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rawings/drawing2.xml" ContentType="application/vnd.openxmlformats-officedocument.drawingml.chartshapes+xml"/>
  <Override PartName="/ppt/charts/chart28.xml" ContentType="application/vnd.openxmlformats-officedocument.drawingml.char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Override PartName="/ppt/diagrams/layout9.xml" ContentType="application/vnd.openxmlformats-officedocument.drawingml.diagram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charts/chart24.xml" ContentType="application/vnd.openxmlformats-officedocument.drawingml.char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charts/chart7.xml" ContentType="application/vnd.openxmlformats-officedocument.drawingml.chart+xml"/>
  <Override PartName="/ppt/diagrams/colors8.xml" ContentType="application/vnd.openxmlformats-officedocument.drawingml.diagramColors+xml"/>
  <Override PartName="/ppt/charts/chart20.xml" ContentType="application/vnd.openxmlformats-officedocument.drawingml.char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charts/chart3.xml" ContentType="application/vnd.openxmlformats-officedocument.drawingml.chart+xml"/>
  <Override PartName="/ppt/diagrams/drawing7.xml" ContentType="application/vnd.ms-office.drawingml.diagramDrawing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drawing3.xml" ContentType="application/vnd.ms-office.drawingml.diagramDrawing+xml"/>
  <Override PartName="/ppt/drawings/drawing3.xml" ContentType="application/vnd.openxmlformats-officedocument.drawingml.chartshapes+xml"/>
  <Override PartName="/ppt/charts/chart29.xml" ContentType="application/vnd.openxmlformats-officedocument.drawingml.char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charts/chart18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charts/chart25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charts/chart14.xml" ContentType="application/vnd.openxmlformats-officedocument.drawingml.chart+xml"/>
  <Override PartName="/ppt/diagrams/data9.xml" ContentType="application/vnd.openxmlformats-officedocument.drawingml.diagramData+xml"/>
  <Override PartName="/ppt/charts/chart23.xml" ContentType="application/vnd.openxmlformats-officedocument.drawingml.chart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diagrams/layout4.xml" ContentType="application/vnd.openxmlformats-officedocument.drawingml.diagram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diagrams/data7.xml" ContentType="application/vnd.openxmlformats-officedocument.drawingml.diagramData+xml"/>
  <Override PartName="/ppt/charts/chart21.xml" ContentType="application/vnd.openxmlformats-officedocument.drawingml.chart+xml"/>
  <Override PartName="/ppt/diagrams/colors9.xml" ContentType="application/vnd.openxmlformats-officedocument.drawingml.diagramColors+xml"/>
  <Override PartName="/ppt/charts/chart30.xml" ContentType="application/vnd.openxmlformats-officedocument.drawingml.chart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comments/comment1.xml" ContentType="application/vnd.openxmlformats-officedocument.presentationml.comments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charts/chart4.xml" ContentType="application/vnd.openxmlformats-officedocument.drawingml.chart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charts/chart2.xml" ContentType="application/vnd.openxmlformats-officedocument.drawingml.chart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charts/chart26.xml" ContentType="application/vnd.openxmlformats-officedocument.drawingml.char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charts/chart15.xml" ContentType="application/vnd.openxmlformats-officedocument.drawingml.char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commentAuthors.xml" ContentType="application/vnd.openxmlformats-officedocument.presentationml.commentAuthors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rawing9.xml" ContentType="application/vnd.ms-office.drawingml.diagramDrawing+xml"/>
  <Override PartName="/ppt/charts/chart5.xml" ContentType="application/vnd.openxmlformats-officedocument.drawingml.chart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drawing5.xml" ContentType="application/vnd.ms-office.drawingml.diagramDrawing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rawings/drawing1.xml" ContentType="application/vnd.openxmlformats-officedocument.drawingml.chartshapes+xml"/>
  <Override PartName="/ppt/diagrams/colors10.xml" ContentType="application/vnd.openxmlformats-officedocument.drawingml.diagramColors+xml"/>
  <Override PartName="/ppt/charts/chart27.xml" ContentType="application/vnd.openxmlformats-officedocument.drawingml.char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charts/chart16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52"/>
  </p:notesMasterIdLst>
  <p:sldIdLst>
    <p:sldId id="258" r:id="rId2"/>
    <p:sldId id="264" r:id="rId3"/>
    <p:sldId id="312" r:id="rId4"/>
    <p:sldId id="315" r:id="rId5"/>
    <p:sldId id="311" r:id="rId6"/>
    <p:sldId id="265" r:id="rId7"/>
    <p:sldId id="310" r:id="rId8"/>
    <p:sldId id="352" r:id="rId9"/>
    <p:sldId id="313" r:id="rId10"/>
    <p:sldId id="365" r:id="rId11"/>
    <p:sldId id="401" r:id="rId12"/>
    <p:sldId id="402" r:id="rId13"/>
    <p:sldId id="403" r:id="rId14"/>
    <p:sldId id="404" r:id="rId15"/>
    <p:sldId id="405" r:id="rId16"/>
    <p:sldId id="406" r:id="rId17"/>
    <p:sldId id="407" r:id="rId18"/>
    <p:sldId id="408" r:id="rId19"/>
    <p:sldId id="409" r:id="rId20"/>
    <p:sldId id="375" r:id="rId21"/>
    <p:sldId id="376" r:id="rId22"/>
    <p:sldId id="314" r:id="rId23"/>
    <p:sldId id="316" r:id="rId24"/>
    <p:sldId id="377" r:id="rId25"/>
    <p:sldId id="378" r:id="rId26"/>
    <p:sldId id="379" r:id="rId27"/>
    <p:sldId id="380" r:id="rId28"/>
    <p:sldId id="381" r:id="rId29"/>
    <p:sldId id="382" r:id="rId30"/>
    <p:sldId id="383" r:id="rId31"/>
    <p:sldId id="384" r:id="rId32"/>
    <p:sldId id="385" r:id="rId33"/>
    <p:sldId id="410" r:id="rId34"/>
    <p:sldId id="328" r:id="rId35"/>
    <p:sldId id="387" r:id="rId36"/>
    <p:sldId id="411" r:id="rId37"/>
    <p:sldId id="412" r:id="rId38"/>
    <p:sldId id="332" r:id="rId39"/>
    <p:sldId id="334" r:id="rId40"/>
    <p:sldId id="390" r:id="rId41"/>
    <p:sldId id="391" r:id="rId42"/>
    <p:sldId id="392" r:id="rId43"/>
    <p:sldId id="394" r:id="rId44"/>
    <p:sldId id="413" r:id="rId45"/>
    <p:sldId id="395" r:id="rId46"/>
    <p:sldId id="396" r:id="rId47"/>
    <p:sldId id="397" r:id="rId48"/>
    <p:sldId id="398" r:id="rId49"/>
    <p:sldId id="286" r:id="rId50"/>
    <p:sldId id="287" r:id="rId51"/>
  </p:sldIdLst>
  <p:sldSz cx="9144000" cy="6858000" type="screen4x3"/>
  <p:notesSz cx="6808788" cy="982345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zna" initials="k" lastIdx="1" clrIdx="0">
    <p:extLst>
      <p:ext uri="{19B8F6BF-5375-455C-9EA6-DF929625EA0E}">
        <p15:presenceInfo xmlns:p15="http://schemas.microsoft.com/office/powerpoint/2012/main" xmlns="" userId="kaz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AFECFF"/>
    <a:srgbClr val="CC99FF"/>
    <a:srgbClr val="000000"/>
    <a:srgbClr val="0206BE"/>
    <a:srgbClr val="0206A0"/>
    <a:srgbClr val="FF9900"/>
    <a:srgbClr val="CC0000"/>
    <a:srgbClr val="A140A8"/>
    <a:srgbClr val="00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692" autoAdjust="0"/>
    <p:restoredTop sz="99884" autoAdjust="0"/>
  </p:normalViewPr>
  <p:slideViewPr>
    <p:cSldViewPr>
      <p:cViewPr varScale="1">
        <p:scale>
          <a:sx n="115" d="100"/>
          <a:sy n="115" d="100"/>
        </p:scale>
        <p:origin x="-195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9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8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9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0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1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2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3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4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5.xlsx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6.xlsx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7.xlsx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8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9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NULL" TargetMode="Externa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Y val="0"/>
      <c:depthPercent val="80"/>
      <c:rAngAx val="1"/>
    </c:view3D>
    <c:floor>
      <c:spPr>
        <a:noFill/>
        <a:ln w="9525">
          <a:noFill/>
        </a:ln>
      </c:spPr>
    </c:floor>
    <c:plotArea>
      <c:layout>
        <c:manualLayout>
          <c:layoutTarget val="inner"/>
          <c:xMode val="edge"/>
          <c:yMode val="edge"/>
          <c:x val="0"/>
          <c:y val="0"/>
          <c:w val="0.84084373179527261"/>
          <c:h val="0.76556484017793858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 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Прогноз на 2025 год</c:v>
                </c:pt>
                <c:pt idx="1">
                  <c:v>Прогноз на 2026 год</c:v>
                </c:pt>
                <c:pt idx="2">
                  <c:v>Прогноз на  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207393.1</c:v>
                </c:pt>
                <c:pt idx="1">
                  <c:v>193615.8</c:v>
                </c:pt>
                <c:pt idx="2">
                  <c:v>193853.5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CA0-4FDF-8C66-4689AFC5D47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Прогноз на 2025 год</c:v>
                </c:pt>
                <c:pt idx="1">
                  <c:v>Прогноз на 2026 год</c:v>
                </c:pt>
                <c:pt idx="2">
                  <c:v>Прогноз на  2027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213093.1</c:v>
                </c:pt>
                <c:pt idx="1">
                  <c:v>193615.8</c:v>
                </c:pt>
                <c:pt idx="2">
                  <c:v>193853.5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CA0-4FDF-8C66-4689AFC5D47E}"/>
            </c:ext>
          </c:extLst>
        </c:ser>
        <c:dLbls/>
        <c:shape val="cylinder"/>
        <c:axId val="168893056"/>
        <c:axId val="168898944"/>
        <c:axId val="0"/>
      </c:bar3DChart>
      <c:catAx>
        <c:axId val="168893056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68898944"/>
        <c:crosses val="autoZero"/>
        <c:auto val="1"/>
        <c:lblAlgn val="ctr"/>
        <c:lblOffset val="100"/>
      </c:catAx>
      <c:valAx>
        <c:axId val="168898944"/>
        <c:scaling>
          <c:orientation val="minMax"/>
        </c:scaling>
        <c:delete val="1"/>
        <c:axPos val="l"/>
        <c:numFmt formatCode="General" sourceLinked="1"/>
        <c:tickLblPos val="none"/>
        <c:crossAx val="168893056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</c:chart>
  <c:txPr>
    <a:bodyPr/>
    <a:lstStyle/>
    <a:p>
      <a:pPr>
        <a:defRPr sz="14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10"/>
      <c:rotY val="10"/>
      <c:depthPercent val="80"/>
      <c:rAngAx val="1"/>
    </c:view3D>
    <c:floor>
      <c:spPr>
        <a:noFill/>
        <a:ln w="9525">
          <a:noFill/>
        </a:ln>
      </c:spPr>
    </c:floor>
    <c:sideWall>
      <c:spPr>
        <a:scene3d>
          <a:camera prst="orthographicFront"/>
          <a:lightRig rig="threePt" dir="t"/>
        </a:scene3d>
        <a:sp3d>
          <a:bevelT w="6350"/>
        </a:sp3d>
      </c:spPr>
    </c:sideWall>
    <c:backWall>
      <c:spPr>
        <a:scene3d>
          <a:camera prst="orthographicFront"/>
          <a:lightRig rig="threePt" dir="t"/>
        </a:scene3d>
        <a:sp3d>
          <a:bevelT w="6350"/>
        </a:sp3d>
      </c:spPr>
    </c:backWall>
    <c:plotArea>
      <c:layout>
        <c:manualLayout>
          <c:layoutTarget val="inner"/>
          <c:xMode val="edge"/>
          <c:yMode val="edge"/>
          <c:x val="0"/>
          <c:y val="2.6626209567519665E-2"/>
          <c:w val="0.81263681102362262"/>
          <c:h val="0.85715257752000773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Арендная плата за землю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b="1" dirty="0" smtClean="0"/>
                      <a:t>1 963,6</a:t>
                    </a:r>
                  </a:p>
                  <a:p>
                    <a:r>
                      <a:rPr lang="ru-RU" b="1" dirty="0" smtClean="0"/>
                      <a:t>тыс.руб.</a:t>
                    </a:r>
                    <a:endParaRPr lang="ru-RU" b="1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116F-4BDA-881A-7A01BBBF444A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b="1" dirty="0" smtClean="0"/>
                      <a:t>1 963,6</a:t>
                    </a:r>
                  </a:p>
                  <a:p>
                    <a:r>
                      <a:rPr lang="ru-RU" b="1" dirty="0" smtClean="0"/>
                      <a:t>тыс.руб.</a:t>
                    </a:r>
                    <a:endParaRPr lang="ru-RU" b="1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116F-4BDA-881A-7A01BBBF444A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b="1" dirty="0" smtClean="0"/>
                      <a:t>1 963,6</a:t>
                    </a:r>
                  </a:p>
                  <a:p>
                    <a:r>
                      <a:rPr lang="ru-RU" b="1" dirty="0" smtClean="0"/>
                      <a:t>тыс.руб.</a:t>
                    </a:r>
                    <a:endParaRPr lang="ru-RU" b="1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116F-4BDA-881A-7A01BBBF444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1963.6</c:v>
                </c:pt>
                <c:pt idx="1">
                  <c:v>1963.6</c:v>
                </c:pt>
                <c:pt idx="2">
                  <c:v>1963.6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116F-4BDA-881A-7A01BBBF444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Доходы от сдачи в аренду имущества, находящегося в муниципальной собственности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b="1" dirty="0" smtClean="0"/>
                      <a:t>940,5</a:t>
                    </a:r>
                  </a:p>
                  <a:p>
                    <a:r>
                      <a:rPr lang="ru-RU" b="1" dirty="0" smtClean="0"/>
                      <a:t>тыс.руб.</a:t>
                    </a:r>
                    <a:endParaRPr lang="ru-RU" b="1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116F-4BDA-881A-7A01BBBF444A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b="1" dirty="0" smtClean="0"/>
                      <a:t>889,5</a:t>
                    </a:r>
                  </a:p>
                  <a:p>
                    <a:r>
                      <a:rPr lang="ru-RU" b="1" dirty="0" smtClean="0"/>
                      <a:t>тыс.руб.</a:t>
                    </a:r>
                    <a:endParaRPr lang="ru-RU" b="1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116F-4BDA-881A-7A01BBBF444A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b="1" dirty="0" smtClean="0"/>
                      <a:t>886,5</a:t>
                    </a:r>
                  </a:p>
                  <a:p>
                    <a:r>
                      <a:rPr lang="ru-RU" b="1" dirty="0" smtClean="0"/>
                      <a:t>тыс.руб.</a:t>
                    </a:r>
                    <a:endParaRPr lang="ru-RU" b="1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116F-4BDA-881A-7A01BBBF444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940.5</c:v>
                </c:pt>
                <c:pt idx="1">
                  <c:v>889.5</c:v>
                </c:pt>
                <c:pt idx="2">
                  <c:v>886.5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116F-4BDA-881A-7A01BBBF444A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Прочие доходы от оказания платных услуг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4523.8</c:v>
                </c:pt>
                <c:pt idx="1">
                  <c:v>2841.5</c:v>
                </c:pt>
                <c:pt idx="2">
                  <c:v>2966.5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116F-4BDA-881A-7A01BBBF444A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Доходы от компенсации затрат бюджетов</c:v>
                </c:pt>
              </c:strCache>
            </c:strRef>
          </c:tx>
          <c:dLbls>
            <c:dLbl>
              <c:idx val="0"/>
              <c:layout>
                <c:manualLayout>
                  <c:x val="8.333333333333335E-3"/>
                  <c:y val="0.27627559687257158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4 523,8 </a:t>
                    </a:r>
                  </a:p>
                  <a:p>
                    <a:r>
                      <a:rPr lang="ru-RU" b="1" dirty="0" smtClean="0"/>
                      <a:t>тыс. руб.</a:t>
                    </a:r>
                    <a:endParaRPr lang="ru-RU" b="1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116F-4BDA-881A-7A01BBBF444A}"/>
                </c:ext>
              </c:extLst>
            </c:dLbl>
            <c:dLbl>
              <c:idx val="1"/>
              <c:layout>
                <c:manualLayout>
                  <c:x val="1.2500000000000001E-2"/>
                  <c:y val="0.13693660018901374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2 841,5 </a:t>
                    </a:r>
                  </a:p>
                  <a:p>
                    <a:r>
                      <a:rPr lang="ru-RU" b="1" dirty="0" smtClean="0"/>
                      <a:t>тыс. руб.</a:t>
                    </a:r>
                    <a:endParaRPr lang="ru-RU" b="1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116F-4BDA-881A-7A01BBBF444A}"/>
                </c:ext>
              </c:extLst>
            </c:dLbl>
            <c:dLbl>
              <c:idx val="2"/>
              <c:layout>
                <c:manualLayout>
                  <c:x val="6.9444444444444458E-3"/>
                  <c:y val="0.15135097915627838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2 966,5</a:t>
                    </a:r>
                  </a:p>
                  <a:p>
                    <a:r>
                      <a:rPr lang="ru-RU" b="1" dirty="0" smtClean="0"/>
                      <a:t>тыс. руб.</a:t>
                    </a:r>
                    <a:endParaRPr lang="ru-RU" b="1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116F-4BDA-881A-7A01BBBF444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440.7</c:v>
                </c:pt>
                <c:pt idx="1">
                  <c:v>440.6</c:v>
                </c:pt>
                <c:pt idx="2">
                  <c:v>423.9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116F-4BDA-881A-7A01BBBF444A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Доходы от продажи муниципального имущества и земельных участков</c:v>
                </c:pt>
              </c:strCache>
            </c:strRef>
          </c:tx>
          <c:dLbls>
            <c:dLbl>
              <c:idx val="0"/>
              <c:layout>
                <c:manualLayout>
                  <c:x val="1.2499890638670167E-2"/>
                  <c:y val="3.3100672898016589E-2"/>
                </c:manualLayout>
              </c:layout>
              <c:tx>
                <c:rich>
                  <a:bodyPr/>
                  <a:lstStyle/>
                  <a:p>
                    <a:r>
                      <a:rPr lang="ru-RU" sz="1150" b="1" dirty="0" smtClean="0"/>
                      <a:t>440,7 тыс.руб</a:t>
                    </a:r>
                    <a:r>
                      <a:rPr lang="ru-RU" b="1" dirty="0" smtClean="0"/>
                      <a:t>.</a:t>
                    </a:r>
                    <a:endParaRPr lang="ru-RU" b="1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116F-4BDA-881A-7A01BBBF444A}"/>
                </c:ext>
              </c:extLst>
            </c:dLbl>
            <c:dLbl>
              <c:idx val="1"/>
              <c:layout>
                <c:manualLayout>
                  <c:x val="9.7221128608923901E-3"/>
                  <c:y val="2.2737831578007527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440,6 тыс.руб.</a:t>
                    </a:r>
                    <a:endParaRPr lang="ru-RU" b="1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116F-4BDA-881A-7A01BBBF444A}"/>
                </c:ext>
              </c:extLst>
            </c:dLbl>
            <c:dLbl>
              <c:idx val="2"/>
              <c:layout>
                <c:manualLayout>
                  <c:x val="1.1111111111111115E-2"/>
                  <c:y val="1.7043584390703026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423,9 тыс.руб.</a:t>
                    </a:r>
                    <a:endParaRPr lang="ru-RU" b="1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116F-4BDA-881A-7A01BBBF444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Лист1!$F$2:$F$4</c:f>
              <c:numCache>
                <c:formatCode>General</c:formatCode>
                <c:ptCount val="3"/>
                <c:pt idx="0">
                  <c:v>75</c:v>
                </c:pt>
                <c:pt idx="1">
                  <c:v>75</c:v>
                </c:pt>
                <c:pt idx="2">
                  <c:v>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0-116F-4BDA-881A-7A01BBBF444A}"/>
            </c:ext>
          </c:extLst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Штрафы, санкции, возмещение ущерба</c:v>
                </c:pt>
              </c:strCache>
            </c:strRef>
          </c:tx>
          <c:dLbls>
            <c:dLbl>
              <c:idx val="0"/>
              <c:layout>
                <c:manualLayout>
                  <c:x val="9.7222222222221964E-3"/>
                  <c:y val="9.6640655207298667E-3"/>
                </c:manualLayout>
              </c:layout>
              <c:tx>
                <c:rich>
                  <a:bodyPr/>
                  <a:lstStyle/>
                  <a:p>
                    <a:r>
                      <a:rPr lang="ru-RU" sz="1000" b="1" dirty="0" smtClean="0"/>
                      <a:t>75,0 тыс.руб.</a:t>
                    </a:r>
                    <a:endParaRPr lang="ru-RU" sz="1000" b="1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1-116F-4BDA-881A-7A01BBBF444A}"/>
                </c:ext>
              </c:extLst>
            </c:dLbl>
            <c:dLbl>
              <c:idx val="1"/>
              <c:layout>
                <c:manualLayout>
                  <c:x val="6.9444444444445429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sz="1000" b="1" dirty="0" smtClean="0"/>
                      <a:t>75 тыс. руб.</a:t>
                    </a:r>
                    <a:endParaRPr lang="ru-RU" sz="1000" b="1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2-116F-4BDA-881A-7A01BBBF444A}"/>
                </c:ext>
              </c:extLst>
            </c:dLbl>
            <c:dLbl>
              <c:idx val="2"/>
              <c:layout>
                <c:manualLayout>
                  <c:x val="1.1111111111111125E-2"/>
                  <c:y val="2.4205645061381475E-3"/>
                </c:manualLayout>
              </c:layout>
              <c:tx>
                <c:rich>
                  <a:bodyPr/>
                  <a:lstStyle/>
                  <a:p>
                    <a:r>
                      <a:rPr lang="ru-RU" sz="1000" b="1" dirty="0" smtClean="0"/>
                      <a:t>75 тыс.руб.</a:t>
                    </a:r>
                    <a:endParaRPr lang="ru-RU" sz="1000" b="1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3-116F-4BDA-881A-7A01BBBF444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Лист1!$G$2:$G$4</c:f>
              <c:numCache>
                <c:formatCode>General</c:formatCode>
                <c:ptCount val="3"/>
                <c:pt idx="0">
                  <c:v>108.3</c:v>
                </c:pt>
                <c:pt idx="1">
                  <c:v>96.7</c:v>
                </c:pt>
                <c:pt idx="2">
                  <c:v>91.9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116F-4BDA-881A-7A01BBBF444A}"/>
            </c:ext>
          </c:extLst>
        </c:ser>
        <c:dLbls/>
        <c:shape val="cylinder"/>
        <c:axId val="169845504"/>
        <c:axId val="169847040"/>
        <c:axId val="0"/>
      </c:bar3DChart>
      <c:catAx>
        <c:axId val="169845504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69847040"/>
        <c:crosses val="autoZero"/>
        <c:auto val="1"/>
        <c:lblAlgn val="ctr"/>
        <c:lblOffset val="100"/>
      </c:catAx>
      <c:valAx>
        <c:axId val="169847040"/>
        <c:scaling>
          <c:orientation val="minMax"/>
        </c:scaling>
        <c:delete val="1"/>
        <c:axPos val="l"/>
        <c:numFmt formatCode="General" sourceLinked="1"/>
        <c:tickLblPos val="none"/>
        <c:crossAx val="1698455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2289603690903781"/>
          <c:y val="6.8086375801397883E-2"/>
          <c:w val="0.26043733595800522"/>
          <c:h val="0.81295811052839928"/>
        </c:manualLayout>
      </c:layout>
      <c:txPr>
        <a:bodyPr/>
        <a:lstStyle/>
        <a:p>
          <a:pPr>
            <a:defRPr sz="1100" b="1"/>
          </a:pPr>
          <a:endParaRPr lang="ru-RU"/>
        </a:p>
      </c:txPr>
    </c:legend>
    <c:plotVisOnly val="1"/>
    <c:dispBlanksAs val="gap"/>
  </c:chart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>
        <c:manualLayout>
          <c:layoutTarget val="inner"/>
          <c:xMode val="edge"/>
          <c:yMode val="edge"/>
          <c:x val="0"/>
          <c:y val="0"/>
          <c:w val="0.89061051626362564"/>
          <c:h val="0.89603270829788928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Дотации</c:v>
                </c:pt>
              </c:strCache>
            </c:strRef>
          </c:tx>
          <c:dLbls>
            <c:dLbl>
              <c:idx val="0"/>
              <c:layout>
                <c:manualLayout>
                  <c:x val="2.0160318547464216E-2"/>
                  <c:y val="-2.5764714999649031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7D03-4A97-AF84-30DB36A54420}"/>
                </c:ext>
              </c:extLst>
            </c:dLbl>
            <c:dLbl>
              <c:idx val="1"/>
              <c:layout>
                <c:manualLayout>
                  <c:x val="2.0160318547464216E-2"/>
                  <c:y val="9.4469530345304887E-1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7D03-4A97-AF84-30DB36A54420}"/>
                </c:ext>
              </c:extLst>
            </c:dLbl>
            <c:dLbl>
              <c:idx val="2"/>
              <c:layout>
                <c:manualLayout>
                  <c:x val="1.6494806084288903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7D03-4A97-AF84-30DB36A54420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44667</c:v>
                </c:pt>
                <c:pt idx="1">
                  <c:v>41461.599999999999</c:v>
                </c:pt>
                <c:pt idx="2">
                  <c:v>42038.7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7D03-4A97-AF84-30DB36A5442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Субсидии</c:v>
                </c:pt>
              </c:strCache>
            </c:strRef>
          </c:tx>
          <c:dLbls>
            <c:dLbl>
              <c:idx val="0"/>
              <c:layout>
                <c:manualLayout>
                  <c:x val="2.0160318547464216E-2"/>
                  <c:y val="-5.1529429999298123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7D03-4A97-AF84-30DB36A54420}"/>
                </c:ext>
              </c:extLst>
            </c:dLbl>
            <c:dLbl>
              <c:idx val="1"/>
              <c:layout>
                <c:manualLayout>
                  <c:x val="2.5658587242227172E-2"/>
                  <c:y val="1.030588599985962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7D03-4A97-AF84-30DB36A54420}"/>
                </c:ext>
              </c:extLst>
            </c:dLbl>
            <c:dLbl>
              <c:idx val="2"/>
              <c:layout>
                <c:manualLayout>
                  <c:x val="2.1993074779051856E-2"/>
                  <c:y val="-2.5764714999649031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7D03-4A97-AF84-30DB36A544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Лист1!$C$2:$C$4</c:f>
              <c:numCache>
                <c:formatCode>#,##0.00</c:formatCode>
                <c:ptCount val="3"/>
                <c:pt idx="0">
                  <c:v>139574.67000000001</c:v>
                </c:pt>
                <c:pt idx="1">
                  <c:v>81170.039999999994</c:v>
                </c:pt>
                <c:pt idx="2">
                  <c:v>81660.84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7D03-4A97-AF84-30DB36A5442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Субвенции</c:v>
                </c:pt>
              </c:strCache>
            </c:strRef>
          </c:tx>
          <c:dLbls>
            <c:dLbl>
              <c:idx val="0"/>
              <c:layout>
                <c:manualLayout>
                  <c:x val="2.1993074779051856E-2"/>
                  <c:y val="1.030588599985966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7D03-4A97-AF84-30DB36A54420}"/>
                </c:ext>
              </c:extLst>
            </c:dLbl>
            <c:dLbl>
              <c:idx val="1"/>
              <c:layout>
                <c:manualLayout>
                  <c:x val="1.8327562315876549E-2"/>
                  <c:y val="2.5764714999649031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7D03-4A97-AF84-30DB36A54420}"/>
                </c:ext>
              </c:extLst>
            </c:dLbl>
            <c:dLbl>
              <c:idx val="2"/>
              <c:layout>
                <c:manualLayout>
                  <c:x val="1.2829293621113579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7D03-4A97-AF84-30DB36A54420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Лист1!$D$2:$D$4</c:f>
              <c:numCache>
                <c:formatCode>#,##0.00</c:formatCode>
                <c:ptCount val="3"/>
                <c:pt idx="0">
                  <c:v>27587.58</c:v>
                </c:pt>
                <c:pt idx="1">
                  <c:v>24432.17</c:v>
                </c:pt>
                <c:pt idx="2">
                  <c:v>24590.280000000002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7D03-4A97-AF84-30DB36A54420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Иные межбюджетные трансферты</c:v>
                </c:pt>
              </c:strCache>
            </c:strRef>
          </c:tx>
          <c:dLbls>
            <c:dLbl>
              <c:idx val="0"/>
              <c:layout>
                <c:manualLayout>
                  <c:x val="1.1678884025922841E-2"/>
                  <c:y val="-3.7275724765621479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7D03-4A97-AF84-30DB36A54420}"/>
                </c:ext>
              </c:extLst>
            </c:dLbl>
            <c:dLbl>
              <c:idx val="1"/>
              <c:layout>
                <c:manualLayout>
                  <c:x val="9.2401082604902339E-3"/>
                  <c:y val="-3.8439331805303158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7D03-4A97-AF84-30DB36A54420}"/>
                </c:ext>
              </c:extLst>
            </c:dLbl>
            <c:dLbl>
              <c:idx val="2"/>
              <c:layout>
                <c:manualLayout>
                  <c:x val="1.3056764766546892E-2"/>
                  <c:y val="-3.5571942184791039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7D03-4A97-AF84-30DB36A54420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Лист1!$E$2:$E$4</c:f>
              <c:numCache>
                <c:formatCode>0.0</c:formatCode>
                <c:ptCount val="3"/>
                <c:pt idx="0" formatCode="#,##0.0">
                  <c:v>2124.6999999999998</c:v>
                </c:pt>
                <c:pt idx="1">
                  <c:v>70</c:v>
                </c:pt>
                <c:pt idx="2">
                  <c:v>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F-7D03-4A97-AF84-30DB36A54420}"/>
            </c:ext>
          </c:extLst>
        </c:ser>
        <c:dLbls/>
        <c:shape val="cylinder"/>
        <c:axId val="171450752"/>
        <c:axId val="171452288"/>
        <c:axId val="0"/>
      </c:bar3DChart>
      <c:catAx>
        <c:axId val="171450752"/>
        <c:scaling>
          <c:orientation val="minMax"/>
        </c:scaling>
        <c:axPos val="b"/>
        <c:numFmt formatCode="General" sourceLinked="0"/>
        <c:tickLblPos val="nextTo"/>
        <c:crossAx val="171452288"/>
        <c:crosses val="autoZero"/>
        <c:auto val="1"/>
        <c:lblAlgn val="ctr"/>
        <c:lblOffset val="100"/>
      </c:catAx>
      <c:valAx>
        <c:axId val="171452288"/>
        <c:scaling>
          <c:orientation val="minMax"/>
        </c:scaling>
        <c:delete val="1"/>
        <c:axPos val="l"/>
        <c:numFmt formatCode="#,##0.0" sourceLinked="1"/>
        <c:tickLblPos val="none"/>
        <c:crossAx val="17145075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7270359251970244"/>
          <c:y val="2.8341186499614004E-2"/>
          <c:w val="0.22729640748030153"/>
          <c:h val="0.95718959300270912"/>
        </c:manualLayout>
      </c:layout>
    </c:legend>
    <c:plotVisOnly val="1"/>
    <c:dispBlanksAs val="gap"/>
  </c:chart>
  <c:txPr>
    <a:bodyPr/>
    <a:lstStyle/>
    <a:p>
      <a:pPr>
        <a:defRPr sz="16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view3D>
      <c:depthPercent val="40"/>
      <c:rAngAx val="1"/>
    </c:view3D>
    <c:plotArea>
      <c:layout>
        <c:manualLayout>
          <c:layoutTarget val="inner"/>
          <c:xMode val="edge"/>
          <c:yMode val="edge"/>
          <c:x val="9.367887405804666E-3"/>
          <c:y val="0"/>
          <c:w val="0.95819330360789401"/>
          <c:h val="0.8832949988101565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За счет собственных доходов</c:v>
                </c:pt>
              </c:strCache>
            </c:strRef>
          </c:tx>
          <c:dLbls>
            <c:dLbl>
              <c:idx val="0"/>
              <c:layout>
                <c:manualLayout>
                  <c:x val="2.2410453584832686E-2"/>
                  <c:y val="0.39889543578555725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0838-473E-83E4-646E3B5B46A7}"/>
                </c:ext>
              </c:extLst>
            </c:dLbl>
            <c:dLbl>
              <c:idx val="1"/>
              <c:layout>
                <c:manualLayout>
                  <c:x val="4.4817613486784454E-3"/>
                  <c:y val="0.33949596370657886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0838-473E-83E4-646E3B5B46A7}"/>
                </c:ext>
              </c:extLst>
            </c:dLbl>
            <c:dLbl>
              <c:idx val="2"/>
              <c:layout>
                <c:manualLayout>
                  <c:x val="8.9635226973568908E-3"/>
                  <c:y val="0.3413259701290469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0838-473E-83E4-646E3B5B46A7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0.00</c:formatCode>
                <c:ptCount val="3"/>
                <c:pt idx="0">
                  <c:v>119501500</c:v>
                </c:pt>
                <c:pt idx="1">
                  <c:v>106532300</c:v>
                </c:pt>
                <c:pt idx="2">
                  <c:v>106862400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0838-473E-83E4-646E3B5B46A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За счет безвозмездных поступлений</c:v>
                </c:pt>
              </c:strCache>
            </c:strRef>
          </c:tx>
          <c:dLbls>
            <c:dLbl>
              <c:idx val="0"/>
              <c:layout>
                <c:manualLayout>
                  <c:x val="-1.4683944072323629E-3"/>
                  <c:y val="0.46234645308025674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0838-473E-83E4-646E3B5B46A7}"/>
                </c:ext>
              </c:extLst>
            </c:dLbl>
            <c:dLbl>
              <c:idx val="1"/>
              <c:layout>
                <c:manualLayout>
                  <c:x val="3.0388929837732006E-3"/>
                  <c:y val="0.17199302512451106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0838-473E-83E4-646E3B5B46A7}"/>
                </c:ext>
              </c:extLst>
            </c:dLbl>
            <c:dLbl>
              <c:idx val="2"/>
              <c:layout>
                <c:manualLayout>
                  <c:x val="6.0012078405650452E-3"/>
                  <c:y val="0.1746203034396766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0838-473E-83E4-646E3B5B46A7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Лист1!$C$2:$C$4</c:f>
              <c:numCache>
                <c:formatCode>0.00</c:formatCode>
                <c:ptCount val="3"/>
                <c:pt idx="0">
                  <c:v>169286950</c:v>
                </c:pt>
                <c:pt idx="1">
                  <c:v>105672210</c:v>
                </c:pt>
                <c:pt idx="2">
                  <c:v>106321120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0838-473E-83E4-646E3B5B46A7}"/>
            </c:ext>
          </c:extLst>
        </c:ser>
        <c:dLbls/>
        <c:shape val="box"/>
        <c:axId val="171524480"/>
        <c:axId val="171526016"/>
        <c:axId val="0"/>
      </c:bar3DChart>
      <c:catAx>
        <c:axId val="171524480"/>
        <c:scaling>
          <c:orientation val="minMax"/>
        </c:scaling>
        <c:axPos val="b"/>
        <c:numFmt formatCode="General" sourceLinked="0"/>
        <c:tickLblPos val="nextTo"/>
        <c:crossAx val="171526016"/>
        <c:crosses val="autoZero"/>
        <c:auto val="1"/>
        <c:lblAlgn val="ctr"/>
        <c:lblOffset val="100"/>
      </c:catAx>
      <c:valAx>
        <c:axId val="171526016"/>
        <c:scaling>
          <c:orientation val="minMax"/>
        </c:scaling>
        <c:delete val="1"/>
        <c:axPos val="l"/>
        <c:numFmt formatCode="0.00" sourceLinked="1"/>
        <c:tickLblPos val="none"/>
        <c:crossAx val="171524480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b="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10"/>
      <c:hPercent val="70"/>
      <c:rotY val="0"/>
      <c:depthPercent val="110"/>
      <c:perspective val="0"/>
    </c:view3D>
    <c:floor>
      <c:spPr>
        <a:noFill/>
        <a:ln w="9525">
          <a:noFill/>
        </a:ln>
        <a:scene3d>
          <a:camera prst="orthographicFront"/>
          <a:lightRig rig="threePt" dir="t"/>
        </a:scene3d>
        <a:sp3d>
          <a:contourClr>
            <a:srgbClr val="000000"/>
          </a:contourClr>
        </a:sp3d>
      </c:spPr>
    </c:floor>
    <c:sideWall>
      <c:spPr>
        <a:ln w="12700"/>
        <a:scene3d>
          <a:camera prst="orthographicFront"/>
          <a:lightRig rig="threePt" dir="t"/>
        </a:scene3d>
        <a:sp3d>
          <a:bevelT h="6350"/>
        </a:sp3d>
      </c:spPr>
    </c:sideWall>
    <c:backWall>
      <c:spPr>
        <a:ln w="12700"/>
        <a:scene3d>
          <a:camera prst="orthographicFront"/>
          <a:lightRig rig="threePt" dir="t"/>
        </a:scene3d>
        <a:sp3d>
          <a:bevelT h="6350"/>
        </a:sp3d>
      </c:spPr>
    </c:backWall>
    <c:plotArea>
      <c:layout>
        <c:manualLayout>
          <c:layoutTarget val="inner"/>
          <c:xMode val="edge"/>
          <c:yMode val="edge"/>
          <c:x val="0"/>
          <c:y val="0.2960418489355498"/>
          <c:w val="0.66679837875769365"/>
          <c:h val="0.65512277631962856"/>
        </c:manualLayout>
      </c:layout>
      <c:bar3DChart>
        <c:barDir val="col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Общегосударственные расходы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64077.74</c:v>
                </c:pt>
                <c:pt idx="1">
                  <c:v>63985.18</c:v>
                </c:pt>
                <c:pt idx="2">
                  <c:v>66935.48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ECE-4495-981E-7E3D32D3641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Национальная оборона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387.65000000000009</c:v>
                </c:pt>
                <c:pt idx="1">
                  <c:v>425.37</c:v>
                </c:pt>
                <c:pt idx="2">
                  <c:v>440.9799999999999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ECE-4495-981E-7E3D32D3641D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Национальная безопасность и правоохранительная деятельность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1863,9</a:t>
                    </a:r>
                  </a:p>
                  <a:p>
                    <a:r>
                      <a:rPr lang="en-US" smtClean="0"/>
                      <a:t>295,3</a:t>
                    </a:r>
                    <a:endParaRPr lang="en-US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AECE-4495-981E-7E3D32D3641D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1863,9</a:t>
                    </a:r>
                  </a:p>
                  <a:p>
                    <a:r>
                      <a:rPr lang="en-US" smtClean="0"/>
                      <a:t>305,8</a:t>
                    </a:r>
                    <a:endParaRPr lang="en-US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AECE-4495-981E-7E3D32D3641D}"/>
                </c:ext>
              </c:extLst>
            </c:dLbl>
            <c:dLbl>
              <c:idx val="2"/>
              <c:layout>
                <c:manualLayout>
                  <c:x val="-1.445342934355712E-3"/>
                  <c:y val="1.8518518518518532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1863,9</a:t>
                    </a:r>
                  </a:p>
                  <a:p>
                    <a:r>
                      <a:rPr lang="en-US" dirty="0" smtClean="0"/>
                      <a:t>305,8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AECE-4495-981E-7E3D32D3641D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2715.3</c:v>
                </c:pt>
                <c:pt idx="1">
                  <c:v>3065.3</c:v>
                </c:pt>
                <c:pt idx="2">
                  <c:v>3115.3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AECE-4495-981E-7E3D32D3641D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Национальная экономика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103873</c:v>
                </c:pt>
                <c:pt idx="1">
                  <c:v>41275</c:v>
                </c:pt>
                <c:pt idx="2">
                  <c:v>41463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AECE-4495-981E-7E3D32D3641D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Жилищно-коммунальное хозяйство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Лист1!$F$2:$F$4</c:f>
              <c:numCache>
                <c:formatCode>General</c:formatCode>
                <c:ptCount val="3"/>
                <c:pt idx="0">
                  <c:v>17974.919999999991</c:v>
                </c:pt>
                <c:pt idx="1">
                  <c:v>13206.96</c:v>
                </c:pt>
                <c:pt idx="2">
                  <c:v>12627.46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AECE-4495-981E-7E3D32D3641D}"/>
            </c:ext>
          </c:extLst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Охрана окружающей среды</c:v>
                </c:pt>
              </c:strCache>
            </c:strRef>
          </c:tx>
          <c:dLbls>
            <c:dLbl>
              <c:idx val="1"/>
              <c:layout>
                <c:manualLayout>
                  <c:x val="2.8906858687114284E-3"/>
                  <c:y val="-1.1111111111111125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AECE-4495-981E-7E3D32D3641D}"/>
                </c:ext>
              </c:extLst>
            </c:dLbl>
            <c:dLbl>
              <c:idx val="2"/>
              <c:layout>
                <c:manualLayout>
                  <c:x val="1.4453429343557142E-3"/>
                  <c:y val="-7.4075532225138649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AECE-4495-981E-7E3D32D3641D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Лист1!$G$2:$G$4</c:f>
              <c:numCache>
                <c:formatCode>General</c:formatCode>
                <c:ptCount val="3"/>
                <c:pt idx="0">
                  <c:v>5212.6000000000004</c:v>
                </c:pt>
                <c:pt idx="1">
                  <c:v>7.9</c:v>
                </c:pt>
                <c:pt idx="2">
                  <c:v>7.9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AECE-4495-981E-7E3D32D3641D}"/>
            </c:ext>
          </c:extLst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Образование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Лист1!$H$2:$H$4</c:f>
              <c:numCache>
                <c:formatCode>General</c:formatCode>
                <c:ptCount val="3"/>
                <c:pt idx="0">
                  <c:v>57639.43</c:v>
                </c:pt>
                <c:pt idx="1">
                  <c:v>57434.400000000001</c:v>
                </c:pt>
                <c:pt idx="2">
                  <c:v>57629.7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AECE-4495-981E-7E3D32D3641D}"/>
            </c:ext>
          </c:extLst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Культура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Лист1!$I$2:$I$4</c:f>
              <c:numCache>
                <c:formatCode>General</c:formatCode>
                <c:ptCount val="3"/>
                <c:pt idx="0">
                  <c:v>23828.5</c:v>
                </c:pt>
                <c:pt idx="1">
                  <c:v>23995.1</c:v>
                </c:pt>
                <c:pt idx="2">
                  <c:v>24111.599999999991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AECE-4495-981E-7E3D32D3641D}"/>
            </c:ext>
          </c:extLst>
        </c:ser>
        <c:ser>
          <c:idx val="8"/>
          <c:order val="8"/>
          <c:tx>
            <c:strRef>
              <c:f>Лист1!$J$1</c:f>
              <c:strCache>
                <c:ptCount val="1"/>
                <c:pt idx="0">
                  <c:v>Социальная политика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Лист1!$J$2:$J$4</c:f>
              <c:numCache>
                <c:formatCode>General</c:formatCode>
                <c:ptCount val="3"/>
                <c:pt idx="0">
                  <c:v>11718.4</c:v>
                </c:pt>
                <c:pt idx="1">
                  <c:v>9852.7000000000007</c:v>
                </c:pt>
                <c:pt idx="2">
                  <c:v>10011.700000000004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AECE-4495-981E-7E3D32D3641D}"/>
            </c:ext>
          </c:extLst>
        </c:ser>
        <c:ser>
          <c:idx val="9"/>
          <c:order val="9"/>
          <c:tx>
            <c:strRef>
              <c:f>Лист1!$K$1</c:f>
              <c:strCache>
                <c:ptCount val="1"/>
                <c:pt idx="0">
                  <c:v>Физическая культура и спорт</c:v>
                </c:pt>
              </c:strCache>
            </c:strRef>
          </c:tx>
          <c:dLbls>
            <c:dLbl>
              <c:idx val="0"/>
              <c:layout>
                <c:manualLayout>
                  <c:x val="5.793093810040081E-3"/>
                  <c:y val="-9.8003791192767566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AECE-4495-981E-7E3D32D3641D}"/>
                </c:ext>
              </c:extLst>
            </c:dLbl>
            <c:dLbl>
              <c:idx val="1"/>
              <c:layout>
                <c:manualLayout>
                  <c:x val="8.2851154032358832E-5"/>
                  <c:y val="-9.9714202391368179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AECE-4495-981E-7E3D32D3641D}"/>
                </c:ext>
              </c:extLst>
            </c:dLbl>
            <c:dLbl>
              <c:idx val="2"/>
              <c:layout>
                <c:manualLayout>
                  <c:x val="1.4926864509456337E-3"/>
                  <c:y val="-1.0769028871391077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AECE-4495-981E-7E3D32D3641D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Лист1!$K$2:$K$4</c:f>
              <c:numCache>
                <c:formatCode>General</c:formatCode>
                <c:ptCount val="3"/>
                <c:pt idx="0">
                  <c:v>203.6</c:v>
                </c:pt>
                <c:pt idx="1">
                  <c:v>203.6</c:v>
                </c:pt>
                <c:pt idx="2">
                  <c:v>203.6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1-AECE-4495-981E-7E3D32D3641D}"/>
            </c:ext>
          </c:extLst>
        </c:ser>
        <c:ser>
          <c:idx val="10"/>
          <c:order val="10"/>
          <c:tx>
            <c:strRef>
              <c:f>Лист1!$L$1</c:f>
              <c:strCache>
                <c:ptCount val="1"/>
                <c:pt idx="0">
                  <c:v>Обслуживание государственного и муниципального долга</c:v>
                </c:pt>
              </c:strCache>
            </c:strRef>
          </c:tx>
          <c:dLbls>
            <c:dLbl>
              <c:idx val="0"/>
              <c:layout>
                <c:manualLayout>
                  <c:x val="5.7813717374228732E-3"/>
                  <c:y val="-2.7777777777777936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2-AECE-4495-981E-7E3D32D3641D}"/>
                </c:ext>
              </c:extLst>
            </c:dLbl>
            <c:dLbl>
              <c:idx val="1"/>
              <c:layout>
                <c:manualLayout>
                  <c:x val="-5.7813717374228732E-3"/>
                  <c:y val="-3.1481481481481485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3-AECE-4495-981E-7E3D32D3641D}"/>
                </c:ext>
              </c:extLst>
            </c:dLbl>
            <c:dLbl>
              <c:idx val="2"/>
              <c:layout>
                <c:manualLayout>
                  <c:x val="1.4453429343557189E-3"/>
                  <c:y val="-2.777777777777796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4-AECE-4495-981E-7E3D32D3641D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Лист1!$L$2:$L$4</c:f>
              <c:numCache>
                <c:formatCode>General</c:formatCode>
                <c:ptCount val="3"/>
                <c:pt idx="0">
                  <c:v>1157.3</c:v>
                </c:pt>
                <c:pt idx="1">
                  <c:v>1416.4</c:v>
                </c:pt>
                <c:pt idx="2">
                  <c:v>1980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5-AECE-4495-981E-7E3D32D3641D}"/>
            </c:ext>
          </c:extLst>
        </c:ser>
        <c:dLbls/>
        <c:gapWidth val="56"/>
        <c:gapDepth val="63"/>
        <c:shape val="cylinder"/>
        <c:axId val="171403520"/>
        <c:axId val="171421696"/>
        <c:axId val="0"/>
      </c:bar3DChart>
      <c:catAx>
        <c:axId val="171403520"/>
        <c:scaling>
          <c:orientation val="minMax"/>
        </c:scaling>
        <c:axPos val="b"/>
        <c:numFmt formatCode="General" sourceLinked="0"/>
        <c:tickLblPos val="nextTo"/>
        <c:crossAx val="171421696"/>
        <c:crosses val="autoZero"/>
        <c:auto val="1"/>
        <c:lblAlgn val="ctr"/>
        <c:lblOffset val="100"/>
      </c:catAx>
      <c:valAx>
        <c:axId val="171421696"/>
        <c:scaling>
          <c:orientation val="minMax"/>
        </c:scaling>
        <c:delete val="1"/>
        <c:axPos val="l"/>
        <c:numFmt formatCode="0%" sourceLinked="1"/>
        <c:tickLblPos val="none"/>
        <c:crossAx val="17140352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5138430849217521"/>
          <c:y val="0.28020195392242631"/>
          <c:w val="0.34283431977040335"/>
          <c:h val="0.71794619422572181"/>
        </c:manualLayout>
      </c:layout>
    </c:legend>
    <c:plotVisOnly val="1"/>
    <c:dispBlanksAs val="gap"/>
  </c:chart>
  <c:txPr>
    <a:bodyPr/>
    <a:lstStyle/>
    <a:p>
      <a:pPr>
        <a:defRPr sz="1400" b="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0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5.8412663369480824E-2"/>
          <c:y val="0"/>
          <c:w val="0.94158733663051963"/>
          <c:h val="0.81782484685554868"/>
        </c:manualLayout>
      </c:layout>
      <c:bar3D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tx>
          <c:dLbls>
            <c:dLbl>
              <c:idx val="0"/>
              <c:layout>
                <c:manualLayout>
                  <c:x val="1.9284969995831236E-2"/>
                  <c:y val="0.2316688437335270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849E-4ED8-860F-D9D93827A144}"/>
                </c:ext>
              </c:extLst>
            </c:dLbl>
            <c:dLbl>
              <c:idx val="1"/>
              <c:layout>
                <c:manualLayout>
                  <c:x val="1.4414350150011256E-2"/>
                  <c:y val="0.1750517736629037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55 902,00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849E-4ED8-860F-D9D93827A144}"/>
                </c:ext>
              </c:extLst>
            </c:dLbl>
            <c:dLbl>
              <c:idx val="2"/>
              <c:layout>
                <c:manualLayout>
                  <c:x val="2.4155589841651202E-2"/>
                  <c:y val="0.1827336334032717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849E-4ED8-860F-D9D93827A14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Лист1!$B$2:$D$2</c:f>
              <c:numCache>
                <c:formatCode>#,##0.00</c:formatCode>
                <c:ptCount val="3"/>
                <c:pt idx="0">
                  <c:v>59152.2</c:v>
                </c:pt>
                <c:pt idx="1">
                  <c:v>59521.4</c:v>
                </c:pt>
                <c:pt idx="2">
                  <c:v>59854.400000000001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849E-4ED8-860F-D9D93827A144}"/>
            </c:ext>
          </c:extLst>
        </c:ser>
        <c:dLbls/>
        <c:shape val="box"/>
        <c:axId val="174272512"/>
        <c:axId val="174274048"/>
        <c:axId val="0"/>
      </c:bar3DChart>
      <c:catAx>
        <c:axId val="174272512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74274048"/>
        <c:crosses val="autoZero"/>
        <c:auto val="1"/>
        <c:lblAlgn val="ctr"/>
        <c:lblOffset val="100"/>
      </c:catAx>
      <c:valAx>
        <c:axId val="174274048"/>
        <c:scaling>
          <c:orientation val="minMax"/>
        </c:scaling>
        <c:delete val="1"/>
        <c:axPos val="l"/>
        <c:numFmt formatCode="#,##0.00" sourceLinked="1"/>
        <c:tickLblPos val="none"/>
        <c:crossAx val="17427251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0"/>
          <c:y val="0"/>
          <c:w val="1"/>
          <c:h val="0.81009528481370963"/>
        </c:manualLayout>
      </c:layout>
      <c:bar3D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tx>
          <c:dLbls>
            <c:dLbl>
              <c:idx val="0"/>
              <c:layout>
                <c:manualLayout>
                  <c:x val="1.4414400780874598E-2"/>
                  <c:y val="0.1300814562567814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DFFA-4163-9B11-5703B2588875}"/>
                </c:ext>
              </c:extLst>
            </c:dLbl>
            <c:dLbl>
              <c:idx val="1"/>
              <c:layout>
                <c:manualLayout>
                  <c:x val="1.1401225678025845E-2"/>
                  <c:y val="0.21072285125030171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DFFA-4163-9B11-5703B2588875}"/>
                </c:ext>
              </c:extLst>
            </c:dLbl>
            <c:dLbl>
              <c:idx val="2"/>
              <c:layout>
                <c:manualLayout>
                  <c:x val="1.4414410139484342E-2"/>
                  <c:y val="0.2335268411236383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DFFA-4163-9B11-5703B258887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Лист1!$B$2:$D$2</c:f>
              <c:numCache>
                <c:formatCode>#,##0.00</c:formatCode>
                <c:ptCount val="3"/>
                <c:pt idx="0">
                  <c:v>39091.800000000003</c:v>
                </c:pt>
                <c:pt idx="1">
                  <c:v>39363</c:v>
                </c:pt>
                <c:pt idx="2">
                  <c:v>39579.5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DFFA-4163-9B11-5703B2588875}"/>
            </c:ext>
          </c:extLst>
        </c:ser>
        <c:dLbls/>
        <c:shape val="box"/>
        <c:axId val="174166400"/>
        <c:axId val="174167936"/>
        <c:axId val="0"/>
      </c:bar3DChart>
      <c:catAx>
        <c:axId val="174166400"/>
        <c:scaling>
          <c:orientation val="minMax"/>
        </c:scaling>
        <c:axPos val="b"/>
        <c:numFmt formatCode="General" sourceLinked="0"/>
        <c:tickLblPos val="nextTo"/>
        <c:crossAx val="174167936"/>
        <c:crosses val="autoZero"/>
        <c:auto val="1"/>
        <c:lblAlgn val="ctr"/>
        <c:lblOffset val="100"/>
      </c:catAx>
      <c:valAx>
        <c:axId val="174167936"/>
        <c:scaling>
          <c:orientation val="minMax"/>
        </c:scaling>
        <c:delete val="1"/>
        <c:axPos val="l"/>
        <c:numFmt formatCode="#,##0.00" sourceLinked="1"/>
        <c:tickLblPos val="none"/>
        <c:crossAx val="17416640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6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1.265546073964142E-2"/>
                  <c:y val="0.17002011652560056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0B7A-41AB-8E09-127D997D6074}"/>
                </c:ext>
              </c:extLst>
            </c:dLbl>
            <c:dLbl>
              <c:idx val="1"/>
              <c:layout>
                <c:manualLayout>
                  <c:x val="1.6089075428893863E-2"/>
                  <c:y val="0.1827238902522498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0B7A-41AB-8E09-127D997D6074}"/>
                </c:ext>
              </c:extLst>
            </c:dLbl>
            <c:dLbl>
              <c:idx val="2"/>
              <c:layout>
                <c:manualLayout>
                  <c:x val="2.1858465991876234E-2"/>
                  <c:y val="0.1996528647267992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0B7A-41AB-8E09-127D997D607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 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37106.99</c:v>
                </c:pt>
                <c:pt idx="1">
                  <c:v>37366.75</c:v>
                </c:pt>
                <c:pt idx="2">
                  <c:v>37967.160000000003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0B7A-41AB-8E09-127D997D6074}"/>
            </c:ext>
          </c:extLst>
        </c:ser>
        <c:dLbls/>
        <c:shape val="box"/>
        <c:axId val="177263360"/>
        <c:axId val="177264896"/>
        <c:axId val="0"/>
      </c:bar3DChart>
      <c:catAx>
        <c:axId val="177263360"/>
        <c:scaling>
          <c:orientation val="minMax"/>
        </c:scaling>
        <c:axPos val="b"/>
        <c:numFmt formatCode="General" sourceLinked="0"/>
        <c:tickLblPos val="nextTo"/>
        <c:crossAx val="177264896"/>
        <c:crosses val="autoZero"/>
        <c:auto val="1"/>
        <c:lblAlgn val="ctr"/>
        <c:lblOffset val="100"/>
      </c:catAx>
      <c:valAx>
        <c:axId val="177264896"/>
        <c:scaling>
          <c:orientation val="minMax"/>
        </c:scaling>
        <c:delete val="1"/>
        <c:axPos val="l"/>
        <c:numFmt formatCode="#,##0.00" sourceLinked="1"/>
        <c:tickLblPos val="none"/>
        <c:crossAx val="17726336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0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0"/>
          <c:y val="1.7777772800623537E-2"/>
          <c:w val="1"/>
          <c:h val="0.83283882195238579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dLbl>
              <c:idx val="0"/>
              <c:layout>
                <c:manualLayout>
                  <c:x val="2.6484218883057291E-3"/>
                  <c:y val="0.295111028490350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F7BB-496D-B966-25FB5798CCBB}"/>
                </c:ext>
              </c:extLst>
            </c:dLbl>
            <c:dLbl>
              <c:idx val="1"/>
              <c:layout>
                <c:manualLayout>
                  <c:x val="1.3306570630803665E-2"/>
                  <c:y val="0.30222185764567461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F7BB-496D-B966-25FB5798CCBB}"/>
                </c:ext>
              </c:extLst>
            </c:dLbl>
            <c:dLbl>
              <c:idx val="2"/>
              <c:layout>
                <c:manualLayout>
                  <c:x val="1.8534288263653078E-2"/>
                  <c:y val="0.27377770112960315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F7BB-496D-B966-25FB5798CCB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7783</c:v>
                </c:pt>
                <c:pt idx="1">
                  <c:v>10446.4</c:v>
                </c:pt>
                <c:pt idx="2">
                  <c:v>13126.2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F7BB-496D-B966-25FB5798CCBB}"/>
            </c:ext>
          </c:extLst>
        </c:ser>
        <c:dLbls/>
        <c:shape val="box"/>
        <c:axId val="177337088"/>
        <c:axId val="177338624"/>
        <c:axId val="0"/>
      </c:bar3DChart>
      <c:catAx>
        <c:axId val="177337088"/>
        <c:scaling>
          <c:orientation val="minMax"/>
        </c:scaling>
        <c:axPos val="b"/>
        <c:numFmt formatCode="General" sourceLinked="0"/>
        <c:tickLblPos val="nextTo"/>
        <c:crossAx val="177338624"/>
        <c:crosses val="autoZero"/>
        <c:auto val="1"/>
        <c:lblAlgn val="ctr"/>
        <c:lblOffset val="100"/>
      </c:catAx>
      <c:valAx>
        <c:axId val="177338624"/>
        <c:scaling>
          <c:orientation val="minMax"/>
        </c:scaling>
        <c:delete val="1"/>
        <c:axPos val="l"/>
        <c:numFmt formatCode="#,##0.00" sourceLinked="1"/>
        <c:tickLblPos val="none"/>
        <c:crossAx val="1773370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0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2.5764882262602983E-3"/>
                  <c:y val="0.25342612221995398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AC07-4341-8E37-A821163A2DC3}"/>
                </c:ext>
              </c:extLst>
            </c:dLbl>
            <c:dLbl>
              <c:idx val="1"/>
              <c:layout>
                <c:manualLayout>
                  <c:x val="1.0305952905041138E-2"/>
                  <c:y val="0.25342612221995398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AC07-4341-8E37-A821163A2DC3}"/>
                </c:ext>
              </c:extLst>
            </c:dLbl>
            <c:dLbl>
              <c:idx val="2"/>
              <c:layout>
                <c:manualLayout>
                  <c:x val="1.8035417583822089E-2"/>
                  <c:y val="0.25342612221995398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AC07-4341-8E37-A821163A2DC3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 formatCode="#,##0.00">
                  <c:v>4522</c:v>
                </c:pt>
                <c:pt idx="1">
                  <c:v>2467.3000000000002</c:v>
                </c:pt>
                <c:pt idx="2">
                  <c:v>2467.3000000000002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AC07-4341-8E37-A821163A2DC3}"/>
            </c:ext>
          </c:extLst>
        </c:ser>
        <c:dLbls/>
        <c:shape val="box"/>
        <c:axId val="177398528"/>
        <c:axId val="177400064"/>
        <c:axId val="0"/>
      </c:bar3DChart>
      <c:catAx>
        <c:axId val="177398528"/>
        <c:scaling>
          <c:orientation val="minMax"/>
        </c:scaling>
        <c:axPos val="b"/>
        <c:numFmt formatCode="General" sourceLinked="0"/>
        <c:tickLblPos val="nextTo"/>
        <c:crossAx val="177400064"/>
        <c:crosses val="autoZero"/>
        <c:auto val="1"/>
        <c:lblAlgn val="ctr"/>
        <c:lblOffset val="100"/>
      </c:catAx>
      <c:valAx>
        <c:axId val="177400064"/>
        <c:scaling>
          <c:orientation val="minMax"/>
        </c:scaling>
        <c:delete val="1"/>
        <c:axPos val="l"/>
        <c:numFmt formatCode="#,##0.00" sourceLinked="1"/>
        <c:tickLblPos val="none"/>
        <c:crossAx val="1773985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2.5764882262602983E-3"/>
                  <c:y val="0.2534261222199540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4BF6-4B33-846A-7621186501F1}"/>
                </c:ext>
              </c:extLst>
            </c:dLbl>
            <c:dLbl>
              <c:idx val="1"/>
              <c:layout>
                <c:manualLayout>
                  <c:x val="1.0305952905041138E-2"/>
                  <c:y val="0.2534261222199540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4BF6-4B33-846A-7621186501F1}"/>
                </c:ext>
              </c:extLst>
            </c:dLbl>
            <c:dLbl>
              <c:idx val="2"/>
              <c:layout>
                <c:manualLayout>
                  <c:x val="1.8035417583822089E-2"/>
                  <c:y val="0.2534261222199540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4BF6-4B33-846A-7621186501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7703</c:v>
                </c:pt>
                <c:pt idx="1">
                  <c:v>5802.8</c:v>
                </c:pt>
                <c:pt idx="2">
                  <c:v>5973.4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4BF6-4B33-846A-7621186501F1}"/>
            </c:ext>
          </c:extLst>
        </c:ser>
        <c:dLbls/>
        <c:shape val="box"/>
        <c:axId val="177623808"/>
        <c:axId val="177625344"/>
        <c:axId val="0"/>
      </c:bar3DChart>
      <c:catAx>
        <c:axId val="177623808"/>
        <c:scaling>
          <c:orientation val="minMax"/>
        </c:scaling>
        <c:axPos val="b"/>
        <c:numFmt formatCode="General" sourceLinked="0"/>
        <c:tickLblPos val="nextTo"/>
        <c:crossAx val="177625344"/>
        <c:crosses val="autoZero"/>
        <c:auto val="1"/>
        <c:lblAlgn val="ctr"/>
        <c:lblOffset val="100"/>
      </c:catAx>
      <c:valAx>
        <c:axId val="177625344"/>
        <c:scaling>
          <c:orientation val="minMax"/>
        </c:scaling>
        <c:delete val="1"/>
        <c:axPos val="l"/>
        <c:numFmt formatCode="#,##0.00" sourceLinked="1"/>
        <c:tickLblPos val="none"/>
        <c:crossAx val="17762380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8"/>
  <c:chart>
    <c:view3D>
      <c:depthPercent val="80"/>
      <c:rAngAx val="1"/>
    </c:view3D>
    <c:plotArea>
      <c:layout>
        <c:manualLayout>
          <c:layoutTarget val="inner"/>
          <c:xMode val="edge"/>
          <c:yMode val="edge"/>
          <c:x val="0"/>
          <c:y val="9.0505820544461046E-2"/>
          <c:w val="1"/>
          <c:h val="0.72753003245498726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dLbls>
            <c:dLbl>
              <c:idx val="0"/>
              <c:layout>
                <c:manualLayout>
                  <c:x val="1.8300646060152928E-2"/>
                  <c:y val="-7.9601832053923811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4DC1-4FCF-93A3-98AC7F55944F}"/>
                </c:ext>
              </c:extLst>
            </c:dLbl>
            <c:dLbl>
              <c:idx val="1"/>
              <c:layout>
                <c:manualLayout>
                  <c:x val="1.5686268051559652E-2"/>
                  <c:y val="7.9601832053923811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4DC1-4FCF-93A3-98AC7F55944F}"/>
                </c:ext>
              </c:extLst>
            </c:dLbl>
            <c:dLbl>
              <c:idx val="2"/>
              <c:layout>
                <c:manualLayout>
                  <c:x val="1.5686268051559652E-2"/>
                  <c:y val="1.3266972008987299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4DC1-4FCF-93A3-98AC7F55944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Прогноз на 2025 год</c:v>
                </c:pt>
                <c:pt idx="1">
                  <c:v>Прогноз на 2026 год</c:v>
                </c:pt>
                <c:pt idx="2">
                  <c:v>Прогноз на 2027 год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59961.5</c:v>
                </c:pt>
                <c:pt idx="1">
                  <c:v>61406.1</c:v>
                </c:pt>
                <c:pt idx="2">
                  <c:v>63738.400000000001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4DC1-4FCF-93A3-98AC7F55944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Неналоговые доходы</c:v>
                </c:pt>
              </c:strCache>
            </c:strRef>
          </c:tx>
          <c:dLbls>
            <c:dLbl>
              <c:idx val="0"/>
              <c:layout>
                <c:manualLayout>
                  <c:x val="7.8431340257798313E-3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4DC1-4FCF-93A3-98AC7F55944F}"/>
                </c:ext>
              </c:extLst>
            </c:dLbl>
            <c:dLbl>
              <c:idx val="1"/>
              <c:layout>
                <c:manualLayout>
                  <c:x val="2.0915024068746197E-2"/>
                  <c:y val="2.653394401797465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4DC1-4FCF-93A3-98AC7F55944F}"/>
                </c:ext>
              </c:extLst>
            </c:dLbl>
            <c:dLbl>
              <c:idx val="2"/>
              <c:layout>
                <c:manualLayout>
                  <c:x val="1.8300646060152928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4DC1-4FCF-93A3-98AC7F55944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Прогноз на 2025 год</c:v>
                </c:pt>
                <c:pt idx="1">
                  <c:v>Прогноз на 2026 год</c:v>
                </c:pt>
                <c:pt idx="2">
                  <c:v>Прогноз на 2027 год</c:v>
                </c:pt>
              </c:strCache>
            </c:strRef>
          </c:cat>
          <c:val>
            <c:numRef>
              <c:f>Лист1!$C$2:$C$4</c:f>
              <c:numCache>
                <c:formatCode>#,##0.00</c:formatCode>
                <c:ptCount val="3"/>
                <c:pt idx="0">
                  <c:v>8070</c:v>
                </c:pt>
                <c:pt idx="1">
                  <c:v>6325</c:v>
                </c:pt>
                <c:pt idx="2">
                  <c:v>6425.5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4DC1-4FCF-93A3-98AC7F55944F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dLbls>
            <c:dLbl>
              <c:idx val="0"/>
              <c:layout>
                <c:manualLayout>
                  <c:x val="1.3071890042966399E-2"/>
                  <c:y val="2.653394401797465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4DC1-4FCF-93A3-98AC7F55944F}"/>
                </c:ext>
              </c:extLst>
            </c:dLbl>
            <c:dLbl>
              <c:idx val="1"/>
              <c:layout>
                <c:manualLayout>
                  <c:x val="1.0457512034373099E-2"/>
                  <c:y val="-2.0892869305491802E-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4DC1-4FCF-93A3-98AC7F55944F}"/>
                </c:ext>
              </c:extLst>
            </c:dLbl>
            <c:dLbl>
              <c:idx val="2"/>
              <c:layout>
                <c:manualLayout>
                  <c:x val="2.3529402077339473E-2"/>
                  <c:y val="5.3065798749018641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4DC1-4FCF-93A3-98AC7F55944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Прогноз на 2025 год</c:v>
                </c:pt>
                <c:pt idx="1">
                  <c:v>Прогноз на 2026 год</c:v>
                </c:pt>
                <c:pt idx="2">
                  <c:v>Прогноз на 2027 год</c:v>
                </c:pt>
              </c:strCache>
            </c:strRef>
          </c:cat>
          <c:val>
            <c:numRef>
              <c:f>Лист1!$D$2:$D$4</c:f>
              <c:numCache>
                <c:formatCode>#,##0.00</c:formatCode>
                <c:ptCount val="3"/>
                <c:pt idx="0">
                  <c:v>213956.94999999998</c:v>
                </c:pt>
                <c:pt idx="1">
                  <c:v>147136.81</c:v>
                </c:pt>
                <c:pt idx="2">
                  <c:v>148362.81999999998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4DC1-4FCF-93A3-98AC7F55944F}"/>
            </c:ext>
          </c:extLst>
        </c:ser>
        <c:dLbls/>
        <c:shape val="cylinder"/>
        <c:axId val="169054592"/>
        <c:axId val="169056128"/>
        <c:axId val="0"/>
      </c:bar3DChart>
      <c:catAx>
        <c:axId val="169054592"/>
        <c:scaling>
          <c:orientation val="minMax"/>
        </c:scaling>
        <c:axPos val="b"/>
        <c:numFmt formatCode="General" sourceLinked="0"/>
        <c:tickLblPos val="nextTo"/>
        <c:crossAx val="169056128"/>
        <c:crosses val="autoZero"/>
        <c:auto val="1"/>
        <c:lblAlgn val="ctr"/>
        <c:lblOffset val="100"/>
      </c:catAx>
      <c:valAx>
        <c:axId val="169056128"/>
        <c:scaling>
          <c:orientation val="minMax"/>
        </c:scaling>
        <c:delete val="1"/>
        <c:axPos val="l"/>
        <c:numFmt formatCode="#,##0.00" sourceLinked="1"/>
        <c:tickLblPos val="none"/>
        <c:crossAx val="16905459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24735350837177361"/>
          <c:y val="4.51077048305569E-2"/>
          <c:w val="0.61445334254490003"/>
          <c:h val="0.16331579864455417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</c:chart>
  <c:txPr>
    <a:bodyPr/>
    <a:lstStyle/>
    <a:p>
      <a:pPr>
        <a:defRPr sz="16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8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2.5764882262602983E-3"/>
                  <c:y val="0.25342612221995414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18BD-4AEF-B292-F492D8BA9B8F}"/>
                </c:ext>
              </c:extLst>
            </c:dLbl>
            <c:dLbl>
              <c:idx val="1"/>
              <c:layout>
                <c:manualLayout>
                  <c:x val="1.0305952905041138E-2"/>
                  <c:y val="0.25342612221995414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18BD-4AEF-B292-F492D8BA9B8F}"/>
                </c:ext>
              </c:extLst>
            </c:dLbl>
            <c:dLbl>
              <c:idx val="2"/>
              <c:layout>
                <c:manualLayout>
                  <c:x val="1.8035417583822089E-2"/>
                  <c:y val="0.25342612221995414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18BD-4AEF-B292-F492D8BA9B8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1614.9</c:v>
                </c:pt>
                <c:pt idx="1">
                  <c:v>1614.9</c:v>
                </c:pt>
                <c:pt idx="2">
                  <c:v>1614.9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18BD-4AEF-B292-F492D8BA9B8F}"/>
            </c:ext>
          </c:extLst>
        </c:ser>
        <c:dLbls/>
        <c:shape val="box"/>
        <c:axId val="177492736"/>
        <c:axId val="177494272"/>
        <c:axId val="0"/>
      </c:bar3DChart>
      <c:catAx>
        <c:axId val="177492736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77494272"/>
        <c:crosses val="autoZero"/>
        <c:auto val="1"/>
        <c:lblAlgn val="ctr"/>
        <c:lblOffset val="100"/>
      </c:catAx>
      <c:valAx>
        <c:axId val="177494272"/>
        <c:scaling>
          <c:orientation val="minMax"/>
        </c:scaling>
        <c:delete val="1"/>
        <c:axPos val="l"/>
        <c:numFmt formatCode="#,##0.00" sourceLinked="1"/>
        <c:tickLblPos val="none"/>
        <c:crossAx val="17749273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7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1.7175632732089898E-3"/>
                  <c:y val="0.27690231845918084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03AB-4FDA-AC46-323199F62007}"/>
                </c:ext>
              </c:extLst>
            </c:dLbl>
            <c:dLbl>
              <c:idx val="1"/>
              <c:layout>
                <c:manualLayout>
                  <c:x val="1.0305952905041138E-2"/>
                  <c:y val="0.25342612221995425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03AB-4FDA-AC46-323199F62007}"/>
                </c:ext>
              </c:extLst>
            </c:dLbl>
            <c:dLbl>
              <c:idx val="2"/>
              <c:layout>
                <c:manualLayout>
                  <c:x val="1.9139609675413883E-2"/>
                  <c:y val="0.27690231845918084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03AB-4FDA-AC46-323199F6200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203.6</c:v>
                </c:pt>
                <c:pt idx="1">
                  <c:v>203.6</c:v>
                </c:pt>
                <c:pt idx="2">
                  <c:v>203.6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03AB-4FDA-AC46-323199F62007}"/>
            </c:ext>
          </c:extLst>
        </c:ser>
        <c:dLbls/>
        <c:shape val="box"/>
        <c:axId val="177693440"/>
        <c:axId val="177694976"/>
        <c:axId val="0"/>
      </c:bar3DChart>
      <c:catAx>
        <c:axId val="177693440"/>
        <c:scaling>
          <c:orientation val="minMax"/>
        </c:scaling>
        <c:axPos val="b"/>
        <c:numFmt formatCode="General" sourceLinked="0"/>
        <c:tickLblPos val="nextTo"/>
        <c:crossAx val="177694976"/>
        <c:crosses val="autoZero"/>
        <c:auto val="1"/>
        <c:lblAlgn val="ctr"/>
        <c:lblOffset val="100"/>
      </c:catAx>
      <c:valAx>
        <c:axId val="177694976"/>
        <c:scaling>
          <c:orientation val="minMax"/>
        </c:scaling>
        <c:delete val="1"/>
        <c:axPos val="l"/>
        <c:numFmt formatCode="General" sourceLinked="1"/>
        <c:tickLblPos val="none"/>
        <c:crossAx val="17769344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1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1.6104877927785675E-2"/>
                  <c:y val="0.16638523013207876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196E-4303-9B46-53A395ACC8B9}"/>
                </c:ext>
              </c:extLst>
            </c:dLbl>
            <c:dLbl>
              <c:idx val="1"/>
              <c:layout>
                <c:manualLayout>
                  <c:x val="2.278155785432676E-2"/>
                  <c:y val="0.2596640050530874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196E-4303-9B46-53A395ACC8B9}"/>
                </c:ext>
              </c:extLst>
            </c:dLbl>
            <c:dLbl>
              <c:idx val="2"/>
              <c:layout>
                <c:manualLayout>
                  <c:x val="-3.4353487408905936E-3"/>
                  <c:y val="0.25371407495949688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196E-4303-9B46-53A395ACC8B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2815.3</c:v>
                </c:pt>
                <c:pt idx="1">
                  <c:v>3165.3</c:v>
                </c:pt>
                <c:pt idx="2">
                  <c:v>3215.3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196E-4303-9B46-53A395ACC8B9}"/>
            </c:ext>
          </c:extLst>
        </c:ser>
        <c:dLbls/>
        <c:shape val="box"/>
        <c:axId val="177586944"/>
        <c:axId val="177588480"/>
        <c:axId val="0"/>
      </c:bar3DChart>
      <c:catAx>
        <c:axId val="177586944"/>
        <c:scaling>
          <c:orientation val="minMax"/>
        </c:scaling>
        <c:axPos val="b"/>
        <c:numFmt formatCode="General" sourceLinked="0"/>
        <c:tickLblPos val="nextTo"/>
        <c:crossAx val="177588480"/>
        <c:crosses val="autoZero"/>
        <c:auto val="1"/>
        <c:lblAlgn val="ctr"/>
        <c:lblOffset val="100"/>
      </c:catAx>
      <c:valAx>
        <c:axId val="177588480"/>
        <c:scaling>
          <c:orientation val="minMax"/>
        </c:scaling>
        <c:delete val="1"/>
        <c:axPos val="l"/>
        <c:numFmt formatCode="#,##0.00" sourceLinked="1"/>
        <c:tickLblPos val="none"/>
        <c:crossAx val="17758694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0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7.9601965102999925E-3"/>
                  <c:y val="0.3587853676042058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7AD7-4EEF-91CF-D57F98BA4054}"/>
                </c:ext>
              </c:extLst>
            </c:dLbl>
            <c:dLbl>
              <c:idx val="1"/>
              <c:layout>
                <c:manualLayout>
                  <c:x val="2.6533988367666776E-3"/>
                  <c:y val="0.35878536760420576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7AD7-4EEF-91CF-D57F98BA4054}"/>
                </c:ext>
              </c:extLst>
            </c:dLbl>
            <c:dLbl>
              <c:idx val="2"/>
              <c:layout>
                <c:manualLayout>
                  <c:x val="-2.6533988367665831E-3"/>
                  <c:y val="0.3587853676042058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7AD7-4EEF-91CF-D57F98BA4054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200</c:v>
                </c:pt>
                <c:pt idx="1">
                  <c:v>200</c:v>
                </c:pt>
                <c:pt idx="2">
                  <c:v>200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7AD7-4EEF-91CF-D57F98BA4054}"/>
            </c:ext>
          </c:extLst>
        </c:ser>
        <c:dLbls/>
        <c:shape val="box"/>
        <c:axId val="178722688"/>
        <c:axId val="178724224"/>
        <c:axId val="0"/>
      </c:bar3DChart>
      <c:catAx>
        <c:axId val="178722688"/>
        <c:scaling>
          <c:orientation val="minMax"/>
        </c:scaling>
        <c:axPos val="b"/>
        <c:numFmt formatCode="General" sourceLinked="0"/>
        <c:tickLblPos val="nextTo"/>
        <c:crossAx val="178724224"/>
        <c:crosses val="autoZero"/>
        <c:auto val="1"/>
        <c:lblAlgn val="ctr"/>
        <c:lblOffset val="100"/>
      </c:catAx>
      <c:valAx>
        <c:axId val="178724224"/>
        <c:scaling>
          <c:orientation val="minMax"/>
        </c:scaling>
        <c:delete val="1"/>
        <c:axPos val="l"/>
        <c:numFmt formatCode="General" sourceLinked="1"/>
        <c:tickLblPos val="none"/>
        <c:crossAx val="1787226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0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7.9601965102999925E-3"/>
                  <c:y val="0.3587853676042059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7783-4988-8F12-F7186A79BC3A}"/>
                </c:ext>
              </c:extLst>
            </c:dLbl>
            <c:dLbl>
              <c:idx val="1"/>
              <c:layout>
                <c:manualLayout>
                  <c:x val="2.6533988367666785E-3"/>
                  <c:y val="0.3587853676042058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7783-4988-8F12-F7186A79BC3A}"/>
                </c:ext>
              </c:extLst>
            </c:dLbl>
            <c:dLbl>
              <c:idx val="2"/>
              <c:layout>
                <c:manualLayout>
                  <c:x val="-2.6533988367665839E-3"/>
                  <c:y val="0.3587853676042059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7783-4988-8F12-F7186A79BC3A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2490.1999999999998</c:v>
                </c:pt>
                <c:pt idx="1">
                  <c:v>2490.1999999999998</c:v>
                </c:pt>
                <c:pt idx="2">
                  <c:v>2490.1999999999998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7783-4988-8F12-F7186A79BC3A}"/>
            </c:ext>
          </c:extLst>
        </c:ser>
        <c:dLbls/>
        <c:shape val="box"/>
        <c:axId val="178808704"/>
        <c:axId val="178810240"/>
        <c:axId val="0"/>
      </c:bar3DChart>
      <c:catAx>
        <c:axId val="178808704"/>
        <c:scaling>
          <c:orientation val="minMax"/>
        </c:scaling>
        <c:axPos val="b"/>
        <c:numFmt formatCode="General" sourceLinked="0"/>
        <c:tickLblPos val="nextTo"/>
        <c:crossAx val="178810240"/>
        <c:crosses val="autoZero"/>
        <c:auto val="1"/>
        <c:lblAlgn val="ctr"/>
        <c:lblOffset val="100"/>
      </c:catAx>
      <c:valAx>
        <c:axId val="178810240"/>
        <c:scaling>
          <c:orientation val="minMax"/>
        </c:scaling>
        <c:delete val="1"/>
        <c:axPos val="l"/>
        <c:numFmt formatCode="#,##0.00" sourceLinked="1"/>
        <c:tickLblPos val="none"/>
        <c:crossAx val="17880870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1"/>
  <c:chart>
    <c:view3D>
      <c:rAngAx val="1"/>
    </c:view3D>
    <c:plotArea>
      <c:layout>
        <c:manualLayout>
          <c:layoutTarget val="inner"/>
          <c:xMode val="edge"/>
          <c:yMode val="edge"/>
          <c:x val="0"/>
          <c:y val="0"/>
          <c:w val="0.79345170273140386"/>
          <c:h val="0.85603966943030185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Капитальный ремонт и ремонт автомобильных дорог общего пользования</c:v>
                </c:pt>
              </c:strCache>
            </c:strRef>
          </c:tx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33707</a:t>
                    </a:r>
                    <a:r>
                      <a:rPr lang="ru-RU" smtClean="0"/>
                      <a:t>,0</a:t>
                    </a:r>
                    <a:endParaRPr lang="en-US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C64-4F80-AB6D-C9C1BC415ADD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94721.03</c:v>
                </c:pt>
                <c:pt idx="1">
                  <c:v>36891.599999999999</c:v>
                </c:pt>
                <c:pt idx="2">
                  <c:v>33079.599999999999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C64-4F80-AB6D-C9C1BC415AD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dLbls>
            <c:dLbl>
              <c:idx val="0"/>
              <c:layout>
                <c:manualLayout>
                  <c:x val="7.2071567634153424E-3"/>
                  <c:y val="0.22010427956843029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C64-4F80-AB6D-C9C1BC415ADD}"/>
                </c:ext>
              </c:extLst>
            </c:dLbl>
            <c:dLbl>
              <c:idx val="1"/>
              <c:layout>
                <c:manualLayout>
                  <c:x val="7.2071567634153424E-3"/>
                  <c:y val="0.1650782096763230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C64-4F80-AB6D-C9C1BC415ADD}"/>
                </c:ext>
              </c:extLst>
            </c:dLbl>
            <c:dLbl>
              <c:idx val="2"/>
              <c:layout>
                <c:manualLayout>
                  <c:x val="2.4023855878051179E-3"/>
                  <c:y val="0.15237988585506754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C64-4F80-AB6D-C9C1BC415ADD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3C64-4F80-AB6D-C9C1BC415ADD}"/>
            </c:ext>
          </c:extLst>
        </c:ser>
        <c:dLbls/>
        <c:shape val="cylinder"/>
        <c:axId val="180617600"/>
        <c:axId val="180875648"/>
        <c:axId val="0"/>
      </c:bar3DChart>
      <c:catAx>
        <c:axId val="180617600"/>
        <c:scaling>
          <c:orientation val="minMax"/>
        </c:scaling>
        <c:axPos val="b"/>
        <c:numFmt formatCode="General" sourceLinked="0"/>
        <c:tickLblPos val="nextTo"/>
        <c:crossAx val="180875648"/>
        <c:crosses val="autoZero"/>
        <c:auto val="1"/>
        <c:lblAlgn val="ctr"/>
        <c:lblOffset val="100"/>
      </c:catAx>
      <c:valAx>
        <c:axId val="180875648"/>
        <c:scaling>
          <c:orientation val="minMax"/>
        </c:scaling>
        <c:delete val="1"/>
        <c:axPos val="l"/>
        <c:numFmt formatCode="#,##0.00" sourceLinked="1"/>
        <c:tickLblPos val="none"/>
        <c:crossAx val="18061760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autoTitleDeleted val="1"/>
    <c:view3D>
      <c:rotY val="0"/>
      <c:rAngAx val="1"/>
    </c:view3D>
    <c:plotArea>
      <c:layout>
        <c:manualLayout>
          <c:layoutTarget val="inner"/>
          <c:xMode val="edge"/>
          <c:yMode val="edge"/>
          <c:x val="0"/>
          <c:y val="2.3368151145299327E-3"/>
          <c:w val="1"/>
          <c:h val="0.5427494877524276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0.1782008652545098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A67-4B9B-9CDD-DAAE885EA25E}"/>
                </c:ext>
              </c:extLst>
            </c:dLbl>
            <c:dLbl>
              <c:idx val="1"/>
              <c:layout>
                <c:manualLayout>
                  <c:x val="-5.2151607629141147E-17"/>
                  <c:y val="7.224359402209865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A67-4B9B-9CDD-DAAE885EA25E}"/>
                </c:ext>
              </c:extLst>
            </c:dLbl>
            <c:dLbl>
              <c:idx val="2"/>
              <c:layout>
                <c:manualLayout>
                  <c:x val="0"/>
                  <c:y val="8.669231282651826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A67-4B9B-9CDD-DAAE885EA25E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10169.540000000005</c:v>
                </c:pt>
                <c:pt idx="1">
                  <c:v>5185.9000000000005</c:v>
                </c:pt>
                <c:pt idx="2">
                  <c:v>4806.4000000000005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5A67-4B9B-9CDD-DAAE885EA25E}"/>
            </c:ext>
          </c:extLst>
        </c:ser>
        <c:dLbls/>
        <c:shape val="cylinder"/>
        <c:axId val="181151616"/>
        <c:axId val="181153152"/>
        <c:axId val="0"/>
      </c:bar3DChart>
      <c:catAx>
        <c:axId val="181151616"/>
        <c:scaling>
          <c:orientation val="minMax"/>
        </c:scaling>
        <c:axPos val="b"/>
        <c:numFmt formatCode="General" sourceLinked="0"/>
        <c:tickLblPos val="nextTo"/>
        <c:crossAx val="181153152"/>
        <c:crosses val="autoZero"/>
        <c:auto val="1"/>
        <c:lblAlgn val="ctr"/>
        <c:lblOffset val="100"/>
      </c:catAx>
      <c:valAx>
        <c:axId val="181153152"/>
        <c:scaling>
          <c:orientation val="minMax"/>
        </c:scaling>
        <c:delete val="1"/>
        <c:axPos val="l"/>
        <c:numFmt formatCode="#,##0.00" sourceLinked="1"/>
        <c:tickLblPos val="none"/>
        <c:crossAx val="18115161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0"/>
  <c:chart>
    <c:autoTitleDeleted val="1"/>
    <c:view3D>
      <c:rotY val="0"/>
      <c:rAngAx val="1"/>
    </c:view3D>
    <c:plotArea>
      <c:layout>
        <c:manualLayout>
          <c:layoutTarget val="inner"/>
          <c:xMode val="edge"/>
          <c:yMode val="edge"/>
          <c:x val="2.6426241465856252E-2"/>
          <c:y val="0"/>
          <c:w val="0.63546314589176678"/>
          <c:h val="0.8525284418554312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Благоустройство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1544.9</c:v>
                </c:pt>
                <c:pt idx="1">
                  <c:v>1650.05</c:v>
                </c:pt>
                <c:pt idx="2">
                  <c:v>1650.05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8A7-4738-B51C-302CDB4241C3}"/>
            </c:ext>
          </c:extLst>
        </c:ser>
        <c:ser>
          <c:idx val="2"/>
          <c:order val="1"/>
          <c:tx>
            <c:strRef>
              <c:f>Лист1!$D$1</c:f>
              <c:strCache>
                <c:ptCount val="1"/>
                <c:pt idx="0">
                  <c:v>Организация и содержание мест захоронения</c:v>
                </c:pt>
              </c:strCache>
            </c:strRef>
          </c:tx>
          <c:dLbls>
            <c:dLbl>
              <c:idx val="0"/>
              <c:layout>
                <c:manualLayout>
                  <c:x val="2.1418859457539591E-3"/>
                  <c:y val="-3.265283268322886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8A7-4738-B51C-302CDB4241C3}"/>
                </c:ext>
              </c:extLst>
            </c:dLbl>
            <c:dLbl>
              <c:idx val="1"/>
              <c:layout>
                <c:manualLayout>
                  <c:x val="-2.1418859457539591E-3"/>
                  <c:y val="-2.902474016286989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8A7-4738-B51C-302CDB4241C3}"/>
                </c:ext>
              </c:extLst>
            </c:dLbl>
            <c:dLbl>
              <c:idx val="2"/>
              <c:layout>
                <c:manualLayout>
                  <c:x val="0"/>
                  <c:y val="-1.8140462601793705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8A7-4738-B51C-302CDB4241C3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415.5</c:v>
                </c:pt>
                <c:pt idx="1">
                  <c:v>415.5</c:v>
                </c:pt>
                <c:pt idx="2">
                  <c:v>415.5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8A7-4738-B51C-302CDB4241C3}"/>
            </c:ext>
          </c:extLst>
        </c:ser>
        <c:ser>
          <c:idx val="3"/>
          <c:order val="2"/>
          <c:tx>
            <c:strRef>
              <c:f>Лист1!$E$1</c:f>
              <c:strCache>
                <c:ptCount val="1"/>
                <c:pt idx="0">
                  <c:v>Мероприятия по борьбе с борщевиком Сосновского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Лист1!$E$2:$E$4</c:f>
              <c:numCache>
                <c:formatCode>#,##0.00</c:formatCode>
                <c:ptCount val="3"/>
                <c:pt idx="0">
                  <c:v>1500.2</c:v>
                </c:pt>
                <c:pt idx="1">
                  <c:v>1500.2</c:v>
                </c:pt>
                <c:pt idx="2">
                  <c:v>1500.2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38A7-4738-B51C-302CDB4241C3}"/>
            </c:ext>
          </c:extLst>
        </c:ser>
        <c:dLbls/>
        <c:gapWidth val="55"/>
        <c:gapDepth val="55"/>
        <c:shape val="cylinder"/>
        <c:axId val="181217920"/>
        <c:axId val="181223808"/>
        <c:axId val="0"/>
      </c:bar3DChart>
      <c:catAx>
        <c:axId val="181217920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81223808"/>
        <c:crosses val="autoZero"/>
        <c:auto val="1"/>
        <c:lblAlgn val="ctr"/>
        <c:lblOffset val="100"/>
      </c:catAx>
      <c:valAx>
        <c:axId val="181223808"/>
        <c:scaling>
          <c:orientation val="minMax"/>
        </c:scaling>
        <c:delete val="1"/>
        <c:axPos val="l"/>
        <c:numFmt formatCode="#,##0.00" sourceLinked="1"/>
        <c:majorTickMark val="none"/>
        <c:tickLblPos val="none"/>
        <c:crossAx val="18121792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6126680916673219"/>
          <c:y val="2.5465370278440414E-2"/>
          <c:w val="0.32370980042682557"/>
          <c:h val="0.93462548657863065"/>
        </c:manualLayout>
      </c:layout>
      <c:txPr>
        <a:bodyPr/>
        <a:lstStyle/>
        <a:p>
          <a:pPr>
            <a:defRPr sz="1300"/>
          </a:pPr>
          <a:endParaRPr lang="ru-RU"/>
        </a:p>
      </c:txPr>
    </c:legend>
    <c:plotVisOnly val="1"/>
    <c:dispBlanksAs val="gap"/>
  </c:chart>
  <c:txPr>
    <a:bodyPr/>
    <a:lstStyle/>
    <a:p>
      <a:pPr>
        <a:defRPr sz="1400" b="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1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4.2160741311982513E-3"/>
                  <c:y val="0.30331798830912388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2F1-4EF8-9E4C-6147C9A85B85}"/>
                </c:ext>
              </c:extLst>
            </c:dLbl>
            <c:dLbl>
              <c:idx val="1"/>
              <c:layout>
                <c:manualLayout>
                  <c:x val="1.7379359257911293E-2"/>
                  <c:y val="-4.7032797750192673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2F1-4EF8-9E4C-6147C9A85B85}"/>
                </c:ext>
              </c:extLst>
            </c:dLbl>
            <c:dLbl>
              <c:idx val="2"/>
              <c:layout>
                <c:manualLayout>
                  <c:x val="1.8438179493640197E-2"/>
                  <c:y val="-4.7032797750192673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2F1-4EF8-9E4C-6147C9A85B85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 formatCode="#,##0.00">
                  <c:v>3483</c:v>
                </c:pt>
                <c:pt idx="1">
                  <c:v>83</c:v>
                </c:pt>
                <c:pt idx="2">
                  <c:v>83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82F1-4EF8-9E4C-6147C9A85B85}"/>
            </c:ext>
          </c:extLst>
        </c:ser>
        <c:dLbls/>
        <c:shape val="box"/>
        <c:axId val="181126656"/>
        <c:axId val="181128192"/>
        <c:axId val="0"/>
      </c:bar3DChart>
      <c:catAx>
        <c:axId val="181126656"/>
        <c:scaling>
          <c:orientation val="minMax"/>
        </c:scaling>
        <c:axPos val="b"/>
        <c:numFmt formatCode="General" sourceLinked="0"/>
        <c:tickLblPos val="nextTo"/>
        <c:crossAx val="181128192"/>
        <c:crosses val="autoZero"/>
        <c:auto val="1"/>
        <c:lblAlgn val="ctr"/>
        <c:lblOffset val="100"/>
      </c:catAx>
      <c:valAx>
        <c:axId val="181128192"/>
        <c:scaling>
          <c:orientation val="minMax"/>
        </c:scaling>
        <c:delete val="1"/>
        <c:axPos val="l"/>
        <c:numFmt formatCode="#,##0.00" sourceLinked="1"/>
        <c:tickLblPos val="none"/>
        <c:crossAx val="18112665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4.2160741311982513E-3"/>
                  <c:y val="0.3033179883091239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FBB-48D3-A259-F79C24471AFF}"/>
                </c:ext>
              </c:extLst>
            </c:dLbl>
            <c:dLbl>
              <c:idx val="1"/>
              <c:layout>
                <c:manualLayout>
                  <c:x val="3.1572365781050316E-3"/>
                  <c:y val="0.3109009380168503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FBB-48D3-A259-F79C24471AFF}"/>
                </c:ext>
              </c:extLst>
            </c:dLbl>
            <c:dLbl>
              <c:idx val="2"/>
              <c:layout>
                <c:manualLayout>
                  <c:x val="4.2160568138339084E-3"/>
                  <c:y val="0.3109009380168503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FBB-48D3-A259-F79C24471AFF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941.8</c:v>
                </c:pt>
                <c:pt idx="1">
                  <c:v>941.8</c:v>
                </c:pt>
                <c:pt idx="2">
                  <c:v>941.8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CFBB-48D3-A259-F79C24471AFF}"/>
            </c:ext>
          </c:extLst>
        </c:ser>
        <c:dLbls/>
        <c:shape val="box"/>
        <c:axId val="181363840"/>
        <c:axId val="181365376"/>
        <c:axId val="0"/>
      </c:bar3DChart>
      <c:catAx>
        <c:axId val="181363840"/>
        <c:scaling>
          <c:orientation val="minMax"/>
        </c:scaling>
        <c:axPos val="b"/>
        <c:numFmt formatCode="General" sourceLinked="0"/>
        <c:tickLblPos val="nextTo"/>
        <c:crossAx val="181365376"/>
        <c:crosses val="autoZero"/>
        <c:auto val="1"/>
        <c:lblAlgn val="ctr"/>
        <c:lblOffset val="100"/>
      </c:catAx>
      <c:valAx>
        <c:axId val="181365376"/>
        <c:scaling>
          <c:orientation val="minMax"/>
        </c:scaling>
        <c:delete val="1"/>
        <c:axPos val="l"/>
        <c:numFmt formatCode="General" sourceLinked="1"/>
        <c:tickLblPos val="none"/>
        <c:crossAx val="18136384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8"/>
  <c:chart>
    <c:view3D>
      <c:depthPercent val="80"/>
      <c:rAngAx val="1"/>
    </c:view3D>
    <c:plotArea>
      <c:layout>
        <c:manualLayout>
          <c:layoutTarget val="inner"/>
          <c:xMode val="edge"/>
          <c:yMode val="edge"/>
          <c:x val="3.3716239111609682E-2"/>
          <c:y val="0.17257665738122571"/>
          <c:w val="0.9662837608883903"/>
          <c:h val="0.65405425858786803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dLbls>
            <c:dLbl>
              <c:idx val="0"/>
              <c:layout>
                <c:manualLayout>
                  <c:x val="1.6931218812228341E-2"/>
                  <c:y val="8.3332750076989866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21,2%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22C6-4474-ADFF-C2B1FEFE9743}"/>
                </c:ext>
              </c:extLst>
            </c:dLbl>
            <c:dLbl>
              <c:idx val="1"/>
              <c:layout>
                <c:manualLayout>
                  <c:x val="1.6931218812228341E-2"/>
                  <c:y val="1.666655001539800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28,6%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22C6-4474-ADFF-C2B1FEFE9743}"/>
                </c:ext>
              </c:extLst>
            </c:dLbl>
            <c:dLbl>
              <c:idx val="2"/>
              <c:layout>
                <c:manualLayout>
                  <c:x val="1.9753088614266449E-2"/>
                  <c:y val="2.222206668719729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29,2%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22C6-4474-ADFF-C2B1FEFE9743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Прогноз на 2025 год</c:v>
                </c:pt>
                <c:pt idx="1">
                  <c:v>Прогноз на 2026 год</c:v>
                </c:pt>
                <c:pt idx="2">
                  <c:v>Прогноз на 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21.2</c:v>
                </c:pt>
                <c:pt idx="1">
                  <c:v>28.6</c:v>
                </c:pt>
                <c:pt idx="2">
                  <c:v>29.2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22C6-4474-ADFF-C2B1FEFE974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Неналоговые доходы</c:v>
                </c:pt>
              </c:strCache>
            </c:strRef>
          </c:tx>
          <c:dLbls>
            <c:dLbl>
              <c:idx val="0"/>
              <c:layout>
                <c:manualLayout>
                  <c:x val="5.6437396040761208E-3"/>
                  <c:y val="2.7777583358996613E-3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2,9%</a:t>
                    </a:r>
                    <a:endParaRPr lang="en-US" b="1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22C6-4474-ADFF-C2B1FEFE9743}"/>
                </c:ext>
              </c:extLst>
            </c:dLbl>
            <c:dLbl>
              <c:idx val="1"/>
              <c:layout>
                <c:manualLayout>
                  <c:x val="5.6437396040761208E-3"/>
                  <c:y val="2.7777583358996613E-3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2,9%</a:t>
                    </a:r>
                    <a:endParaRPr lang="en-US" b="1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22C6-4474-ADFF-C2B1FEFE9743}"/>
                </c:ext>
              </c:extLst>
            </c:dLbl>
            <c:dLbl>
              <c:idx val="2"/>
              <c:layout>
                <c:manualLayout>
                  <c:x val="8.4656094061141881E-3"/>
                  <c:y val="1.3888791679498321E-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2,9%</a:t>
                    </a:r>
                    <a:endParaRPr lang="en-US" b="1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22C6-4474-ADFF-C2B1FEFE974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Прогноз на 2025 год</c:v>
                </c:pt>
                <c:pt idx="1">
                  <c:v>Прогноз на 2026 год</c:v>
                </c:pt>
                <c:pt idx="2">
                  <c:v>Прогноз на 2027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2.9</c:v>
                </c:pt>
                <c:pt idx="1">
                  <c:v>2.9</c:v>
                </c:pt>
                <c:pt idx="2">
                  <c:v>2.9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22C6-4474-ADFF-C2B1FEFE9743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dLbls>
            <c:dLbl>
              <c:idx val="0"/>
              <c:layout>
                <c:manualLayout>
                  <c:x val="8.4656094061141881E-3"/>
                  <c:y val="8.3332750076990508E-3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 smtClean="0"/>
                      <a:t>75,9%</a:t>
                    </a:r>
                    <a:endParaRPr lang="en-US" sz="1400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22C6-4474-ADFF-C2B1FEFE9743}"/>
                </c:ext>
              </c:extLst>
            </c:dLbl>
            <c:dLbl>
              <c:idx val="1"/>
              <c:layout>
                <c:manualLayout>
                  <c:x val="1.1287479208152276E-2"/>
                  <c:y val="2.7777583358996102E-3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 smtClean="0"/>
                      <a:t>68,5%</a:t>
                    </a:r>
                    <a:endParaRPr lang="en-US" sz="1400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22C6-4474-ADFF-C2B1FEFE9743}"/>
                </c:ext>
              </c:extLst>
            </c:dLbl>
            <c:dLbl>
              <c:idx val="2"/>
              <c:layout>
                <c:manualLayout>
                  <c:x val="1.1287479208152276E-2"/>
                  <c:y val="5.5555166717993227E-3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 smtClean="0"/>
                      <a:t>67,9%</a:t>
                    </a:r>
                    <a:endParaRPr lang="en-US" sz="1400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22C6-4474-ADFF-C2B1FEFE9743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Прогноз на 2025 год</c:v>
                </c:pt>
                <c:pt idx="1">
                  <c:v>Прогноз на 2026 год</c:v>
                </c:pt>
                <c:pt idx="2">
                  <c:v>Прогноз на 2027 год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75.900000000000006</c:v>
                </c:pt>
                <c:pt idx="1">
                  <c:v>68.5</c:v>
                </c:pt>
                <c:pt idx="2">
                  <c:v>67.900000000000006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22C6-4474-ADFF-C2B1FEFE9743}"/>
            </c:ext>
          </c:extLst>
        </c:ser>
        <c:dLbls/>
        <c:shape val="cylinder"/>
        <c:axId val="168961152"/>
        <c:axId val="168962688"/>
        <c:axId val="0"/>
      </c:bar3DChart>
      <c:catAx>
        <c:axId val="168961152"/>
        <c:scaling>
          <c:orientation val="minMax"/>
        </c:scaling>
        <c:axPos val="b"/>
        <c:numFmt formatCode="General" sourceLinked="0"/>
        <c:tickLblPos val="nextTo"/>
        <c:crossAx val="168962688"/>
        <c:crosses val="autoZero"/>
        <c:auto val="1"/>
        <c:lblAlgn val="ctr"/>
        <c:lblOffset val="100"/>
      </c:catAx>
      <c:valAx>
        <c:axId val="168962688"/>
        <c:scaling>
          <c:orientation val="minMax"/>
        </c:scaling>
        <c:delete val="1"/>
        <c:axPos val="l"/>
        <c:numFmt formatCode="General" sourceLinked="1"/>
        <c:tickLblPos val="none"/>
        <c:crossAx val="168961152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</c:chart>
  <c:txPr>
    <a:bodyPr/>
    <a:lstStyle/>
    <a:p>
      <a:pPr>
        <a:defRPr sz="16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title>
      <c:tx>
        <c:rich>
          <a:bodyPr/>
          <a:lstStyle/>
          <a:p>
            <a:pPr>
              <a:defRPr sz="1600"/>
            </a:pPr>
            <a:r>
              <a:rPr lang="ru-RU" dirty="0"/>
              <a:t>Проценты за пользование </a:t>
            </a:r>
            <a:r>
              <a:rPr lang="ru-RU" dirty="0" smtClean="0"/>
              <a:t>кредитом</a:t>
            </a:r>
            <a:endParaRPr lang="ru-RU" dirty="0"/>
          </a:p>
        </c:rich>
      </c:tx>
      <c:layout>
        <c:manualLayout>
          <c:xMode val="edge"/>
          <c:yMode val="edge"/>
          <c:x val="4.8915703127187203E-2"/>
          <c:y val="0.21232259181638521"/>
        </c:manualLayout>
      </c:layout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Проценты за пользование кредита</c:v>
                </c:pt>
              </c:strCache>
            </c:strRef>
          </c:tx>
          <c:dLbls>
            <c:dLbl>
              <c:idx val="0"/>
              <c:layout>
                <c:manualLayout>
                  <c:x val="1.4222122679806265E-2"/>
                  <c:y val="0.20094816725479311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236-493E-BBF2-66E7AF685756}"/>
                </c:ext>
              </c:extLst>
            </c:dLbl>
            <c:dLbl>
              <c:idx val="1"/>
              <c:layout>
                <c:manualLayout>
                  <c:x val="9.4814151198708459E-3"/>
                  <c:y val="0.23507144093956928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236-493E-BBF2-66E7AF685756}"/>
                </c:ext>
              </c:extLst>
            </c:dLbl>
            <c:dLbl>
              <c:idx val="2"/>
              <c:layout>
                <c:manualLayout>
                  <c:x val="7.1110613399032203E-3"/>
                  <c:y val="0.3336497871400339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236-493E-BBF2-66E7AF685756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1157.3</c:v>
                </c:pt>
                <c:pt idx="1">
                  <c:v>1416.4</c:v>
                </c:pt>
                <c:pt idx="2">
                  <c:v>1980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9236-493E-BBF2-66E7AF685756}"/>
            </c:ext>
          </c:extLst>
        </c:ser>
        <c:dLbls/>
        <c:shape val="box"/>
        <c:axId val="181483008"/>
        <c:axId val="181484544"/>
        <c:axId val="0"/>
      </c:bar3DChart>
      <c:catAx>
        <c:axId val="181483008"/>
        <c:scaling>
          <c:orientation val="minMax"/>
        </c:scaling>
        <c:axPos val="b"/>
        <c:numFmt formatCode="General" sourceLinked="0"/>
        <c:majorTickMark val="none"/>
        <c:tickLblPos val="nextTo"/>
        <c:crossAx val="181484544"/>
        <c:crosses val="autoZero"/>
        <c:auto val="1"/>
        <c:lblAlgn val="ctr"/>
        <c:lblOffset val="100"/>
      </c:catAx>
      <c:valAx>
        <c:axId val="181484544"/>
        <c:scaling>
          <c:orientation val="minMax"/>
        </c:scaling>
        <c:delete val="1"/>
        <c:axPos val="l"/>
        <c:numFmt formatCode="#,##0.00" sourceLinked="1"/>
        <c:majorTickMark val="none"/>
        <c:tickLblPos val="none"/>
        <c:crossAx val="18148300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20"/>
      <c:rotY val="10"/>
      <c:depthPercent val="130"/>
      <c:rAngAx val="1"/>
    </c:view3D>
    <c:plotArea>
      <c:layout>
        <c:manualLayout>
          <c:layoutTarget val="inner"/>
          <c:xMode val="edge"/>
          <c:yMode val="edge"/>
          <c:x val="0"/>
          <c:y val="1.0611488320259241E-3"/>
          <c:w val="0.99504866579177598"/>
          <c:h val="0.70902396453895089"/>
        </c:manualLayout>
      </c:layout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2025 год</c:v>
                </c:pt>
              </c:strCache>
            </c:strRef>
          </c:tx>
          <c:dLbls>
            <c:dLbl>
              <c:idx val="2"/>
              <c:layout>
                <c:manualLayout>
                  <c:x val="1.5277777777777781E-2"/>
                  <c:y val="2.5396769530915669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975C-4F59-BCF9-6B6959B42E93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Лист1!$A$2:$A$10</c:f>
              <c:strCache>
                <c:ptCount val="9"/>
                <c:pt idx="0">
                  <c:v>НДФЛ</c:v>
                </c:pt>
                <c:pt idx="1">
                  <c:v>Акцизы</c:v>
                </c:pt>
                <c:pt idx="2">
                  <c:v>УСН</c:v>
                </c:pt>
                <c:pt idx="3">
                  <c:v>ЕСХН</c:v>
                </c:pt>
                <c:pt idx="4">
                  <c:v>Патент</c:v>
                </c:pt>
                <c:pt idx="5">
                  <c:v>НИФЛ</c:v>
                </c:pt>
                <c:pt idx="6">
                  <c:v>НИО</c:v>
                </c:pt>
                <c:pt idx="7">
                  <c:v>Земельный налог</c:v>
                </c:pt>
                <c:pt idx="8">
                  <c:v>Госпошлина</c:v>
                </c:pt>
              </c:strCache>
            </c:strRef>
          </c:cat>
          <c:val>
            <c:numRef>
              <c:f>Лист1!$B$2:$B$10</c:f>
              <c:numCache>
                <c:formatCode>#,##0.0</c:formatCode>
                <c:ptCount val="9"/>
                <c:pt idx="0">
                  <c:v>22793</c:v>
                </c:pt>
                <c:pt idx="1">
                  <c:v>9276.1</c:v>
                </c:pt>
                <c:pt idx="2">
                  <c:v>19242.400000000001</c:v>
                </c:pt>
                <c:pt idx="3">
                  <c:v>531</c:v>
                </c:pt>
                <c:pt idx="4">
                  <c:v>2760</c:v>
                </c:pt>
                <c:pt idx="5">
                  <c:v>1906</c:v>
                </c:pt>
                <c:pt idx="6">
                  <c:v>2078</c:v>
                </c:pt>
                <c:pt idx="7">
                  <c:v>755</c:v>
                </c:pt>
                <c:pt idx="8">
                  <c:v>620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75C-4F59-BCF9-6B6959B42E9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2026 год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Лист1!$A$2:$A$10</c:f>
              <c:strCache>
                <c:ptCount val="9"/>
                <c:pt idx="0">
                  <c:v>НДФЛ</c:v>
                </c:pt>
                <c:pt idx="1">
                  <c:v>Акцизы</c:v>
                </c:pt>
                <c:pt idx="2">
                  <c:v>УСН</c:v>
                </c:pt>
                <c:pt idx="3">
                  <c:v>ЕСХН</c:v>
                </c:pt>
                <c:pt idx="4">
                  <c:v>Патент</c:v>
                </c:pt>
                <c:pt idx="5">
                  <c:v>НИФЛ</c:v>
                </c:pt>
                <c:pt idx="6">
                  <c:v>НИО</c:v>
                </c:pt>
                <c:pt idx="7">
                  <c:v>Земельный налог</c:v>
                </c:pt>
                <c:pt idx="8">
                  <c:v>Госпошлина</c:v>
                </c:pt>
              </c:strCache>
            </c:strRef>
          </c:cat>
          <c:val>
            <c:numRef>
              <c:f>Лист1!$C$2:$C$10</c:f>
              <c:numCache>
                <c:formatCode>#,##0.0</c:formatCode>
                <c:ptCount val="9"/>
                <c:pt idx="0">
                  <c:v>24685</c:v>
                </c:pt>
                <c:pt idx="1">
                  <c:v>9396.6</c:v>
                </c:pt>
                <c:pt idx="2">
                  <c:v>19569.5</c:v>
                </c:pt>
                <c:pt idx="3">
                  <c:v>506</c:v>
                </c:pt>
                <c:pt idx="4">
                  <c:v>1917</c:v>
                </c:pt>
                <c:pt idx="5">
                  <c:v>1916</c:v>
                </c:pt>
                <c:pt idx="6">
                  <c:v>2028</c:v>
                </c:pt>
                <c:pt idx="7">
                  <c:v>758</c:v>
                </c:pt>
                <c:pt idx="8">
                  <c:v>630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75C-4F59-BCF9-6B6959B42E93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2027 год</c:v>
                </c:pt>
              </c:strCache>
            </c:strRef>
          </c:tx>
          <c:dLbls>
            <c:dLbl>
              <c:idx val="1"/>
              <c:layout>
                <c:manualLayout>
                  <c:x val="-1.2500000000000025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975C-4F59-BCF9-6B6959B42E93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Лист1!$A$2:$A$10</c:f>
              <c:strCache>
                <c:ptCount val="9"/>
                <c:pt idx="0">
                  <c:v>НДФЛ</c:v>
                </c:pt>
                <c:pt idx="1">
                  <c:v>Акцизы</c:v>
                </c:pt>
                <c:pt idx="2">
                  <c:v>УСН</c:v>
                </c:pt>
                <c:pt idx="3">
                  <c:v>ЕСХН</c:v>
                </c:pt>
                <c:pt idx="4">
                  <c:v>Патент</c:v>
                </c:pt>
                <c:pt idx="5">
                  <c:v>НИФЛ</c:v>
                </c:pt>
                <c:pt idx="6">
                  <c:v>НИО</c:v>
                </c:pt>
                <c:pt idx="7">
                  <c:v>Земельный налог</c:v>
                </c:pt>
                <c:pt idx="8">
                  <c:v>Госпошлина</c:v>
                </c:pt>
              </c:strCache>
            </c:strRef>
          </c:cat>
          <c:val>
            <c:numRef>
              <c:f>Лист1!$D$2:$D$10</c:f>
              <c:numCache>
                <c:formatCode>#,##0.0</c:formatCode>
                <c:ptCount val="9"/>
                <c:pt idx="0">
                  <c:v>26307</c:v>
                </c:pt>
                <c:pt idx="1">
                  <c:v>9898.6</c:v>
                </c:pt>
                <c:pt idx="2">
                  <c:v>19921.8</c:v>
                </c:pt>
                <c:pt idx="3">
                  <c:v>501</c:v>
                </c:pt>
                <c:pt idx="4">
                  <c:v>1910</c:v>
                </c:pt>
                <c:pt idx="5">
                  <c:v>1926</c:v>
                </c:pt>
                <c:pt idx="6">
                  <c:v>1873</c:v>
                </c:pt>
                <c:pt idx="7">
                  <c:v>761</c:v>
                </c:pt>
                <c:pt idx="8">
                  <c:v>640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75C-4F59-BCF9-6B6959B42E93}"/>
            </c:ext>
          </c:extLst>
        </c:ser>
        <c:dLbls/>
        <c:shape val="cylinder"/>
        <c:axId val="169157760"/>
        <c:axId val="169159296"/>
        <c:axId val="169114240"/>
      </c:bar3DChart>
      <c:catAx>
        <c:axId val="169157760"/>
        <c:scaling>
          <c:orientation val="minMax"/>
        </c:scaling>
        <c:axPos val="b"/>
        <c:numFmt formatCode="General" sourceLinked="0"/>
        <c:tickLblPos val="nextTo"/>
        <c:crossAx val="169159296"/>
        <c:crosses val="autoZero"/>
        <c:auto val="1"/>
        <c:lblAlgn val="ctr"/>
        <c:lblOffset val="100"/>
      </c:catAx>
      <c:valAx>
        <c:axId val="169159296"/>
        <c:scaling>
          <c:orientation val="minMax"/>
        </c:scaling>
        <c:delete val="1"/>
        <c:axPos val="l"/>
        <c:numFmt formatCode="#,##0.0" sourceLinked="1"/>
        <c:tickLblPos val="none"/>
        <c:crossAx val="169157760"/>
        <c:crosses val="autoZero"/>
        <c:crossBetween val="between"/>
      </c:valAx>
      <c:serAx>
        <c:axId val="169114240"/>
        <c:scaling>
          <c:orientation val="minMax"/>
        </c:scaling>
        <c:delete val="1"/>
        <c:axPos val="b"/>
        <c:tickLblPos val="none"/>
        <c:crossAx val="169159296"/>
        <c:crosses val="autoZero"/>
      </c:serAx>
    </c:plotArea>
    <c:legend>
      <c:legendPos val="t"/>
      <c:layout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</c:chart>
  <c:txPr>
    <a:bodyPr/>
    <a:lstStyle/>
    <a:p>
      <a:pPr>
        <a:defRPr sz="14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view3D>
      <c:rotX val="10"/>
      <c:rotY val="10"/>
      <c:depthPercent val="120"/>
      <c:rAngAx val="1"/>
    </c:view3D>
    <c:plotArea>
      <c:layout>
        <c:manualLayout>
          <c:layoutTarget val="inner"/>
          <c:xMode val="edge"/>
          <c:yMode val="edge"/>
          <c:x val="4.1666666666666683E-3"/>
          <c:y val="1.0612160893222391E-3"/>
          <c:w val="0.99504866579177598"/>
          <c:h val="0.90802854467375993"/>
        </c:manualLayout>
      </c:layout>
      <c:bar3DChart>
        <c:barDir val="col"/>
        <c:grouping val="stacked"/>
        <c:ser>
          <c:idx val="0"/>
          <c:order val="0"/>
          <c:tx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tx>
          <c:dLbls>
            <c:dLbl>
              <c:idx val="0"/>
              <c:layout>
                <c:manualLayout>
                  <c:x val="6.9444444444444623E-3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E8CA-4643-BFBE-A5BEE3F6965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Лист1!$B$2:$D$2</c:f>
              <c:numCache>
                <c:formatCode>0.0%</c:formatCode>
                <c:ptCount val="3"/>
                <c:pt idx="0">
                  <c:v>0.38000000000000006</c:v>
                </c:pt>
                <c:pt idx="1">
                  <c:v>0.40200000000000002</c:v>
                </c:pt>
                <c:pt idx="2">
                  <c:v>0.41300000000000003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8CA-4643-BFBE-A5BEE3F69656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Акцизы</c:v>
                </c:pt>
              </c:strCache>
            </c:strRef>
          </c:tx>
          <c:dLbls>
            <c:dLbl>
              <c:idx val="0"/>
              <c:layout>
                <c:manualLayout>
                  <c:x val="6.9444444444444623E-3"/>
                  <c:y val="-2.4023964945441008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E8CA-4643-BFBE-A5BEE3F69656}"/>
                </c:ext>
              </c:extLst>
            </c:dLbl>
            <c:dLbl>
              <c:idx val="1"/>
              <c:layout>
                <c:manualLayout>
                  <c:x val="5.5555555555555558E-3"/>
                  <c:y val="-4.8047929890882024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E8CA-4643-BFBE-A5BEE3F6965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Лист1!$B$3:$D$3</c:f>
              <c:numCache>
                <c:formatCode>0.0%</c:formatCode>
                <c:ptCount val="3"/>
                <c:pt idx="0">
                  <c:v>0.15400000000000003</c:v>
                </c:pt>
                <c:pt idx="1">
                  <c:v>0.15300000000000002</c:v>
                </c:pt>
                <c:pt idx="2">
                  <c:v>0.15500000000000003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8CA-4643-BFBE-A5BEE3F69656}"/>
            </c:ext>
          </c:extLst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УСН</c:v>
                </c:pt>
              </c:strCache>
            </c:strRef>
          </c:tx>
          <c:dLbls>
            <c:dLbl>
              <c:idx val="0"/>
              <c:layout>
                <c:manualLayout>
                  <c:x val="6.9444444444444623E-3"/>
                  <c:y val="2.4023964945441008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E8CA-4643-BFBE-A5BEE3F69656}"/>
                </c:ext>
              </c:extLst>
            </c:dLbl>
            <c:dLbl>
              <c:idx val="1"/>
              <c:layout>
                <c:manualLayout>
                  <c:x val="5.5555555555555558E-3"/>
                  <c:y val="-2.4023964945441008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E8CA-4643-BFBE-A5BEE3F69656}"/>
                </c:ext>
              </c:extLst>
            </c:dLbl>
            <c:dLbl>
              <c:idx val="2"/>
              <c:layout>
                <c:manualLayout>
                  <c:x val="5.5555555555555558E-3"/>
                  <c:y val="-4.404342693988293E-1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E8CA-4643-BFBE-A5BEE3F6965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Лист1!$B$4:$D$4</c:f>
              <c:numCache>
                <c:formatCode>0.0%</c:formatCode>
                <c:ptCount val="3"/>
                <c:pt idx="0">
                  <c:v>0.32100000000000006</c:v>
                </c:pt>
                <c:pt idx="1">
                  <c:v>0.31900000000000006</c:v>
                </c:pt>
                <c:pt idx="2">
                  <c:v>0.31300000000000006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E8CA-4643-BFBE-A5BEE3F69656}"/>
            </c:ext>
          </c:extLst>
        </c:ser>
        <c:ser>
          <c:idx val="3"/>
          <c:order val="3"/>
          <c:tx>
            <c:strRef>
              <c:f>Лист1!$A$5</c:f>
              <c:strCache>
                <c:ptCount val="1"/>
                <c:pt idx="0">
                  <c:v>ЕСХН</c:v>
                </c:pt>
              </c:strCache>
            </c:strRef>
          </c:tx>
          <c:cat>
            <c:strRef>
              <c:f>Лист1!$B$1:$D$1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Лист1!$B$5:$D$5</c:f>
              <c:numCache>
                <c:formatCode>0.0%</c:formatCode>
                <c:ptCount val="3"/>
                <c:pt idx="0">
                  <c:v>9.0000000000000028E-3</c:v>
                </c:pt>
                <c:pt idx="1">
                  <c:v>8.0000000000000019E-3</c:v>
                </c:pt>
                <c:pt idx="2">
                  <c:v>8.0000000000000019E-3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E8CA-4643-BFBE-A5BEE3F69656}"/>
            </c:ext>
          </c:extLst>
        </c:ser>
        <c:ser>
          <c:idx val="4"/>
          <c:order val="4"/>
          <c:tx>
            <c:strRef>
              <c:f>Лист1!$A$6</c:f>
              <c:strCache>
                <c:ptCount val="1"/>
                <c:pt idx="0">
                  <c:v>Патент</c:v>
                </c:pt>
              </c:strCache>
            </c:strRef>
          </c:tx>
          <c:dLbls>
            <c:dLbl>
              <c:idx val="0"/>
              <c:layout>
                <c:manualLayout>
                  <c:x val="-1.9444444444444445E-2"/>
                  <c:y val="-7.4046731032895831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E8CA-4643-BFBE-A5BEE3F69656}"/>
                </c:ext>
              </c:extLst>
            </c:dLbl>
            <c:dLbl>
              <c:idx val="1"/>
              <c:layout>
                <c:manualLayout>
                  <c:x val="-9.9446839574106206E-3"/>
                  <c:y val="1.9123850802278274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E8CA-4643-BFBE-A5BEE3F69656}"/>
                </c:ext>
              </c:extLst>
            </c:dLbl>
            <c:dLbl>
              <c:idx val="2"/>
              <c:layout>
                <c:manualLayout>
                  <c:x val="-5.9770284705607298E-3"/>
                  <c:y val="-1.0964841423586626E-4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E8CA-4643-BFBE-A5BEE3F6965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Лист1!$B$6:$D$6</c:f>
              <c:numCache>
                <c:formatCode>0.0%</c:formatCode>
                <c:ptCount val="3"/>
                <c:pt idx="0">
                  <c:v>4.5999999999999999E-2</c:v>
                </c:pt>
                <c:pt idx="1">
                  <c:v>3.1000000000000003E-2</c:v>
                </c:pt>
                <c:pt idx="2">
                  <c:v>3.0000000000000002E-2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E8CA-4643-BFBE-A5BEE3F69656}"/>
            </c:ext>
          </c:extLst>
        </c:ser>
        <c:ser>
          <c:idx val="5"/>
          <c:order val="5"/>
          <c:tx>
            <c:strRef>
              <c:f>Лист1!$A$7</c:f>
              <c:strCache>
                <c:ptCount val="1"/>
                <c:pt idx="0">
                  <c:v>НИФЛ</c:v>
                </c:pt>
              </c:strCache>
            </c:strRef>
          </c:tx>
          <c:dLbls>
            <c:dLbl>
              <c:idx val="0"/>
              <c:layout>
                <c:manualLayout>
                  <c:x val="3.43830927384077E-2"/>
                  <c:y val="-5.326992588615468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E8CA-4643-BFBE-A5BEE3F69656}"/>
                </c:ext>
              </c:extLst>
            </c:dLbl>
            <c:dLbl>
              <c:idx val="1"/>
              <c:layout>
                <c:manualLayout>
                  <c:x val="3.901438654388293E-2"/>
                  <c:y val="2.6150938338192812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E8CA-4643-BFBE-A5BEE3F69656}"/>
                </c:ext>
              </c:extLst>
            </c:dLbl>
            <c:dLbl>
              <c:idx val="2"/>
              <c:layout>
                <c:manualLayout>
                  <c:x val="3.3379374259857236E-2"/>
                  <c:y val="-7.6972769879455425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E8CA-4643-BFBE-A5BEE3F6965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Лист1!$B$7:$D$7</c:f>
              <c:numCache>
                <c:formatCode>0.0%</c:formatCode>
                <c:ptCount val="3"/>
                <c:pt idx="0">
                  <c:v>3.2000000000000008E-2</c:v>
                </c:pt>
                <c:pt idx="1">
                  <c:v>3.1000000000000003E-2</c:v>
                </c:pt>
                <c:pt idx="2">
                  <c:v>3.0000000000000002E-2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1-E8CA-4643-BFBE-A5BEE3F69656}"/>
            </c:ext>
          </c:extLst>
        </c:ser>
        <c:ser>
          <c:idx val="6"/>
          <c:order val="6"/>
          <c:tx>
            <c:strRef>
              <c:f>Лист1!$A$8</c:f>
              <c:strCache>
                <c:ptCount val="1"/>
                <c:pt idx="0">
                  <c:v>НИО</c:v>
                </c:pt>
              </c:strCache>
            </c:strRef>
          </c:tx>
          <c:dLbls>
            <c:dLbl>
              <c:idx val="0"/>
              <c:layout>
                <c:manualLayout>
                  <c:x val="-1.2500000000000001E-2"/>
                  <c:y val="-6.5772442688852799E-5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2-E8CA-4643-BFBE-A5BEE3F69656}"/>
                </c:ext>
              </c:extLst>
            </c:dLbl>
            <c:dLbl>
              <c:idx val="1"/>
              <c:layout>
                <c:manualLayout>
                  <c:x val="-1.0028124305593463E-2"/>
                  <c:y val="2.7789410839892145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3-E8CA-4643-BFBE-A5BEE3F69656}"/>
                </c:ext>
              </c:extLst>
            </c:dLbl>
            <c:dLbl>
              <c:idx val="2"/>
              <c:layout>
                <c:manualLayout>
                  <c:x val="-1.5639376169615041E-2"/>
                  <c:y val="-3.1373830008686538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5.3126291205922757E-2"/>
                      <c:h val="3.997581064260849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4-E8CA-4643-BFBE-A5BEE3F6965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Лист1!$B$8:$D$8</c:f>
              <c:numCache>
                <c:formatCode>0.0%</c:formatCode>
                <c:ptCount val="3"/>
                <c:pt idx="0">
                  <c:v>3.500000000000001E-2</c:v>
                </c:pt>
                <c:pt idx="1">
                  <c:v>3.3000000000000002E-2</c:v>
                </c:pt>
                <c:pt idx="2">
                  <c:v>2.9000000000000001E-2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5-E8CA-4643-BFBE-A5BEE3F69656}"/>
            </c:ext>
          </c:extLst>
        </c:ser>
        <c:ser>
          <c:idx val="7"/>
          <c:order val="7"/>
          <c:tx>
            <c:strRef>
              <c:f>Лист1!$A$9</c:f>
              <c:strCache>
                <c:ptCount val="1"/>
                <c:pt idx="0">
                  <c:v>Земельный налог</c:v>
                </c:pt>
              </c:strCache>
            </c:strRef>
          </c:tx>
          <c:dLbls>
            <c:dLbl>
              <c:idx val="0"/>
              <c:layout>
                <c:manualLayout>
                  <c:x val="3.7583406882802435E-2"/>
                  <c:y val="-1.2388603152162607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6-E8CA-4643-BFBE-A5BEE3F69656}"/>
                </c:ext>
              </c:extLst>
            </c:dLbl>
            <c:dLbl>
              <c:idx val="1"/>
              <c:layout>
                <c:manualLayout>
                  <c:x val="3.9667630767088881E-2"/>
                  <c:y val="-1.2133797938290341E-1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C-E8CA-4643-BFBE-A5BEE3F69656}"/>
                </c:ext>
              </c:extLst>
            </c:dLbl>
            <c:dLbl>
              <c:idx val="2"/>
              <c:layout>
                <c:manualLayout>
                  <c:x val="4.1084331865913495E-2"/>
                  <c:y val="-1.0589618713273786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D-E8CA-4643-BFBE-A5BEE3F6965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Лист1!$B$9:$D$9</c:f>
              <c:numCache>
                <c:formatCode>0.0%</c:formatCode>
                <c:ptCount val="3"/>
                <c:pt idx="0">
                  <c:v>1.2999999999999998E-2</c:v>
                </c:pt>
                <c:pt idx="1">
                  <c:v>1.2999999999999998E-2</c:v>
                </c:pt>
                <c:pt idx="2">
                  <c:v>1.2E-2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7-E8CA-4643-BFBE-A5BEE3F69656}"/>
            </c:ext>
          </c:extLst>
        </c:ser>
        <c:ser>
          <c:idx val="8"/>
          <c:order val="8"/>
          <c:tx>
            <c:strRef>
              <c:f>Лист1!$A$10</c:f>
              <c:strCache>
                <c:ptCount val="1"/>
                <c:pt idx="0">
                  <c:v>Госпошлина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-2.3188356401994785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8-E8CA-4643-BFBE-A5BEE3F69656}"/>
                </c:ext>
              </c:extLst>
            </c:dLbl>
            <c:dLbl>
              <c:idx val="1"/>
              <c:layout>
                <c:manualLayout>
                  <c:x val="-1.3570774151757245E-3"/>
                  <c:y val="-2.3188356401994799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9-E8CA-4643-BFBE-A5BEE3F69656}"/>
                </c:ext>
              </c:extLst>
            </c:dLbl>
            <c:dLbl>
              <c:idx val="2"/>
              <c:layout>
                <c:manualLayout>
                  <c:x val="2.7141548303514489E-3"/>
                  <c:y val="-2.318835640199483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A-E8CA-4643-BFBE-A5BEE3F6965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Лист1!$B$10:$D$10</c:f>
              <c:numCache>
                <c:formatCode>0.0%</c:formatCode>
                <c:ptCount val="3"/>
                <c:pt idx="0">
                  <c:v>1.0000000000000002E-2</c:v>
                </c:pt>
                <c:pt idx="1">
                  <c:v>1.0000000000000002E-2</c:v>
                </c:pt>
                <c:pt idx="2">
                  <c:v>1.0000000000000002E-2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B-E8CA-4643-BFBE-A5BEE3F69656}"/>
            </c:ext>
          </c:extLst>
        </c:ser>
        <c:dLbls/>
        <c:shape val="cylinder"/>
        <c:axId val="169364864"/>
        <c:axId val="169387136"/>
        <c:axId val="0"/>
      </c:bar3DChart>
      <c:catAx>
        <c:axId val="169364864"/>
        <c:scaling>
          <c:orientation val="minMax"/>
        </c:scaling>
        <c:axPos val="b"/>
        <c:numFmt formatCode="General" sourceLinked="0"/>
        <c:tickLblPos val="nextTo"/>
        <c:crossAx val="169387136"/>
        <c:crosses val="autoZero"/>
        <c:auto val="1"/>
        <c:lblAlgn val="ctr"/>
        <c:lblOffset val="100"/>
      </c:catAx>
      <c:valAx>
        <c:axId val="169387136"/>
        <c:scaling>
          <c:orientation val="minMax"/>
        </c:scaling>
        <c:delete val="1"/>
        <c:axPos val="l"/>
        <c:numFmt formatCode="0.0%" sourceLinked="1"/>
        <c:tickLblPos val="none"/>
        <c:crossAx val="169364864"/>
        <c:crosses val="autoZero"/>
        <c:crossBetween val="between"/>
      </c:valAx>
      <c:spPr>
        <a:noFill/>
        <a:ln w="25400">
          <a:noFill/>
        </a:ln>
      </c:spPr>
    </c:plotArea>
    <c:legend>
      <c:legendPos val="t"/>
      <c:layout>
        <c:manualLayout>
          <c:xMode val="edge"/>
          <c:yMode val="edge"/>
          <c:x val="1.9388837376992419E-2"/>
          <c:y val="2.2672886129459047E-3"/>
          <c:w val="0.97599629250724462"/>
          <c:h val="5.5007731480861834E-2"/>
        </c:manualLayout>
      </c:layout>
      <c:overlay val="1"/>
    </c:legend>
    <c:plotVisOnly val="1"/>
    <c:dispBlanksAs val="gap"/>
  </c:chart>
  <c:txPr>
    <a:bodyPr/>
    <a:lstStyle/>
    <a:p>
      <a:pPr>
        <a:defRPr sz="16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0"/>
  <c:chart>
    <c:autoTitleDeleted val="1"/>
    <c:view3D>
      <c:rotX val="0"/>
      <c:rotY val="10"/>
      <c:depthPercent val="260"/>
      <c:perspective val="0"/>
    </c:view3D>
    <c:plotArea>
      <c:layout>
        <c:manualLayout>
          <c:layoutTarget val="inner"/>
          <c:xMode val="edge"/>
          <c:yMode val="edge"/>
          <c:x val="3.3038122838753042E-2"/>
          <c:y val="0"/>
          <c:w val="0.96696187716124693"/>
          <c:h val="0.97106428062350469"/>
        </c:manualLayout>
      </c:layout>
      <c:bar3D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tx>
          <c:dLbls>
            <c:dLbl>
              <c:idx val="0"/>
              <c:layout>
                <c:manualLayout>
                  <c:x val="2.9255460859811691E-2"/>
                  <c:y val="0.1585674302228761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>
                        <a:latin typeface="Times New Roman" pitchFamily="18" charset="0"/>
                        <a:cs typeface="Times New Roman" pitchFamily="18" charset="0"/>
                      </a:rPr>
                      <a:t>22 793,0</a:t>
                    </a:r>
                    <a:endParaRPr lang="en-US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37BA-418E-8CCC-BFFF428C57CA}"/>
                </c:ext>
              </c:extLst>
            </c:dLbl>
            <c:dLbl>
              <c:idx val="1"/>
              <c:layout>
                <c:manualLayout>
                  <c:x val="-2.5764714999649031E-3"/>
                  <c:y val="0.33023255813953489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>
                        <a:latin typeface="Times New Roman" pitchFamily="18" charset="0"/>
                        <a:cs typeface="Times New Roman" pitchFamily="18" charset="0"/>
                      </a:rPr>
                      <a:t>24 685,0</a:t>
                    </a:r>
                    <a:endParaRPr lang="en-US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37BA-418E-8CCC-BFFF428C57CA}"/>
                </c:ext>
              </c:extLst>
            </c:dLbl>
            <c:dLbl>
              <c:idx val="2"/>
              <c:layout>
                <c:manualLayout>
                  <c:x val="9.4469530345306157E-17"/>
                  <c:y val="0.52325581395349385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>
                        <a:latin typeface="Times New Roman" pitchFamily="18" charset="0"/>
                        <a:cs typeface="Times New Roman" pitchFamily="18" charset="0"/>
                      </a:rPr>
                      <a:t>26 307,0</a:t>
                    </a:r>
                    <a:endParaRPr lang="en-US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37BA-418E-8CCC-BFFF428C57CA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</c:strCache>
            </c:strRef>
          </c:cat>
          <c:val>
            <c:numRef>
              <c:f>Лист1!$B$2:$D$2</c:f>
              <c:numCache>
                <c:formatCode>General</c:formatCode>
                <c:ptCount val="3"/>
                <c:pt idx="0">
                  <c:v>16102.4</c:v>
                </c:pt>
                <c:pt idx="1">
                  <c:v>16907.2</c:v>
                </c:pt>
                <c:pt idx="2">
                  <c:v>17730.599999999897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37BA-418E-8CCC-BFFF428C57CA}"/>
            </c:ext>
          </c:extLst>
        </c:ser>
        <c:dLbls/>
        <c:shape val="box"/>
        <c:axId val="127496192"/>
        <c:axId val="127497728"/>
        <c:axId val="0"/>
      </c:bar3DChart>
      <c:catAx>
        <c:axId val="127496192"/>
        <c:scaling>
          <c:orientation val="minMax"/>
        </c:scaling>
        <c:delete val="1"/>
        <c:axPos val="b"/>
        <c:numFmt formatCode="General" sourceLinked="0"/>
        <c:tickLblPos val="none"/>
        <c:crossAx val="127497728"/>
        <c:crosses val="autoZero"/>
        <c:auto val="1"/>
        <c:lblAlgn val="ctr"/>
        <c:lblOffset val="100"/>
      </c:catAx>
      <c:valAx>
        <c:axId val="127497728"/>
        <c:scaling>
          <c:orientation val="minMax"/>
        </c:scaling>
        <c:delete val="1"/>
        <c:axPos val="l"/>
        <c:numFmt formatCode="General" sourceLinked="1"/>
        <c:tickLblPos val="none"/>
        <c:crossAx val="12749619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0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0"/>
          <c:y val="1.7777653349757845E-2"/>
          <c:w val="0.94785190538387676"/>
          <c:h val="0.82810758979814658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dLbl>
              <c:idx val="0"/>
              <c:layout>
                <c:manualLayout>
                  <c:x val="1.1916719303877209E-2"/>
                  <c:y val="0.2112313025583351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5B20-471C-B517-B917C7271B1D}"/>
                </c:ext>
              </c:extLst>
            </c:dLbl>
            <c:dLbl>
              <c:idx val="1"/>
              <c:layout>
                <c:manualLayout>
                  <c:x val="1.1851905543724126E-2"/>
                  <c:y val="0.1913189298844716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5B20-471C-B517-B917C7271B1D}"/>
                </c:ext>
              </c:extLst>
            </c:dLbl>
            <c:dLbl>
              <c:idx val="2"/>
              <c:layout>
                <c:manualLayout>
                  <c:x val="1.2176549614549973E-2"/>
                  <c:y val="0.3733306291478009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9 898,6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5B20-471C-B517-B917C7271B1D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9276.1</c:v>
                </c:pt>
                <c:pt idx="1">
                  <c:v>9396.6</c:v>
                </c:pt>
                <c:pt idx="2">
                  <c:v>9898.6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5B20-471C-B517-B917C7271B1D}"/>
            </c:ext>
          </c:extLst>
        </c:ser>
        <c:dLbls/>
        <c:shape val="box"/>
        <c:axId val="169495552"/>
        <c:axId val="169513728"/>
        <c:axId val="0"/>
      </c:bar3DChart>
      <c:catAx>
        <c:axId val="169495552"/>
        <c:scaling>
          <c:orientation val="minMax"/>
        </c:scaling>
        <c:axPos val="b"/>
        <c:numFmt formatCode="General" sourceLinked="0"/>
        <c:tickLblPos val="nextTo"/>
        <c:crossAx val="169513728"/>
        <c:crosses val="autoZero"/>
        <c:auto val="1"/>
        <c:lblAlgn val="ctr"/>
        <c:lblOffset val="100"/>
      </c:catAx>
      <c:valAx>
        <c:axId val="169513728"/>
        <c:scaling>
          <c:orientation val="minMax"/>
        </c:scaling>
        <c:delete val="1"/>
        <c:axPos val="l"/>
        <c:numFmt formatCode="#,##0.0" sourceLinked="1"/>
        <c:tickLblPos val="none"/>
        <c:crossAx val="1694955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1.4163764185944356E-2"/>
          <c:y val="1.4861159539062117E-2"/>
          <c:w val="0.88638015274941451"/>
          <c:h val="0.85023313286282554"/>
        </c:manualLayout>
      </c:layout>
      <c:bar3DChart>
        <c:barDir val="col"/>
        <c:grouping val="stacked"/>
        <c:ser>
          <c:idx val="0"/>
          <c:order val="0"/>
          <c:tx>
            <c:strRef>
              <c:f>Лист1!$A$2</c:f>
              <c:strCache>
                <c:ptCount val="1"/>
                <c:pt idx="0">
                  <c:v>Патент</c:v>
                </c:pt>
              </c:strCache>
            </c:strRef>
          </c:tx>
          <c:dLbls>
            <c:dLbl>
              <c:idx val="0"/>
              <c:layout>
                <c:manualLayout>
                  <c:x val="3.0046738055928796E-2"/>
                  <c:y val="2.6935838408724188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C3F6-46C4-8AB1-F1F2079C3B92}"/>
                </c:ext>
              </c:extLst>
            </c:dLbl>
            <c:dLbl>
              <c:idx val="1"/>
              <c:layout>
                <c:manualLayout>
                  <c:x val="3.2550632893922744E-2"/>
                  <c:y val="2.6935838408724188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C3F6-46C4-8AB1-F1F2079C3B92}"/>
                </c:ext>
              </c:extLst>
            </c:dLbl>
            <c:dLbl>
              <c:idx val="2"/>
              <c:layout>
                <c:manualLayout>
                  <c:x val="3.5054527731916849E-2"/>
                  <c:y val="1.077433536348960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C3F6-46C4-8AB1-F1F2079C3B92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Лист1!$B$2:$D$2</c:f>
              <c:numCache>
                <c:formatCode>#,##0.0</c:formatCode>
                <c:ptCount val="3"/>
                <c:pt idx="0">
                  <c:v>2760</c:v>
                </c:pt>
                <c:pt idx="1">
                  <c:v>1917</c:v>
                </c:pt>
                <c:pt idx="2">
                  <c:v>1910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C3F6-46C4-8AB1-F1F2079C3B92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ЕСХН</c:v>
                </c:pt>
              </c:strCache>
            </c:strRef>
          </c:tx>
          <c:dLbls>
            <c:dLbl>
              <c:idx val="0"/>
              <c:layout>
                <c:manualLayout>
                  <c:x val="3.0046738055928796E-2"/>
                  <c:y val="2.6935838408724188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C3F6-46C4-8AB1-F1F2079C3B92}"/>
                </c:ext>
              </c:extLst>
            </c:dLbl>
            <c:dLbl>
              <c:idx val="1"/>
              <c:layout>
                <c:manualLayout>
                  <c:x val="1.7527263865958379E-2"/>
                  <c:y val="5.3871676817448689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C3F6-46C4-8AB1-F1F2079C3B92}"/>
                </c:ext>
              </c:extLst>
            </c:dLbl>
            <c:dLbl>
              <c:idx val="2"/>
              <c:layout>
                <c:manualLayout>
                  <c:x val="1.7527263865958424E-2"/>
                  <c:y val="2.6935838408724188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C3F6-46C4-8AB1-F1F2079C3B92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Лист1!$B$3:$D$3</c:f>
              <c:numCache>
                <c:formatCode>#,##0.0</c:formatCode>
                <c:ptCount val="3"/>
                <c:pt idx="0">
                  <c:v>531</c:v>
                </c:pt>
                <c:pt idx="1">
                  <c:v>506</c:v>
                </c:pt>
                <c:pt idx="2">
                  <c:v>501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C3F6-46C4-8AB1-F1F2079C3B92}"/>
            </c:ext>
          </c:extLst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УСНО</c:v>
                </c:pt>
              </c:strCache>
            </c:strRef>
          </c:tx>
          <c:dLbls>
            <c:dLbl>
              <c:idx val="0"/>
              <c:layout>
                <c:manualLayout>
                  <c:x val="1.5023369027964365E-2"/>
                  <c:y val="-1.077433536348960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C3F6-46C4-8AB1-F1F2079C3B92}"/>
                </c:ext>
              </c:extLst>
            </c:dLbl>
            <c:dLbl>
              <c:idx val="1"/>
              <c:layout>
                <c:manualLayout>
                  <c:x val="2.0030961546878646E-2"/>
                  <c:y val="-1.34679192043620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C3F6-46C4-8AB1-F1F2079C3B92}"/>
                </c:ext>
              </c:extLst>
            </c:dLbl>
            <c:dLbl>
              <c:idx val="2"/>
              <c:layout>
                <c:manualLayout>
                  <c:x val="2.5038948379940612E-2"/>
                  <c:y val="-1.077433536348960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C3F6-46C4-8AB1-F1F2079C3B92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Лист1!$B$4:$D$4</c:f>
              <c:numCache>
                <c:formatCode>#,##0.0</c:formatCode>
                <c:ptCount val="3"/>
                <c:pt idx="0">
                  <c:v>19242.400000000001</c:v>
                </c:pt>
                <c:pt idx="1">
                  <c:v>19569.5</c:v>
                </c:pt>
                <c:pt idx="2">
                  <c:v>19921.8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C3F6-46C4-8AB1-F1F2079C3B92}"/>
            </c:ext>
          </c:extLst>
        </c:ser>
        <c:dLbls/>
        <c:gapWidth val="55"/>
        <c:gapDepth val="55"/>
        <c:shape val="cylinder"/>
        <c:axId val="169389056"/>
        <c:axId val="169405056"/>
        <c:axId val="0"/>
      </c:bar3DChart>
      <c:catAx>
        <c:axId val="169389056"/>
        <c:scaling>
          <c:orientation val="minMax"/>
        </c:scaling>
        <c:axPos val="b"/>
        <c:numFmt formatCode="General" sourceLinked="0"/>
        <c:majorTickMark val="none"/>
        <c:tickLblPos val="nextTo"/>
        <c:crossAx val="169405056"/>
        <c:crosses val="autoZero"/>
        <c:auto val="1"/>
        <c:lblAlgn val="ctr"/>
        <c:lblOffset val="100"/>
      </c:catAx>
      <c:valAx>
        <c:axId val="169405056"/>
        <c:scaling>
          <c:orientation val="minMax"/>
        </c:scaling>
        <c:delete val="1"/>
        <c:axPos val="l"/>
        <c:numFmt formatCode="#,##0.0" sourceLinked="1"/>
        <c:majorTickMark val="none"/>
        <c:tickLblPos val="none"/>
        <c:crossAx val="169389056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6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0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3.5865536019515798E-4"/>
          <c:y val="3.3716239111609682E-2"/>
          <c:w val="0.97202015279929321"/>
          <c:h val="0.7729657685185598"/>
        </c:manualLayout>
      </c:layout>
      <c:bar3D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НИФЛ</c:v>
                </c:pt>
              </c:strCache>
            </c:strRef>
          </c:tx>
          <c:dLbls>
            <c:dLbl>
              <c:idx val="0"/>
              <c:layout>
                <c:manualLayout>
                  <c:x val="4.8705899588377625E-3"/>
                  <c:y val="0.1354487584450447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E513-459A-A5DC-2486510F4A5D}"/>
                </c:ext>
              </c:extLst>
            </c:dLbl>
            <c:dLbl>
              <c:idx val="1"/>
              <c:layout>
                <c:manualLayout>
                  <c:x val="3.4127111659617092E-2"/>
                  <c:y val="0.1406017014449744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E513-459A-A5DC-2486510F4A5D}"/>
                </c:ext>
              </c:extLst>
            </c:dLbl>
            <c:dLbl>
              <c:idx val="2"/>
              <c:layout>
                <c:manualLayout>
                  <c:x val="1.9219079519859458E-2"/>
                  <c:y val="0.1560238106540951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E513-459A-A5DC-2486510F4A5D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Лист1!$B$2:$D$2</c:f>
              <c:numCache>
                <c:formatCode>#,##0.0</c:formatCode>
                <c:ptCount val="3"/>
                <c:pt idx="0">
                  <c:v>1906</c:v>
                </c:pt>
                <c:pt idx="1">
                  <c:v>1916</c:v>
                </c:pt>
                <c:pt idx="2">
                  <c:v>1926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E513-459A-A5DC-2486510F4A5D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НИО</c:v>
                </c:pt>
              </c:strCache>
            </c:strRef>
          </c:tx>
          <c:dLbls>
            <c:dLbl>
              <c:idx val="0"/>
              <c:layout>
                <c:manualLayout>
                  <c:x val="1.2011927939025559E-2"/>
                  <c:y val="0.10412625533429651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E513-459A-A5DC-2486510F4A5D}"/>
                </c:ext>
              </c:extLst>
            </c:dLbl>
            <c:dLbl>
              <c:idx val="1"/>
              <c:layout>
                <c:manualLayout>
                  <c:x val="9.6095423512205288E-3"/>
                  <c:y val="0.10412625533429651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E513-459A-A5DC-2486510F4A5D}"/>
                </c:ext>
              </c:extLst>
            </c:dLbl>
            <c:dLbl>
              <c:idx val="2"/>
              <c:layout>
                <c:manualLayout>
                  <c:x val="7.2071308505084657E-3"/>
                  <c:y val="8.086448530822919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E513-459A-A5DC-2486510F4A5D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Лист1!$B$3:$D$3</c:f>
              <c:numCache>
                <c:formatCode>#,##0.0</c:formatCode>
                <c:ptCount val="3"/>
                <c:pt idx="0">
                  <c:v>2078</c:v>
                </c:pt>
                <c:pt idx="1">
                  <c:v>2028</c:v>
                </c:pt>
                <c:pt idx="2">
                  <c:v>1873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E513-459A-A5DC-2486510F4A5D}"/>
            </c:ext>
          </c:extLst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ЗН</c:v>
                </c:pt>
              </c:strCache>
            </c:strRef>
          </c:tx>
          <c:dLbls>
            <c:dLbl>
              <c:idx val="0"/>
              <c:layout>
                <c:manualLayout>
                  <c:x val="9.6095423512205288E-3"/>
                  <c:y val="7.8729607691784678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E513-459A-A5DC-2486510F4A5D}"/>
                </c:ext>
              </c:extLst>
            </c:dLbl>
            <c:dLbl>
              <c:idx val="1"/>
              <c:layout>
                <c:manualLayout>
                  <c:x val="9.6095423512205288E-3"/>
                  <c:y val="8.12692724560358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E513-459A-A5DC-2486510F4A5D}"/>
                </c:ext>
              </c:extLst>
            </c:dLbl>
            <c:dLbl>
              <c:idx val="2"/>
              <c:layout>
                <c:manualLayout>
                  <c:x val="7.2071567634153424E-3"/>
                  <c:y val="8.12692724560358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E513-459A-A5DC-2486510F4A5D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Лист1!$B$4:$D$4</c:f>
              <c:numCache>
                <c:formatCode>#,##0.0</c:formatCode>
                <c:ptCount val="3"/>
                <c:pt idx="0">
                  <c:v>755</c:v>
                </c:pt>
                <c:pt idx="1">
                  <c:v>758</c:v>
                </c:pt>
                <c:pt idx="2">
                  <c:v>761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E513-459A-A5DC-2486510F4A5D}"/>
            </c:ext>
          </c:extLst>
        </c:ser>
        <c:dLbls/>
        <c:gapWidth val="55"/>
        <c:gapDepth val="55"/>
        <c:shape val="cylinder"/>
        <c:axId val="169769984"/>
        <c:axId val="169784064"/>
        <c:axId val="0"/>
      </c:bar3DChart>
      <c:catAx>
        <c:axId val="169769984"/>
        <c:scaling>
          <c:orientation val="minMax"/>
        </c:scaling>
        <c:axPos val="b"/>
        <c:numFmt formatCode="General" sourceLinked="0"/>
        <c:majorTickMark val="none"/>
        <c:tickLblPos val="nextTo"/>
        <c:crossAx val="169784064"/>
        <c:crosses val="autoZero"/>
        <c:auto val="1"/>
        <c:lblAlgn val="ctr"/>
        <c:lblOffset val="100"/>
      </c:catAx>
      <c:valAx>
        <c:axId val="169784064"/>
        <c:scaling>
          <c:orientation val="minMax"/>
        </c:scaling>
        <c:delete val="1"/>
        <c:axPos val="l"/>
        <c:numFmt formatCode="#,##0.0" sourceLinked="1"/>
        <c:majorTickMark val="none"/>
        <c:tickLblPos val="none"/>
        <c:crossAx val="169769984"/>
        <c:crosses val="autoZero"/>
        <c:crossBetween val="between"/>
      </c:valAx>
    </c:plotArea>
    <c:legend>
      <c:legendPos val="b"/>
      <c:layout/>
    </c:legend>
    <c:plotVisOnly val="1"/>
    <c:dispBlanksAs val="gap"/>
  </c:chart>
  <c:txPr>
    <a:bodyPr/>
    <a:lstStyle/>
    <a:p>
      <a:pPr>
        <a:defRPr sz="16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11-28T14:43:38.023" idx="1">
    <p:pos x="5760" y="990"/>
    <p:text/>
    <p:extLst>
      <p:ext uri="{C676402C-5697-4E1C-873F-D02D1690AC5C}">
        <p15:threadingInfo xmlns:p15="http://schemas.microsoft.com/office/powerpoint/2012/main" xmlns="" timeZoneBias="-180"/>
      </p:ext>
    </p:extLst>
  </p:cm>
</p:cmLst>
</file>

<file path=ppt/diagrams/_rels/data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image" Target="../media/image44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diagrams/_rels/drawing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image" Target="../media/image44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203E7F-DA18-4A8F-9887-9A3F74964DE8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7DEBB442-14E8-4566-A9A9-C64616A560E8}">
      <dgm:prSet phldrT="[Текст]" custT="1"/>
      <dgm:spPr>
        <a:noFill/>
        <a:ln>
          <a:solidFill>
            <a:schemeClr val="bg2"/>
          </a:solidFill>
        </a:ln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1.Составление проекта бюджета (планирование)</a:t>
          </a:r>
          <a:endParaRPr lang="ru-RU" sz="1400" b="1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BDBE417D-8842-45EE-8C72-9766409A8B54}" type="parTrans" cxnId="{3EF1CA07-6B48-4C34-9AC4-168EA94AECD4}">
      <dgm:prSet/>
      <dgm:spPr/>
      <dgm:t>
        <a:bodyPr/>
        <a:lstStyle/>
        <a:p>
          <a:endParaRPr lang="ru-RU" sz="1200" b="1">
            <a:effectLst/>
          </a:endParaRPr>
        </a:p>
      </dgm:t>
    </dgm:pt>
    <dgm:pt modelId="{ECDC73D1-F1CA-4A46-B396-8BB1D5683A7F}" type="sibTrans" cxnId="{3EF1CA07-6B48-4C34-9AC4-168EA94AECD4}">
      <dgm:prSet/>
      <dgm:spPr/>
      <dgm:t>
        <a:bodyPr/>
        <a:lstStyle/>
        <a:p>
          <a:endParaRPr lang="ru-RU" sz="1200" b="1">
            <a:effectLst/>
          </a:endParaRPr>
        </a:p>
      </dgm:t>
    </dgm:pt>
    <dgm:pt modelId="{015B9C3C-C493-4204-A068-4141A0FC6B6D}">
      <dgm:prSet phldrT="[Текст]" custT="1"/>
      <dgm:spPr>
        <a:noFill/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4.Составление</a:t>
          </a:r>
          <a:r>
            <a:rPr lang="ru-RU" sz="1400" b="1" dirty="0" smtClean="0"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бюджетной отчетности</a:t>
          </a:r>
          <a:endParaRPr lang="ru-RU" sz="1400" b="1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73C78C9B-645E-4C9C-A2EB-A6E1EEB8492D}" type="parTrans" cxnId="{2BA0A1F7-9EC4-48F1-B10A-200F0E6DBCAA}">
      <dgm:prSet/>
      <dgm:spPr/>
      <dgm:t>
        <a:bodyPr/>
        <a:lstStyle/>
        <a:p>
          <a:endParaRPr lang="ru-RU" sz="1200" b="1">
            <a:effectLst/>
          </a:endParaRPr>
        </a:p>
      </dgm:t>
    </dgm:pt>
    <dgm:pt modelId="{6E51FFF7-DC5E-48AA-B388-99DE70173999}" type="sibTrans" cxnId="{2BA0A1F7-9EC4-48F1-B10A-200F0E6DBCAA}">
      <dgm:prSet/>
      <dgm:spPr/>
      <dgm:t>
        <a:bodyPr/>
        <a:lstStyle/>
        <a:p>
          <a:endParaRPr lang="ru-RU" sz="1200" b="1">
            <a:effectLst/>
          </a:endParaRPr>
        </a:p>
      </dgm:t>
    </dgm:pt>
    <dgm:pt modelId="{A2A14D20-3C62-4CAD-8DFE-CCDF082C47E3}">
      <dgm:prSet phldrT="[Текст]" custT="1"/>
      <dgm:spPr>
        <a:noFill/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5.Финансовый контроль</a:t>
          </a:r>
          <a:endParaRPr lang="ru-RU" sz="1400" b="1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82F0F6D6-1FE3-45A0-A573-364FE241F92E}" type="parTrans" cxnId="{A692022E-2A27-4089-B4CB-E907365D2DED}">
      <dgm:prSet/>
      <dgm:spPr/>
      <dgm:t>
        <a:bodyPr/>
        <a:lstStyle/>
        <a:p>
          <a:endParaRPr lang="ru-RU" sz="1200" b="1">
            <a:effectLst/>
          </a:endParaRPr>
        </a:p>
      </dgm:t>
    </dgm:pt>
    <dgm:pt modelId="{0F54A866-044F-4527-8E35-628A0C70289D}" type="sibTrans" cxnId="{A692022E-2A27-4089-B4CB-E907365D2DED}">
      <dgm:prSet/>
      <dgm:spPr/>
      <dgm:t>
        <a:bodyPr/>
        <a:lstStyle/>
        <a:p>
          <a:endParaRPr lang="ru-RU" sz="1200" b="1">
            <a:effectLst/>
          </a:endParaRPr>
        </a:p>
      </dgm:t>
    </dgm:pt>
    <dgm:pt modelId="{403FF065-590D-4B5C-B0FB-FAF44B26EA1A}">
      <dgm:prSet custT="1"/>
      <dgm:spPr>
        <a:noFill/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3.Исполнение бюджета</a:t>
          </a:r>
          <a:endParaRPr lang="ru-RU" sz="1400" b="1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ED16ED2D-755A-4269-ADA0-E48E1E77CFA6}" type="parTrans" cxnId="{6E239558-ED62-42B9-9DF9-FA3384BBD1F9}">
      <dgm:prSet/>
      <dgm:spPr/>
      <dgm:t>
        <a:bodyPr/>
        <a:lstStyle/>
        <a:p>
          <a:endParaRPr lang="ru-RU" sz="1200" b="1">
            <a:effectLst/>
          </a:endParaRPr>
        </a:p>
      </dgm:t>
    </dgm:pt>
    <dgm:pt modelId="{60B30A24-94AE-436C-AC9E-A41871CC60DC}" type="sibTrans" cxnId="{6E239558-ED62-42B9-9DF9-FA3384BBD1F9}">
      <dgm:prSet/>
      <dgm:spPr/>
      <dgm:t>
        <a:bodyPr/>
        <a:lstStyle/>
        <a:p>
          <a:endParaRPr lang="ru-RU" sz="1200" b="1">
            <a:effectLst/>
          </a:endParaRPr>
        </a:p>
      </dgm:t>
    </dgm:pt>
    <dgm:pt modelId="{6724E595-29B0-4F0D-8074-6407BC46EC7E}">
      <dgm:prSet custT="1"/>
      <dgm:spPr>
        <a:noFill/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2.Рассмотрение и утверждение бюджета</a:t>
          </a:r>
          <a:endParaRPr lang="ru-RU" sz="1400" b="1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03ED5573-BF16-44DE-B5AA-FA8C897CF891}" type="parTrans" cxnId="{4489B0B5-6804-48AD-A048-CEE830428A49}">
      <dgm:prSet/>
      <dgm:spPr/>
      <dgm:t>
        <a:bodyPr/>
        <a:lstStyle/>
        <a:p>
          <a:endParaRPr lang="ru-RU" sz="1200" b="1">
            <a:effectLst/>
          </a:endParaRPr>
        </a:p>
      </dgm:t>
    </dgm:pt>
    <dgm:pt modelId="{A304A938-C6D1-4066-BB6E-777F958B543F}" type="sibTrans" cxnId="{4489B0B5-6804-48AD-A048-CEE830428A49}">
      <dgm:prSet/>
      <dgm:spPr/>
      <dgm:t>
        <a:bodyPr/>
        <a:lstStyle/>
        <a:p>
          <a:endParaRPr lang="ru-RU" sz="1200" b="1">
            <a:effectLst/>
          </a:endParaRPr>
        </a:p>
      </dgm:t>
    </dgm:pt>
    <dgm:pt modelId="{04BD1458-51C7-4536-BE7C-3EE228D819A7}" type="pres">
      <dgm:prSet presAssocID="{A8203E7F-DA18-4A8F-9887-9A3F74964DE8}" presName="CompostProcess" presStyleCnt="0">
        <dgm:presLayoutVars>
          <dgm:dir/>
          <dgm:resizeHandles val="exact"/>
        </dgm:presLayoutVars>
      </dgm:prSet>
      <dgm:spPr/>
    </dgm:pt>
    <dgm:pt modelId="{94A697A1-9EE4-442A-8368-8F7C4E58161A}" type="pres">
      <dgm:prSet presAssocID="{A8203E7F-DA18-4A8F-9887-9A3F74964DE8}" presName="arrow" presStyleLbl="bgShp" presStyleIdx="0" presStyleCnt="1" custScaleX="117647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</dgm:pt>
    <dgm:pt modelId="{7140C0D5-677A-4DA0-A2A1-B5144DE6C35A}" type="pres">
      <dgm:prSet presAssocID="{A8203E7F-DA18-4A8F-9887-9A3F74964DE8}" presName="linearProcess" presStyleCnt="0"/>
      <dgm:spPr/>
    </dgm:pt>
    <dgm:pt modelId="{51AAA1B2-B292-4056-8D0F-FA32749E3B2C}" type="pres">
      <dgm:prSet presAssocID="{7DEBB442-14E8-4566-A9A9-C64616A560E8}" presName="textNode" presStyleLbl="node1" presStyleIdx="0" presStyleCnt="5" custScaleX="171399" custScaleY="109157" custLinFactNeighborX="35784" custLinFactNeighborY="-10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C03BCC-39E1-484A-99E0-54E3BAC7097A}" type="pres">
      <dgm:prSet presAssocID="{ECDC73D1-F1CA-4A46-B396-8BB1D5683A7F}" presName="sibTrans" presStyleCnt="0"/>
      <dgm:spPr/>
    </dgm:pt>
    <dgm:pt modelId="{D9F6997A-ECBD-4832-B328-6D0D6E41E542}" type="pres">
      <dgm:prSet presAssocID="{6724E595-29B0-4F0D-8074-6407BC46EC7E}" presName="textNode" presStyleLbl="node1" presStyleIdx="1" presStyleCnt="5" custScaleX="140532" custScaleY="1044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50E27B-4DE9-4EDF-A368-9DE41497758D}" type="pres">
      <dgm:prSet presAssocID="{A304A938-C6D1-4066-BB6E-777F958B543F}" presName="sibTrans" presStyleCnt="0"/>
      <dgm:spPr/>
    </dgm:pt>
    <dgm:pt modelId="{07CB27E1-FDEF-4AEA-AE64-0AAE02DA5CC2}" type="pres">
      <dgm:prSet presAssocID="{403FF065-590D-4B5C-B0FB-FAF44B26EA1A}" presName="textNode" presStyleLbl="node1" presStyleIdx="2" presStyleCnt="5" custScaleX="151737" custScaleY="94131" custLinFactNeighborX="48627" custLinFactNeighborY="24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AAB5CC-E7E4-47B8-A21E-642F9B374719}" type="pres">
      <dgm:prSet presAssocID="{60B30A24-94AE-436C-AC9E-A41871CC60DC}" presName="sibTrans" presStyleCnt="0"/>
      <dgm:spPr/>
    </dgm:pt>
    <dgm:pt modelId="{C88E3B35-7BB7-42D6-B101-365C838621C7}" type="pres">
      <dgm:prSet presAssocID="{015B9C3C-C493-4204-A068-4141A0FC6B6D}" presName="textNode" presStyleLbl="node1" presStyleIdx="3" presStyleCnt="5" custScaleX="157966" custScaleY="948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90AFE5-AD55-4C87-BAF3-031349470AD1}" type="pres">
      <dgm:prSet presAssocID="{6E51FFF7-DC5E-48AA-B388-99DE70173999}" presName="sibTrans" presStyleCnt="0"/>
      <dgm:spPr/>
    </dgm:pt>
    <dgm:pt modelId="{A319B457-E901-4867-8C84-0C0AF40D4534}" type="pres">
      <dgm:prSet presAssocID="{A2A14D20-3C62-4CAD-8DFE-CCDF082C47E3}" presName="textNode" presStyleLbl="node1" presStyleIdx="4" presStyleCnt="5" custScaleX="132621" custScaleY="89630" custLinFactNeighborX="-5002" custLinFactNeighborY="-10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A22DAE3-9B7C-4562-B705-C1ED0280AE62}" type="presOf" srcId="{7DEBB442-14E8-4566-A9A9-C64616A560E8}" destId="{51AAA1B2-B292-4056-8D0F-FA32749E3B2C}" srcOrd="0" destOrd="0" presId="urn:microsoft.com/office/officeart/2005/8/layout/hProcess9"/>
    <dgm:cxn modelId="{6E239558-ED62-42B9-9DF9-FA3384BBD1F9}" srcId="{A8203E7F-DA18-4A8F-9887-9A3F74964DE8}" destId="{403FF065-590D-4B5C-B0FB-FAF44B26EA1A}" srcOrd="2" destOrd="0" parTransId="{ED16ED2D-755A-4269-ADA0-E48E1E77CFA6}" sibTransId="{60B30A24-94AE-436C-AC9E-A41871CC60DC}"/>
    <dgm:cxn modelId="{A692022E-2A27-4089-B4CB-E907365D2DED}" srcId="{A8203E7F-DA18-4A8F-9887-9A3F74964DE8}" destId="{A2A14D20-3C62-4CAD-8DFE-CCDF082C47E3}" srcOrd="4" destOrd="0" parTransId="{82F0F6D6-1FE3-45A0-A573-364FE241F92E}" sibTransId="{0F54A866-044F-4527-8E35-628A0C70289D}"/>
    <dgm:cxn modelId="{4489B0B5-6804-48AD-A048-CEE830428A49}" srcId="{A8203E7F-DA18-4A8F-9887-9A3F74964DE8}" destId="{6724E595-29B0-4F0D-8074-6407BC46EC7E}" srcOrd="1" destOrd="0" parTransId="{03ED5573-BF16-44DE-B5AA-FA8C897CF891}" sibTransId="{A304A938-C6D1-4066-BB6E-777F958B543F}"/>
    <dgm:cxn modelId="{D5B69850-5FD8-48D4-A37F-BF2B44F08578}" type="presOf" srcId="{6724E595-29B0-4F0D-8074-6407BC46EC7E}" destId="{D9F6997A-ECBD-4832-B328-6D0D6E41E542}" srcOrd="0" destOrd="0" presId="urn:microsoft.com/office/officeart/2005/8/layout/hProcess9"/>
    <dgm:cxn modelId="{3EF1CA07-6B48-4C34-9AC4-168EA94AECD4}" srcId="{A8203E7F-DA18-4A8F-9887-9A3F74964DE8}" destId="{7DEBB442-14E8-4566-A9A9-C64616A560E8}" srcOrd="0" destOrd="0" parTransId="{BDBE417D-8842-45EE-8C72-9766409A8B54}" sibTransId="{ECDC73D1-F1CA-4A46-B396-8BB1D5683A7F}"/>
    <dgm:cxn modelId="{2BA0A1F7-9EC4-48F1-B10A-200F0E6DBCAA}" srcId="{A8203E7F-DA18-4A8F-9887-9A3F74964DE8}" destId="{015B9C3C-C493-4204-A068-4141A0FC6B6D}" srcOrd="3" destOrd="0" parTransId="{73C78C9B-645E-4C9C-A2EB-A6E1EEB8492D}" sibTransId="{6E51FFF7-DC5E-48AA-B388-99DE70173999}"/>
    <dgm:cxn modelId="{6B53CB90-1D9D-4407-90BD-AB286B26610F}" type="presOf" srcId="{A8203E7F-DA18-4A8F-9887-9A3F74964DE8}" destId="{04BD1458-51C7-4536-BE7C-3EE228D819A7}" srcOrd="0" destOrd="0" presId="urn:microsoft.com/office/officeart/2005/8/layout/hProcess9"/>
    <dgm:cxn modelId="{C84F7DFA-DD39-4017-92E2-C6342A068DCB}" type="presOf" srcId="{403FF065-590D-4B5C-B0FB-FAF44B26EA1A}" destId="{07CB27E1-FDEF-4AEA-AE64-0AAE02DA5CC2}" srcOrd="0" destOrd="0" presId="urn:microsoft.com/office/officeart/2005/8/layout/hProcess9"/>
    <dgm:cxn modelId="{628C8F4F-783A-4AC6-BFC0-78049158E288}" type="presOf" srcId="{015B9C3C-C493-4204-A068-4141A0FC6B6D}" destId="{C88E3B35-7BB7-42D6-B101-365C838621C7}" srcOrd="0" destOrd="0" presId="urn:microsoft.com/office/officeart/2005/8/layout/hProcess9"/>
    <dgm:cxn modelId="{D6BBB3BC-7383-4C4C-9447-BDBB54F74C1B}" type="presOf" srcId="{A2A14D20-3C62-4CAD-8DFE-CCDF082C47E3}" destId="{A319B457-E901-4867-8C84-0C0AF40D4534}" srcOrd="0" destOrd="0" presId="urn:microsoft.com/office/officeart/2005/8/layout/hProcess9"/>
    <dgm:cxn modelId="{C0DC068D-348F-4C08-853D-734B33782AE1}" type="presParOf" srcId="{04BD1458-51C7-4536-BE7C-3EE228D819A7}" destId="{94A697A1-9EE4-442A-8368-8F7C4E58161A}" srcOrd="0" destOrd="0" presId="urn:microsoft.com/office/officeart/2005/8/layout/hProcess9"/>
    <dgm:cxn modelId="{1481EFBF-6445-42CE-8DB6-FDA3E276D315}" type="presParOf" srcId="{04BD1458-51C7-4536-BE7C-3EE228D819A7}" destId="{7140C0D5-677A-4DA0-A2A1-B5144DE6C35A}" srcOrd="1" destOrd="0" presId="urn:microsoft.com/office/officeart/2005/8/layout/hProcess9"/>
    <dgm:cxn modelId="{D0F3F12A-8B65-4FD9-832F-8034D185B9D1}" type="presParOf" srcId="{7140C0D5-677A-4DA0-A2A1-B5144DE6C35A}" destId="{51AAA1B2-B292-4056-8D0F-FA32749E3B2C}" srcOrd="0" destOrd="0" presId="urn:microsoft.com/office/officeart/2005/8/layout/hProcess9"/>
    <dgm:cxn modelId="{544F566E-9B0E-48B2-AB83-82002E739083}" type="presParOf" srcId="{7140C0D5-677A-4DA0-A2A1-B5144DE6C35A}" destId="{6BC03BCC-39E1-484A-99E0-54E3BAC7097A}" srcOrd="1" destOrd="0" presId="urn:microsoft.com/office/officeart/2005/8/layout/hProcess9"/>
    <dgm:cxn modelId="{59F89881-06DF-494E-A180-291C9DDEB77B}" type="presParOf" srcId="{7140C0D5-677A-4DA0-A2A1-B5144DE6C35A}" destId="{D9F6997A-ECBD-4832-B328-6D0D6E41E542}" srcOrd="2" destOrd="0" presId="urn:microsoft.com/office/officeart/2005/8/layout/hProcess9"/>
    <dgm:cxn modelId="{E22C43D6-B310-46D6-8318-6EA3D27F4880}" type="presParOf" srcId="{7140C0D5-677A-4DA0-A2A1-B5144DE6C35A}" destId="{5D50E27B-4DE9-4EDF-A368-9DE41497758D}" srcOrd="3" destOrd="0" presId="urn:microsoft.com/office/officeart/2005/8/layout/hProcess9"/>
    <dgm:cxn modelId="{457B202E-CA8C-4B93-98F9-9045A568A981}" type="presParOf" srcId="{7140C0D5-677A-4DA0-A2A1-B5144DE6C35A}" destId="{07CB27E1-FDEF-4AEA-AE64-0AAE02DA5CC2}" srcOrd="4" destOrd="0" presId="urn:microsoft.com/office/officeart/2005/8/layout/hProcess9"/>
    <dgm:cxn modelId="{9D56F5A9-D1B7-4D70-802F-974AE281C8DC}" type="presParOf" srcId="{7140C0D5-677A-4DA0-A2A1-B5144DE6C35A}" destId="{D6AAB5CC-E7E4-47B8-A21E-642F9B374719}" srcOrd="5" destOrd="0" presId="urn:microsoft.com/office/officeart/2005/8/layout/hProcess9"/>
    <dgm:cxn modelId="{F0736E3C-DEB9-46FF-BF6D-A1079E451E77}" type="presParOf" srcId="{7140C0D5-677A-4DA0-A2A1-B5144DE6C35A}" destId="{C88E3B35-7BB7-42D6-B101-365C838621C7}" srcOrd="6" destOrd="0" presId="urn:microsoft.com/office/officeart/2005/8/layout/hProcess9"/>
    <dgm:cxn modelId="{EBA12CE8-BF2B-4E60-86BA-113B210E340D}" type="presParOf" srcId="{7140C0D5-677A-4DA0-A2A1-B5144DE6C35A}" destId="{6090AFE5-AD55-4C87-BAF3-031349470AD1}" srcOrd="7" destOrd="0" presId="urn:microsoft.com/office/officeart/2005/8/layout/hProcess9"/>
    <dgm:cxn modelId="{8E749101-8017-442B-BC04-49C0005545DE}" type="presParOf" srcId="{7140C0D5-677A-4DA0-A2A1-B5144DE6C35A}" destId="{A319B457-E901-4867-8C84-0C0AF40D4534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69A433DB-E60C-4277-A291-B7DC83261D23}" type="doc">
      <dgm:prSet loTypeId="urn:microsoft.com/office/officeart/2005/8/layout/funnel1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F388FF56-5BC6-4EFE-A6CF-C0EF4F3E9363}">
      <dgm:prSet phldrT="[Текст]"/>
      <dgm:spPr/>
      <dgm:t>
        <a:bodyPr/>
        <a:lstStyle/>
        <a:p>
          <a:r>
            <a:rPr lang="ru-RU" dirty="0" smtClean="0"/>
            <a:t>2026 год</a:t>
          </a:r>
          <a:endParaRPr lang="ru-RU" dirty="0"/>
        </a:p>
      </dgm:t>
    </dgm:pt>
    <dgm:pt modelId="{D3D2C0E1-ADDA-494F-B76A-73BD06CC2D0A}" type="parTrans" cxnId="{44D8368D-E721-45F6-B950-BE6CEB1E104E}">
      <dgm:prSet/>
      <dgm:spPr/>
      <dgm:t>
        <a:bodyPr/>
        <a:lstStyle/>
        <a:p>
          <a:endParaRPr lang="ru-RU"/>
        </a:p>
      </dgm:t>
    </dgm:pt>
    <dgm:pt modelId="{47223A64-9B5D-4977-B005-9113D98C23E3}" type="sibTrans" cxnId="{44D8368D-E721-45F6-B950-BE6CEB1E104E}">
      <dgm:prSet/>
      <dgm:spPr/>
      <dgm:t>
        <a:bodyPr/>
        <a:lstStyle/>
        <a:p>
          <a:endParaRPr lang="ru-RU"/>
        </a:p>
      </dgm:t>
    </dgm:pt>
    <dgm:pt modelId="{C1245C1F-DC87-47A9-86C7-13EE64BA7F7A}">
      <dgm:prSet phldrT="[Текст]"/>
      <dgm:spPr/>
      <dgm:t>
        <a:bodyPr/>
        <a:lstStyle/>
        <a:p>
          <a:r>
            <a:rPr lang="ru-RU" dirty="0" smtClean="0"/>
            <a:t>2025 год</a:t>
          </a:r>
          <a:endParaRPr lang="ru-RU" dirty="0"/>
        </a:p>
      </dgm:t>
    </dgm:pt>
    <dgm:pt modelId="{C8CA012C-9BF3-4C43-B1B3-3D7153BED905}" type="parTrans" cxnId="{7F1E08FB-5199-46B2-AB43-7AA943FCD9B1}">
      <dgm:prSet/>
      <dgm:spPr/>
      <dgm:t>
        <a:bodyPr/>
        <a:lstStyle/>
        <a:p>
          <a:endParaRPr lang="ru-RU"/>
        </a:p>
      </dgm:t>
    </dgm:pt>
    <dgm:pt modelId="{04BE45AD-7066-4FB2-B6C8-6C28C69D8F09}" type="sibTrans" cxnId="{7F1E08FB-5199-46B2-AB43-7AA943FCD9B1}">
      <dgm:prSet/>
      <dgm:spPr/>
      <dgm:t>
        <a:bodyPr/>
        <a:lstStyle/>
        <a:p>
          <a:endParaRPr lang="ru-RU"/>
        </a:p>
      </dgm:t>
    </dgm:pt>
    <dgm:pt modelId="{69018C85-63E3-4AA9-BBFE-44A92A7C7929}">
      <dgm:prSet phldrT="[Текст]"/>
      <dgm:spPr/>
      <dgm:t>
        <a:bodyPr/>
        <a:lstStyle/>
        <a:p>
          <a:r>
            <a:rPr lang="ru-RU" dirty="0" smtClean="0"/>
            <a:t>2027 год</a:t>
          </a:r>
          <a:endParaRPr lang="ru-RU" dirty="0"/>
        </a:p>
      </dgm:t>
    </dgm:pt>
    <dgm:pt modelId="{EC269379-3D98-4B50-B683-F89210D26AFF}" type="parTrans" cxnId="{6970F3F1-F4FD-4C7A-A57A-0F438E85D16C}">
      <dgm:prSet/>
      <dgm:spPr/>
      <dgm:t>
        <a:bodyPr/>
        <a:lstStyle/>
        <a:p>
          <a:endParaRPr lang="ru-RU"/>
        </a:p>
      </dgm:t>
    </dgm:pt>
    <dgm:pt modelId="{D98E537E-2C9E-479E-8FA7-51210720C2D2}" type="sibTrans" cxnId="{6970F3F1-F4FD-4C7A-A57A-0F438E85D16C}">
      <dgm:prSet/>
      <dgm:spPr/>
      <dgm:t>
        <a:bodyPr/>
        <a:lstStyle/>
        <a:p>
          <a:endParaRPr lang="ru-RU"/>
        </a:p>
      </dgm:t>
    </dgm:pt>
    <dgm:pt modelId="{01A0FAE2-609E-4B02-805F-C1D57D9806BB}">
      <dgm:prSet phldrT="[Текст]"/>
      <dgm:spPr/>
      <dgm:t>
        <a:bodyPr/>
        <a:lstStyle/>
        <a:p>
          <a:r>
            <a:rPr lang="ru-RU" b="1" dirty="0" smtClean="0">
              <a:effectLst/>
              <a:latin typeface="Times New Roman" pitchFamily="18" charset="0"/>
              <a:cs typeface="Times New Roman" pitchFamily="18" charset="0"/>
            </a:rPr>
            <a:t>10,0 тыс. руб.</a:t>
          </a:r>
          <a:endParaRPr lang="ru-RU" b="1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F6B90C25-AD35-4A31-8B7C-CE34FB81BCBD}" type="parTrans" cxnId="{57266670-3CCE-44C2-B479-7A0F2A915609}">
      <dgm:prSet/>
      <dgm:spPr/>
      <dgm:t>
        <a:bodyPr/>
        <a:lstStyle/>
        <a:p>
          <a:endParaRPr lang="ru-RU"/>
        </a:p>
      </dgm:t>
    </dgm:pt>
    <dgm:pt modelId="{087E5E72-8D7E-4C8A-AE5B-D76A7925CAF4}" type="sibTrans" cxnId="{57266670-3CCE-44C2-B479-7A0F2A915609}">
      <dgm:prSet/>
      <dgm:spPr/>
      <dgm:t>
        <a:bodyPr/>
        <a:lstStyle/>
        <a:p>
          <a:endParaRPr lang="ru-RU"/>
        </a:p>
      </dgm:t>
    </dgm:pt>
    <dgm:pt modelId="{42142F73-A1F8-4ACE-A72F-DFAA0EA29B28}">
      <dgm:prSet phldrT="[Текст]"/>
      <dgm:spPr/>
      <dgm:t>
        <a:bodyPr/>
        <a:lstStyle/>
        <a:p>
          <a:endParaRPr lang="ru-RU" dirty="0"/>
        </a:p>
      </dgm:t>
    </dgm:pt>
    <dgm:pt modelId="{415E96EA-31FB-49BC-86DE-700FB276C47B}" type="parTrans" cxnId="{5147B857-6A72-4BCE-860A-414E4914F9F1}">
      <dgm:prSet/>
      <dgm:spPr/>
      <dgm:t>
        <a:bodyPr/>
        <a:lstStyle/>
        <a:p>
          <a:endParaRPr lang="ru-RU"/>
        </a:p>
      </dgm:t>
    </dgm:pt>
    <dgm:pt modelId="{8E67EFF9-6818-4855-BDB2-B3A21B3FC17C}" type="sibTrans" cxnId="{5147B857-6A72-4BCE-860A-414E4914F9F1}">
      <dgm:prSet/>
      <dgm:spPr/>
      <dgm:t>
        <a:bodyPr/>
        <a:lstStyle/>
        <a:p>
          <a:endParaRPr lang="ru-RU"/>
        </a:p>
      </dgm:t>
    </dgm:pt>
    <dgm:pt modelId="{55586D6D-19D3-4EA3-8058-D758AE2C2F0F}" type="pres">
      <dgm:prSet presAssocID="{69A433DB-E60C-4277-A291-B7DC83261D23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EE945D8-F005-4F22-80A5-40CC57FF3A12}" type="pres">
      <dgm:prSet presAssocID="{69A433DB-E60C-4277-A291-B7DC83261D23}" presName="ellipse" presStyleLbl="trBgShp" presStyleIdx="0" presStyleCnt="1"/>
      <dgm:spPr/>
    </dgm:pt>
    <dgm:pt modelId="{8AE1F01B-F20F-452B-A088-F4619FB3DA6D}" type="pres">
      <dgm:prSet presAssocID="{69A433DB-E60C-4277-A291-B7DC83261D23}" presName="arrow1" presStyleLbl="fgShp" presStyleIdx="0" presStyleCnt="1"/>
      <dgm:spPr/>
    </dgm:pt>
    <dgm:pt modelId="{DDB650AE-782D-4C3D-B322-6CB3BBA9527B}" type="pres">
      <dgm:prSet presAssocID="{69A433DB-E60C-4277-A291-B7DC83261D23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3CB6D7-D50C-4C6A-9BBF-ED001091448C}" type="pres">
      <dgm:prSet presAssocID="{C1245C1F-DC87-47A9-86C7-13EE64BA7F7A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9536F6-D121-492B-9C3E-359D6AEA6E19}" type="pres">
      <dgm:prSet presAssocID="{69018C85-63E3-4AA9-BBFE-44A92A7C7929}" presName="item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647062-98A7-4D99-B969-F4226B9D0F20}" type="pres">
      <dgm:prSet presAssocID="{01A0FAE2-609E-4B02-805F-C1D57D9806BB}" presName="item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EEE0D6-7EA7-4419-ADD1-FC94F787D2ED}" type="pres">
      <dgm:prSet presAssocID="{69A433DB-E60C-4277-A291-B7DC83261D23}" presName="funnel" presStyleLbl="trAlignAcc1" presStyleIdx="0" presStyleCnt="1"/>
      <dgm:spPr/>
    </dgm:pt>
  </dgm:ptLst>
  <dgm:cxnLst>
    <dgm:cxn modelId="{FF2F8291-894C-4B54-8208-85056A0045D3}" type="presOf" srcId="{69018C85-63E3-4AA9-BBFE-44A92A7C7929}" destId="{2D3CB6D7-D50C-4C6A-9BBF-ED001091448C}" srcOrd="0" destOrd="0" presId="urn:microsoft.com/office/officeart/2005/8/layout/funnel1"/>
    <dgm:cxn modelId="{713DE35B-EC5C-449D-880F-A22505F0A953}" type="presOf" srcId="{C1245C1F-DC87-47A9-86C7-13EE64BA7F7A}" destId="{779536F6-D121-492B-9C3E-359D6AEA6E19}" srcOrd="0" destOrd="0" presId="urn:microsoft.com/office/officeart/2005/8/layout/funnel1"/>
    <dgm:cxn modelId="{57266670-3CCE-44C2-B479-7A0F2A915609}" srcId="{69A433DB-E60C-4277-A291-B7DC83261D23}" destId="{01A0FAE2-609E-4B02-805F-C1D57D9806BB}" srcOrd="3" destOrd="0" parTransId="{F6B90C25-AD35-4A31-8B7C-CE34FB81BCBD}" sibTransId="{087E5E72-8D7E-4C8A-AE5B-D76A7925CAF4}"/>
    <dgm:cxn modelId="{33582153-36E3-4D8B-ACEA-64080F6F97DE}" type="presOf" srcId="{F388FF56-5BC6-4EFE-A6CF-C0EF4F3E9363}" destId="{2F647062-98A7-4D99-B969-F4226B9D0F20}" srcOrd="0" destOrd="0" presId="urn:microsoft.com/office/officeart/2005/8/layout/funnel1"/>
    <dgm:cxn modelId="{6970F3F1-F4FD-4C7A-A57A-0F438E85D16C}" srcId="{69A433DB-E60C-4277-A291-B7DC83261D23}" destId="{69018C85-63E3-4AA9-BBFE-44A92A7C7929}" srcOrd="2" destOrd="0" parTransId="{EC269379-3D98-4B50-B683-F89210D26AFF}" sibTransId="{D98E537E-2C9E-479E-8FA7-51210720C2D2}"/>
    <dgm:cxn modelId="{1244B726-617D-46DA-A01B-25262BE45A0A}" type="presOf" srcId="{01A0FAE2-609E-4B02-805F-C1D57D9806BB}" destId="{DDB650AE-782D-4C3D-B322-6CB3BBA9527B}" srcOrd="0" destOrd="0" presId="urn:microsoft.com/office/officeart/2005/8/layout/funnel1"/>
    <dgm:cxn modelId="{44D8368D-E721-45F6-B950-BE6CEB1E104E}" srcId="{69A433DB-E60C-4277-A291-B7DC83261D23}" destId="{F388FF56-5BC6-4EFE-A6CF-C0EF4F3E9363}" srcOrd="0" destOrd="0" parTransId="{D3D2C0E1-ADDA-494F-B76A-73BD06CC2D0A}" sibTransId="{47223A64-9B5D-4977-B005-9113D98C23E3}"/>
    <dgm:cxn modelId="{5147B857-6A72-4BCE-860A-414E4914F9F1}" srcId="{69A433DB-E60C-4277-A291-B7DC83261D23}" destId="{42142F73-A1F8-4ACE-A72F-DFAA0EA29B28}" srcOrd="4" destOrd="0" parTransId="{415E96EA-31FB-49BC-86DE-700FB276C47B}" sibTransId="{8E67EFF9-6818-4855-BDB2-B3A21B3FC17C}"/>
    <dgm:cxn modelId="{6AD9D429-5AD8-4E58-9249-AE5AF86413B9}" type="presOf" srcId="{69A433DB-E60C-4277-A291-B7DC83261D23}" destId="{55586D6D-19D3-4EA3-8058-D758AE2C2F0F}" srcOrd="0" destOrd="0" presId="urn:microsoft.com/office/officeart/2005/8/layout/funnel1"/>
    <dgm:cxn modelId="{7F1E08FB-5199-46B2-AB43-7AA943FCD9B1}" srcId="{69A433DB-E60C-4277-A291-B7DC83261D23}" destId="{C1245C1F-DC87-47A9-86C7-13EE64BA7F7A}" srcOrd="1" destOrd="0" parTransId="{C8CA012C-9BF3-4C43-B1B3-3D7153BED905}" sibTransId="{04BE45AD-7066-4FB2-B6C8-6C28C69D8F09}"/>
    <dgm:cxn modelId="{1BF6A529-EF16-4A53-9401-607240F555FF}" type="presParOf" srcId="{55586D6D-19D3-4EA3-8058-D758AE2C2F0F}" destId="{CEE945D8-F005-4F22-80A5-40CC57FF3A12}" srcOrd="0" destOrd="0" presId="urn:microsoft.com/office/officeart/2005/8/layout/funnel1"/>
    <dgm:cxn modelId="{9284B16E-7213-4981-81FA-0EF078A01D98}" type="presParOf" srcId="{55586D6D-19D3-4EA3-8058-D758AE2C2F0F}" destId="{8AE1F01B-F20F-452B-A088-F4619FB3DA6D}" srcOrd="1" destOrd="0" presId="urn:microsoft.com/office/officeart/2005/8/layout/funnel1"/>
    <dgm:cxn modelId="{EEE131B3-770D-42B1-AE02-1AA0FDC387CF}" type="presParOf" srcId="{55586D6D-19D3-4EA3-8058-D758AE2C2F0F}" destId="{DDB650AE-782D-4C3D-B322-6CB3BBA9527B}" srcOrd="2" destOrd="0" presId="urn:microsoft.com/office/officeart/2005/8/layout/funnel1"/>
    <dgm:cxn modelId="{C0850E3B-69AF-478B-9F1B-8169E568F9FB}" type="presParOf" srcId="{55586D6D-19D3-4EA3-8058-D758AE2C2F0F}" destId="{2D3CB6D7-D50C-4C6A-9BBF-ED001091448C}" srcOrd="3" destOrd="0" presId="urn:microsoft.com/office/officeart/2005/8/layout/funnel1"/>
    <dgm:cxn modelId="{6B6C365F-8F2B-44A0-8812-19AEB4DCAEA9}" type="presParOf" srcId="{55586D6D-19D3-4EA3-8058-D758AE2C2F0F}" destId="{779536F6-D121-492B-9C3E-359D6AEA6E19}" srcOrd="4" destOrd="0" presId="urn:microsoft.com/office/officeart/2005/8/layout/funnel1"/>
    <dgm:cxn modelId="{A4A31C93-608C-4C7D-8DA2-28E94FD3091F}" type="presParOf" srcId="{55586D6D-19D3-4EA3-8058-D758AE2C2F0F}" destId="{2F647062-98A7-4D99-B969-F4226B9D0F20}" srcOrd="5" destOrd="0" presId="urn:microsoft.com/office/officeart/2005/8/layout/funnel1"/>
    <dgm:cxn modelId="{055F813C-ECC5-4649-98FB-B48661360BE5}" type="presParOf" srcId="{55586D6D-19D3-4EA3-8058-D758AE2C2F0F}" destId="{0DEEE0D6-7EA7-4419-ADD1-FC94F787D2ED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B313C01-069D-44F3-903D-C34BA6B3F0E0}" type="doc">
      <dgm:prSet loTypeId="urn:microsoft.com/office/officeart/2008/layout/RadialCluster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7E7BF48-BB55-4817-8A2E-62D88B857296}">
      <dgm:prSet phldrT="[Текст]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Участие гражданина в бюджетном процессе</a:t>
          </a:r>
          <a:endParaRPr lang="ru-RU" b="1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DC1D3597-50BD-4A10-9373-AC5D07A10D57}" type="parTrans" cxnId="{12A02C4D-D251-458D-A87C-11CD83B3D329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3F6605F-F9B3-4732-8B9C-F8E53EE2D52F}" type="sibTrans" cxnId="{12A02C4D-D251-458D-A87C-11CD83B3D329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8143D466-2707-447E-8F2F-EE4ABE1ABF01}">
      <dgm:prSet phldrT="[Текст]" custT="1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lang="ru-RU" sz="1600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Как налогоплательщик</a:t>
          </a:r>
          <a:endParaRPr lang="ru-RU" sz="1600" b="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B22C5452-EBCE-4861-9141-DF26376297CF}" type="parTrans" cxnId="{8399A5D4-EE28-4CFA-B122-7BE750E996EB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F72F4DC-990F-43C7-8D6B-966EF9888139}" type="sibTrans" cxnId="{8399A5D4-EE28-4CFA-B122-7BE750E996E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05A8293-B873-4FB9-81A9-10B61B0B2B9B}">
      <dgm:prSet phldrT="[Текст]" custT="1"/>
      <dgm:spPr>
        <a:solidFill>
          <a:schemeClr val="bg2"/>
        </a:solidFill>
        <a:ln>
          <a:solidFill>
            <a:schemeClr val="tx1"/>
          </a:solidFill>
        </a:ln>
      </dgm:spPr>
      <dgm:t>
        <a:bodyPr/>
        <a:lstStyle/>
        <a:p>
          <a:pPr algn="ctr"/>
          <a:r>
            <a:rPr lang="ru-RU" sz="16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Как участник публичных слушаний проекта решения о бюджете</a:t>
          </a:r>
        </a:p>
        <a:p>
          <a:pPr algn="ctr"/>
          <a:endParaRPr lang="ru-RU" sz="140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>
          <a:pPr algn="ctr"/>
          <a:r>
            <a:rPr lang="ru-RU" sz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Проводятся ежегодно в декабре</a:t>
          </a:r>
          <a:endParaRPr lang="ru-RU" sz="1200" dirty="0">
            <a:solidFill>
              <a:schemeClr val="tx1"/>
            </a:solidFill>
          </a:endParaRPr>
        </a:p>
      </dgm:t>
    </dgm:pt>
    <dgm:pt modelId="{26C95101-537C-446C-9E1C-07EB56851589}" type="parTrans" cxnId="{4EBAF049-CDDC-4BC7-9C4A-9F63BAE94530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5FE1811F-BCCF-425C-8B36-4F9C48D563E7}" type="sibTrans" cxnId="{4EBAF049-CDDC-4BC7-9C4A-9F63BAE94530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B4E32BBF-8E7D-4316-9712-8A52F8D28B08}">
      <dgm:prSet custT="1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Как получатель социальных гарантий</a:t>
          </a:r>
          <a:endParaRPr lang="ru-RU" sz="16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B027F178-08CA-4AC2-8152-0BB82FF2A600}" type="parTrans" cxnId="{38DE4CC8-1B7C-4200-B605-C89CBBDE2508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5FEE1EAA-93BF-4417-A02D-8DD10E267F71}" type="sibTrans" cxnId="{38DE4CC8-1B7C-4200-B605-C89CBBDE2508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F4355878-B5B0-4D42-951F-EB4F9986AC31}">
      <dgm:prSet custT="1"/>
      <dgm:spPr>
        <a:solidFill>
          <a:schemeClr val="bg2"/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600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Как участник публичных слушаний по проекту решения об исполнении бюджета</a:t>
          </a:r>
        </a:p>
        <a:p>
          <a:endParaRPr lang="ru-RU" sz="1600" b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>
          <a:r>
            <a:rPr lang="ru-RU" sz="1200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Проводятся ежегодно в апреле</a:t>
          </a:r>
        </a:p>
      </dgm:t>
    </dgm:pt>
    <dgm:pt modelId="{5DF84B62-7A6C-46ED-94CE-C852DCEFB987}" type="parTrans" cxnId="{3A2C8FD8-D70E-4DE6-AF6B-E0D8B9EE8288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5481DE96-FE1C-4802-B4B0-BDBC30C65F27}" type="sibTrans" cxnId="{3A2C8FD8-D70E-4DE6-AF6B-E0D8B9EE8288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4484968-1239-4EE5-B233-B8306A4DE4E3}" type="pres">
      <dgm:prSet presAssocID="{8B313C01-069D-44F3-903D-C34BA6B3F0E0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9F935627-EC97-476D-B34F-944DFBF3A98C}" type="pres">
      <dgm:prSet presAssocID="{C7E7BF48-BB55-4817-8A2E-62D88B857296}" presName="singleCycle" presStyleCnt="0"/>
      <dgm:spPr/>
    </dgm:pt>
    <dgm:pt modelId="{FBA8B946-7AB1-41BD-B56E-09681C82FFE9}" type="pres">
      <dgm:prSet presAssocID="{C7E7BF48-BB55-4817-8A2E-62D88B857296}" presName="singleCenter" presStyleLbl="node1" presStyleIdx="0" presStyleCnt="5" custScaleX="150678" custLinFactNeighborX="-50022" custLinFactNeighborY="1002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37863640-D28F-486B-9FB2-A58D1061BA61}" type="pres">
      <dgm:prSet presAssocID="{B22C5452-EBCE-4861-9141-DF26376297CF}" presName="Name56" presStyleLbl="parChTrans1D2" presStyleIdx="0" presStyleCnt="4"/>
      <dgm:spPr/>
      <dgm:t>
        <a:bodyPr/>
        <a:lstStyle/>
        <a:p>
          <a:endParaRPr lang="ru-RU"/>
        </a:p>
      </dgm:t>
    </dgm:pt>
    <dgm:pt modelId="{7EDA6B09-5E6A-43AE-BAA7-95E4140B901F}" type="pres">
      <dgm:prSet presAssocID="{8143D466-2707-447E-8F2F-EE4ABE1ABF01}" presName="text0" presStyleLbl="node1" presStyleIdx="1" presStyleCnt="5" custScaleX="222484" custScaleY="89901" custRadScaleRad="102726" custRadScaleInc="-936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E5398A-8EA3-4CF0-9F12-425392D16795}" type="pres">
      <dgm:prSet presAssocID="{26C95101-537C-446C-9E1C-07EB56851589}" presName="Name56" presStyleLbl="parChTrans1D2" presStyleIdx="1" presStyleCnt="4"/>
      <dgm:spPr/>
      <dgm:t>
        <a:bodyPr/>
        <a:lstStyle/>
        <a:p>
          <a:endParaRPr lang="ru-RU"/>
        </a:p>
      </dgm:t>
    </dgm:pt>
    <dgm:pt modelId="{FFF21497-3975-44AD-922A-6311C66B07B6}" type="pres">
      <dgm:prSet presAssocID="{105A8293-B873-4FB9-81A9-10B61B0B2B9B}" presName="text0" presStyleLbl="node1" presStyleIdx="2" presStyleCnt="5" custScaleX="195840" custScaleY="211290" custRadScaleRad="94854" custRadScaleInc="-1176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9A1F7E-3774-4700-9E01-9A470DD0945A}" type="pres">
      <dgm:prSet presAssocID="{B027F178-08CA-4AC2-8152-0BB82FF2A600}" presName="Name56" presStyleLbl="parChTrans1D2" presStyleIdx="2" presStyleCnt="4"/>
      <dgm:spPr/>
      <dgm:t>
        <a:bodyPr/>
        <a:lstStyle/>
        <a:p>
          <a:endParaRPr lang="ru-RU"/>
        </a:p>
      </dgm:t>
    </dgm:pt>
    <dgm:pt modelId="{15F8D2CE-DF02-4595-B2AF-75660CFBB6B7}" type="pres">
      <dgm:prSet presAssocID="{B4E32BBF-8E7D-4316-9712-8A52F8D28B08}" presName="text0" presStyleLbl="node1" presStyleIdx="3" presStyleCnt="5" custScaleX="204514" custScaleY="92563" custRadScaleRad="138188" custRadScaleInc="901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49C15E-B091-48E3-8B10-0EC7568DDFD1}" type="pres">
      <dgm:prSet presAssocID="{5DF84B62-7A6C-46ED-94CE-C852DCEFB987}" presName="Name56" presStyleLbl="parChTrans1D2" presStyleIdx="3" presStyleCnt="4"/>
      <dgm:spPr/>
      <dgm:t>
        <a:bodyPr/>
        <a:lstStyle/>
        <a:p>
          <a:endParaRPr lang="ru-RU"/>
        </a:p>
      </dgm:t>
    </dgm:pt>
    <dgm:pt modelId="{A3E4F56C-FB36-4AE1-8784-B050D8277BF2}" type="pres">
      <dgm:prSet presAssocID="{F4355878-B5B0-4D42-951F-EB4F9986AC31}" presName="text0" presStyleLbl="node1" presStyleIdx="4" presStyleCnt="5" custScaleX="203310" custScaleY="235585" custRadScaleRad="90998" custRadScaleInc="-2797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05887F5-70FF-4947-A60B-0BD41110837B}" type="presOf" srcId="{105A8293-B873-4FB9-81A9-10B61B0B2B9B}" destId="{FFF21497-3975-44AD-922A-6311C66B07B6}" srcOrd="0" destOrd="0" presId="urn:microsoft.com/office/officeart/2008/layout/RadialCluster"/>
    <dgm:cxn modelId="{DA841203-05D8-4E20-999D-2BE2384BB820}" type="presOf" srcId="{8143D466-2707-447E-8F2F-EE4ABE1ABF01}" destId="{7EDA6B09-5E6A-43AE-BAA7-95E4140B901F}" srcOrd="0" destOrd="0" presId="urn:microsoft.com/office/officeart/2008/layout/RadialCluster"/>
    <dgm:cxn modelId="{38DE4CC8-1B7C-4200-B605-C89CBBDE2508}" srcId="{C7E7BF48-BB55-4817-8A2E-62D88B857296}" destId="{B4E32BBF-8E7D-4316-9712-8A52F8D28B08}" srcOrd="2" destOrd="0" parTransId="{B027F178-08CA-4AC2-8152-0BB82FF2A600}" sibTransId="{5FEE1EAA-93BF-4417-A02D-8DD10E267F71}"/>
    <dgm:cxn modelId="{2361B5B1-8F9F-49E7-A0A1-937560937EBC}" type="presOf" srcId="{B22C5452-EBCE-4861-9141-DF26376297CF}" destId="{37863640-D28F-486B-9FB2-A58D1061BA61}" srcOrd="0" destOrd="0" presId="urn:microsoft.com/office/officeart/2008/layout/RadialCluster"/>
    <dgm:cxn modelId="{3A2C8FD8-D70E-4DE6-AF6B-E0D8B9EE8288}" srcId="{C7E7BF48-BB55-4817-8A2E-62D88B857296}" destId="{F4355878-B5B0-4D42-951F-EB4F9986AC31}" srcOrd="3" destOrd="0" parTransId="{5DF84B62-7A6C-46ED-94CE-C852DCEFB987}" sibTransId="{5481DE96-FE1C-4802-B4B0-BDBC30C65F27}"/>
    <dgm:cxn modelId="{8399A5D4-EE28-4CFA-B122-7BE750E996EB}" srcId="{C7E7BF48-BB55-4817-8A2E-62D88B857296}" destId="{8143D466-2707-447E-8F2F-EE4ABE1ABF01}" srcOrd="0" destOrd="0" parTransId="{B22C5452-EBCE-4861-9141-DF26376297CF}" sibTransId="{1F72F4DC-990F-43C7-8D6B-966EF9888139}"/>
    <dgm:cxn modelId="{7A0BC7E6-880B-4BAD-8103-3B61AC925C9E}" type="presOf" srcId="{F4355878-B5B0-4D42-951F-EB4F9986AC31}" destId="{A3E4F56C-FB36-4AE1-8784-B050D8277BF2}" srcOrd="0" destOrd="0" presId="urn:microsoft.com/office/officeart/2008/layout/RadialCluster"/>
    <dgm:cxn modelId="{CBD9A7AC-B704-423C-9047-4DA3C0E37251}" type="presOf" srcId="{5DF84B62-7A6C-46ED-94CE-C852DCEFB987}" destId="{EB49C15E-B091-48E3-8B10-0EC7568DDFD1}" srcOrd="0" destOrd="0" presId="urn:microsoft.com/office/officeart/2008/layout/RadialCluster"/>
    <dgm:cxn modelId="{E9488568-71C1-44C8-95C0-425B2ACB77E2}" type="presOf" srcId="{26C95101-537C-446C-9E1C-07EB56851589}" destId="{B7E5398A-8EA3-4CF0-9F12-425392D16795}" srcOrd="0" destOrd="0" presId="urn:microsoft.com/office/officeart/2008/layout/RadialCluster"/>
    <dgm:cxn modelId="{1A1174D7-A627-448B-84BA-BA2471FC16A6}" type="presOf" srcId="{B4E32BBF-8E7D-4316-9712-8A52F8D28B08}" destId="{15F8D2CE-DF02-4595-B2AF-75660CFBB6B7}" srcOrd="0" destOrd="0" presId="urn:microsoft.com/office/officeart/2008/layout/RadialCluster"/>
    <dgm:cxn modelId="{7A015222-4887-47AF-93E1-343767766C81}" type="presOf" srcId="{B027F178-08CA-4AC2-8152-0BB82FF2A600}" destId="{F49A1F7E-3774-4700-9E01-9A470DD0945A}" srcOrd="0" destOrd="0" presId="urn:microsoft.com/office/officeart/2008/layout/RadialCluster"/>
    <dgm:cxn modelId="{12A02C4D-D251-458D-A87C-11CD83B3D329}" srcId="{8B313C01-069D-44F3-903D-C34BA6B3F0E0}" destId="{C7E7BF48-BB55-4817-8A2E-62D88B857296}" srcOrd="0" destOrd="0" parTransId="{DC1D3597-50BD-4A10-9373-AC5D07A10D57}" sibTransId="{03F6605F-F9B3-4732-8B9C-F8E53EE2D52F}"/>
    <dgm:cxn modelId="{4EBAF049-CDDC-4BC7-9C4A-9F63BAE94530}" srcId="{C7E7BF48-BB55-4817-8A2E-62D88B857296}" destId="{105A8293-B873-4FB9-81A9-10B61B0B2B9B}" srcOrd="1" destOrd="0" parTransId="{26C95101-537C-446C-9E1C-07EB56851589}" sibTransId="{5FE1811F-BCCF-425C-8B36-4F9C48D563E7}"/>
    <dgm:cxn modelId="{C519FA1D-E3FB-4E49-B0DA-FFC140F96531}" type="presOf" srcId="{8B313C01-069D-44F3-903D-C34BA6B3F0E0}" destId="{A4484968-1239-4EE5-B233-B8306A4DE4E3}" srcOrd="0" destOrd="0" presId="urn:microsoft.com/office/officeart/2008/layout/RadialCluster"/>
    <dgm:cxn modelId="{D3E0E60E-2AC3-41DE-A7BD-6FB66F8905E2}" type="presOf" srcId="{C7E7BF48-BB55-4817-8A2E-62D88B857296}" destId="{FBA8B946-7AB1-41BD-B56E-09681C82FFE9}" srcOrd="0" destOrd="0" presId="urn:microsoft.com/office/officeart/2008/layout/RadialCluster"/>
    <dgm:cxn modelId="{78C9626F-D392-4447-9F8C-5EFC61191FB2}" type="presParOf" srcId="{A4484968-1239-4EE5-B233-B8306A4DE4E3}" destId="{9F935627-EC97-476D-B34F-944DFBF3A98C}" srcOrd="0" destOrd="0" presId="urn:microsoft.com/office/officeart/2008/layout/RadialCluster"/>
    <dgm:cxn modelId="{7DA1D2C5-2864-4790-8B2D-88AA8E9C3ADF}" type="presParOf" srcId="{9F935627-EC97-476D-B34F-944DFBF3A98C}" destId="{FBA8B946-7AB1-41BD-B56E-09681C82FFE9}" srcOrd="0" destOrd="0" presId="urn:microsoft.com/office/officeart/2008/layout/RadialCluster"/>
    <dgm:cxn modelId="{D728F91E-0710-4B47-A289-994BA84FFC64}" type="presParOf" srcId="{9F935627-EC97-476D-B34F-944DFBF3A98C}" destId="{37863640-D28F-486B-9FB2-A58D1061BA61}" srcOrd="1" destOrd="0" presId="urn:microsoft.com/office/officeart/2008/layout/RadialCluster"/>
    <dgm:cxn modelId="{A769E78B-1C27-4F94-920B-A9A09A09EAFC}" type="presParOf" srcId="{9F935627-EC97-476D-B34F-944DFBF3A98C}" destId="{7EDA6B09-5E6A-43AE-BAA7-95E4140B901F}" srcOrd="2" destOrd="0" presId="urn:microsoft.com/office/officeart/2008/layout/RadialCluster"/>
    <dgm:cxn modelId="{4DE2AA9D-6F9D-448A-99BC-CE9AA0DF56B7}" type="presParOf" srcId="{9F935627-EC97-476D-B34F-944DFBF3A98C}" destId="{B7E5398A-8EA3-4CF0-9F12-425392D16795}" srcOrd="3" destOrd="0" presId="urn:microsoft.com/office/officeart/2008/layout/RadialCluster"/>
    <dgm:cxn modelId="{CFBE0803-76BD-4C26-BB71-D6C5EC109502}" type="presParOf" srcId="{9F935627-EC97-476D-B34F-944DFBF3A98C}" destId="{FFF21497-3975-44AD-922A-6311C66B07B6}" srcOrd="4" destOrd="0" presId="urn:microsoft.com/office/officeart/2008/layout/RadialCluster"/>
    <dgm:cxn modelId="{6436E091-804A-4BAB-9B79-7C4F6AA1A35C}" type="presParOf" srcId="{9F935627-EC97-476D-B34F-944DFBF3A98C}" destId="{F49A1F7E-3774-4700-9E01-9A470DD0945A}" srcOrd="5" destOrd="0" presId="urn:microsoft.com/office/officeart/2008/layout/RadialCluster"/>
    <dgm:cxn modelId="{AA6CE77B-332B-4E6F-A80D-9DB191F440E1}" type="presParOf" srcId="{9F935627-EC97-476D-B34F-944DFBF3A98C}" destId="{15F8D2CE-DF02-4595-B2AF-75660CFBB6B7}" srcOrd="6" destOrd="0" presId="urn:microsoft.com/office/officeart/2008/layout/RadialCluster"/>
    <dgm:cxn modelId="{BFD409F4-426C-42C2-AE16-685905895104}" type="presParOf" srcId="{9F935627-EC97-476D-B34F-944DFBF3A98C}" destId="{EB49C15E-B091-48E3-8B10-0EC7568DDFD1}" srcOrd="7" destOrd="0" presId="urn:microsoft.com/office/officeart/2008/layout/RadialCluster"/>
    <dgm:cxn modelId="{4C3D184F-A71E-4304-A291-A249F04C566D}" type="presParOf" srcId="{9F935627-EC97-476D-B34F-944DFBF3A98C}" destId="{A3E4F56C-FB36-4AE1-8784-B050D8277BF2}" srcOrd="8" destOrd="0" presId="urn:microsoft.com/office/officeart/2008/layout/RadialCluster"/>
  </dgm:cxnLst>
  <dgm:bg>
    <a:noFill/>
  </dgm:bg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9200571-71A1-49A5-A570-861945039293}" type="doc">
      <dgm:prSet loTypeId="urn:microsoft.com/office/officeart/2005/8/layout/radial1" loCatId="relationship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5EA24CB-87D6-40DC-B2F6-79E30E710DE0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Проект бюджета  Свечинского округа</a:t>
          </a:r>
          <a:endParaRPr lang="ru-RU" sz="1600" b="1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04B2209D-88E5-46BF-ADAC-AFC9D822005D}" type="parTrans" cxnId="{611965A9-B08F-430F-A1EE-9561ED937716}">
      <dgm:prSet/>
      <dgm:spPr/>
      <dgm:t>
        <a:bodyPr/>
        <a:lstStyle/>
        <a:p>
          <a:endParaRPr lang="ru-RU"/>
        </a:p>
      </dgm:t>
    </dgm:pt>
    <dgm:pt modelId="{76511536-8509-4F46-91AB-1C20E0D86F64}" type="sibTrans" cxnId="{611965A9-B08F-430F-A1EE-9561ED937716}">
      <dgm:prSet/>
      <dgm:spPr/>
      <dgm:t>
        <a:bodyPr/>
        <a:lstStyle/>
        <a:p>
          <a:endParaRPr lang="ru-RU"/>
        </a:p>
      </dgm:t>
    </dgm:pt>
    <dgm:pt modelId="{A08173F7-3970-47E8-A6F2-E3E974FEDF73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Бюджетное послание Президента РФ</a:t>
          </a:r>
          <a:endParaRPr lang="ru-RU" sz="1400" b="1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6C53D160-27DC-400B-A591-8E76C530520C}" type="parTrans" cxnId="{63A9FF56-0EA4-4A40-A4AB-67AE20289949}">
      <dgm:prSet/>
      <dgm:spPr/>
      <dgm:t>
        <a:bodyPr/>
        <a:lstStyle/>
        <a:p>
          <a:endParaRPr lang="ru-RU"/>
        </a:p>
      </dgm:t>
    </dgm:pt>
    <dgm:pt modelId="{110D5DD2-0B7E-495D-A59E-1D845170AFC5}" type="sibTrans" cxnId="{63A9FF56-0EA4-4A40-A4AB-67AE20289949}">
      <dgm:prSet/>
      <dgm:spPr/>
      <dgm:t>
        <a:bodyPr/>
        <a:lstStyle/>
        <a:p>
          <a:endParaRPr lang="ru-RU"/>
        </a:p>
      </dgm:t>
    </dgm:pt>
    <dgm:pt modelId="{2BF91E65-7160-4426-A87D-B6465BE331DC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Прогноз социально – экономического развития Свечинского округа</a:t>
          </a:r>
          <a:endParaRPr lang="ru-RU" sz="1400" b="1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1181BE9F-DE87-4D4B-877F-EBFE6F0F5076}" type="parTrans" cxnId="{2BB085DC-D96E-4C9C-AC24-A801637D7DF7}">
      <dgm:prSet/>
      <dgm:spPr/>
      <dgm:t>
        <a:bodyPr/>
        <a:lstStyle/>
        <a:p>
          <a:endParaRPr lang="ru-RU"/>
        </a:p>
      </dgm:t>
    </dgm:pt>
    <dgm:pt modelId="{1BDE5817-2EEB-48D0-B785-E01A024469EE}" type="sibTrans" cxnId="{2BB085DC-D96E-4C9C-AC24-A801637D7DF7}">
      <dgm:prSet/>
      <dgm:spPr/>
      <dgm:t>
        <a:bodyPr/>
        <a:lstStyle/>
        <a:p>
          <a:endParaRPr lang="ru-RU"/>
        </a:p>
      </dgm:t>
    </dgm:pt>
    <dgm:pt modelId="{C8634704-0B06-4168-A2A6-FFD4072E6CCB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Муниципальные программы Свечинского округа</a:t>
          </a:r>
          <a:endParaRPr lang="ru-RU" sz="1400" b="1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6BE13CD1-8E1D-4F3D-A65F-7BFFCB10DD2D}" type="parTrans" cxnId="{33F1AA38-8147-4152-9AA5-44FCD2532BA7}">
      <dgm:prSet/>
      <dgm:spPr/>
      <dgm:t>
        <a:bodyPr/>
        <a:lstStyle/>
        <a:p>
          <a:endParaRPr lang="ru-RU"/>
        </a:p>
      </dgm:t>
    </dgm:pt>
    <dgm:pt modelId="{B9039B27-EF8B-4B31-AD82-ECB2754FCEFA}" type="sibTrans" cxnId="{33F1AA38-8147-4152-9AA5-44FCD2532BA7}">
      <dgm:prSet/>
      <dgm:spPr/>
      <dgm:t>
        <a:bodyPr/>
        <a:lstStyle/>
        <a:p>
          <a:endParaRPr lang="ru-RU"/>
        </a:p>
      </dgm:t>
    </dgm:pt>
    <dgm:pt modelId="{02343E69-A650-4516-9AFB-765294A7FF81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Основные направления бюджетной и налоговой политики</a:t>
          </a:r>
          <a:endParaRPr lang="ru-RU" sz="1400" b="1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6BEF2EEE-C624-416A-B0AC-57F0993FF06A}" type="parTrans" cxnId="{B1E5F65F-F3E7-4535-B9E2-D8DBBB650FF3}">
      <dgm:prSet/>
      <dgm:spPr/>
      <dgm:t>
        <a:bodyPr/>
        <a:lstStyle/>
        <a:p>
          <a:endParaRPr lang="ru-RU"/>
        </a:p>
      </dgm:t>
    </dgm:pt>
    <dgm:pt modelId="{7D370464-53B1-4809-B40F-A85265579D8A}" type="sibTrans" cxnId="{B1E5F65F-F3E7-4535-B9E2-D8DBBB650FF3}">
      <dgm:prSet/>
      <dgm:spPr/>
      <dgm:t>
        <a:bodyPr/>
        <a:lstStyle/>
        <a:p>
          <a:endParaRPr lang="ru-RU"/>
        </a:p>
      </dgm:t>
    </dgm:pt>
    <dgm:pt modelId="{1BF31786-BA06-4AEF-B71C-6C5C33A24697}" type="pres">
      <dgm:prSet presAssocID="{79200571-71A1-49A5-A570-861945039293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C5DC074-609B-428C-92CF-001D5D9B3454}" type="pres">
      <dgm:prSet presAssocID="{75EA24CB-87D6-40DC-B2F6-79E30E710DE0}" presName="centerShape" presStyleLbl="node0" presStyleIdx="0" presStyleCnt="1" custScaleX="235242" custScaleY="128906" custLinFactNeighborX="-795" custLinFactNeighborY="-2276"/>
      <dgm:spPr/>
      <dgm:t>
        <a:bodyPr/>
        <a:lstStyle/>
        <a:p>
          <a:endParaRPr lang="ru-RU"/>
        </a:p>
      </dgm:t>
    </dgm:pt>
    <dgm:pt modelId="{BA029BC5-2C8D-4C11-994D-52228D0857D9}" type="pres">
      <dgm:prSet presAssocID="{6C53D160-27DC-400B-A591-8E76C530520C}" presName="Name9" presStyleLbl="parChTrans1D2" presStyleIdx="0" presStyleCnt="4"/>
      <dgm:spPr/>
      <dgm:t>
        <a:bodyPr/>
        <a:lstStyle/>
        <a:p>
          <a:endParaRPr lang="ru-RU"/>
        </a:p>
      </dgm:t>
    </dgm:pt>
    <dgm:pt modelId="{316A87E0-AC26-4B2A-B45E-339604446325}" type="pres">
      <dgm:prSet presAssocID="{6C53D160-27DC-400B-A591-8E76C530520C}" presName="connTx" presStyleLbl="parChTrans1D2" presStyleIdx="0" presStyleCnt="4"/>
      <dgm:spPr/>
      <dgm:t>
        <a:bodyPr/>
        <a:lstStyle/>
        <a:p>
          <a:endParaRPr lang="ru-RU"/>
        </a:p>
      </dgm:t>
    </dgm:pt>
    <dgm:pt modelId="{F6F3720C-B687-4620-B08B-EE8E1BC793D8}" type="pres">
      <dgm:prSet presAssocID="{A08173F7-3970-47E8-A6F2-E3E974FEDF73}" presName="node" presStyleLbl="node1" presStyleIdx="0" presStyleCnt="4" custScaleX="159164" custScaleY="79266" custRadScaleRad="99460" custRadScaleInc="-27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D2813D-7B71-49BD-A4B3-4D00B70E4EE9}" type="pres">
      <dgm:prSet presAssocID="{1181BE9F-DE87-4D4B-877F-EBFE6F0F5076}" presName="Name9" presStyleLbl="parChTrans1D2" presStyleIdx="1" presStyleCnt="4"/>
      <dgm:spPr/>
      <dgm:t>
        <a:bodyPr/>
        <a:lstStyle/>
        <a:p>
          <a:endParaRPr lang="ru-RU"/>
        </a:p>
      </dgm:t>
    </dgm:pt>
    <dgm:pt modelId="{EAC18ED8-5045-4FB9-8DFE-207DCDCFCF64}" type="pres">
      <dgm:prSet presAssocID="{1181BE9F-DE87-4D4B-877F-EBFE6F0F5076}" presName="connTx" presStyleLbl="parChTrans1D2" presStyleIdx="1" presStyleCnt="4"/>
      <dgm:spPr/>
      <dgm:t>
        <a:bodyPr/>
        <a:lstStyle/>
        <a:p>
          <a:endParaRPr lang="ru-RU"/>
        </a:p>
      </dgm:t>
    </dgm:pt>
    <dgm:pt modelId="{52696E79-2DD3-4D4E-B95C-AE954B6E1D8C}" type="pres">
      <dgm:prSet presAssocID="{2BF91E65-7160-4426-A87D-B6465BE331DC}" presName="node" presStyleLbl="node1" presStyleIdx="1" presStyleCnt="4" custScaleX="216069" custScaleY="124596" custRadScaleRad="196699" custRadScaleInc="8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8B7517-6D6A-4707-9514-B2E76978D2CF}" type="pres">
      <dgm:prSet presAssocID="{6BE13CD1-8E1D-4F3D-A65F-7BFFCB10DD2D}" presName="Name9" presStyleLbl="parChTrans1D2" presStyleIdx="2" presStyleCnt="4"/>
      <dgm:spPr/>
      <dgm:t>
        <a:bodyPr/>
        <a:lstStyle/>
        <a:p>
          <a:endParaRPr lang="ru-RU"/>
        </a:p>
      </dgm:t>
    </dgm:pt>
    <dgm:pt modelId="{F9DBB951-6566-43AD-9581-88944CAE2094}" type="pres">
      <dgm:prSet presAssocID="{6BE13CD1-8E1D-4F3D-A65F-7BFFCB10DD2D}" presName="connTx" presStyleLbl="parChTrans1D2" presStyleIdx="2" presStyleCnt="4"/>
      <dgm:spPr/>
      <dgm:t>
        <a:bodyPr/>
        <a:lstStyle/>
        <a:p>
          <a:endParaRPr lang="ru-RU"/>
        </a:p>
      </dgm:t>
    </dgm:pt>
    <dgm:pt modelId="{EC4727C2-75C7-4D2A-8FF3-395BDE778B6C}" type="pres">
      <dgm:prSet presAssocID="{C8634704-0B06-4168-A2A6-FFD4072E6CCB}" presName="node" presStyleLbl="node1" presStyleIdx="2" presStyleCnt="4" custScaleX="216095" custScaleY="101746" custRadScaleRad="128925" custRadScaleInc="-2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7BDDA0-34E9-4911-92FF-F2F441712165}" type="pres">
      <dgm:prSet presAssocID="{6BEF2EEE-C624-416A-B0AC-57F0993FF06A}" presName="Name9" presStyleLbl="parChTrans1D2" presStyleIdx="3" presStyleCnt="4"/>
      <dgm:spPr/>
      <dgm:t>
        <a:bodyPr/>
        <a:lstStyle/>
        <a:p>
          <a:endParaRPr lang="ru-RU"/>
        </a:p>
      </dgm:t>
    </dgm:pt>
    <dgm:pt modelId="{26C63BDA-3193-4722-95D9-79FB9AD6D08E}" type="pres">
      <dgm:prSet presAssocID="{6BEF2EEE-C624-416A-B0AC-57F0993FF06A}" presName="connTx" presStyleLbl="parChTrans1D2" presStyleIdx="3" presStyleCnt="4"/>
      <dgm:spPr/>
      <dgm:t>
        <a:bodyPr/>
        <a:lstStyle/>
        <a:p>
          <a:endParaRPr lang="ru-RU"/>
        </a:p>
      </dgm:t>
    </dgm:pt>
    <dgm:pt modelId="{04564567-2F63-4AD0-AF41-713376DEA0DA}" type="pres">
      <dgm:prSet presAssocID="{02343E69-A650-4516-9AFB-765294A7FF81}" presName="node" presStyleLbl="node1" presStyleIdx="3" presStyleCnt="4" custScaleX="199459" custScaleY="113635" custRadScaleRad="205781" custRadScaleInc="-16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CC116D0-9E3B-4C00-B036-DDDB1A441F51}" type="presOf" srcId="{6BEF2EEE-C624-416A-B0AC-57F0993FF06A}" destId="{26C63BDA-3193-4722-95D9-79FB9AD6D08E}" srcOrd="1" destOrd="0" presId="urn:microsoft.com/office/officeart/2005/8/layout/radial1"/>
    <dgm:cxn modelId="{63A9FF56-0EA4-4A40-A4AB-67AE20289949}" srcId="{75EA24CB-87D6-40DC-B2F6-79E30E710DE0}" destId="{A08173F7-3970-47E8-A6F2-E3E974FEDF73}" srcOrd="0" destOrd="0" parTransId="{6C53D160-27DC-400B-A591-8E76C530520C}" sibTransId="{110D5DD2-0B7E-495D-A59E-1D845170AFC5}"/>
    <dgm:cxn modelId="{DB84F555-AEB1-4FEF-AA95-650AC8BA8CB0}" type="presOf" srcId="{C8634704-0B06-4168-A2A6-FFD4072E6CCB}" destId="{EC4727C2-75C7-4D2A-8FF3-395BDE778B6C}" srcOrd="0" destOrd="0" presId="urn:microsoft.com/office/officeart/2005/8/layout/radial1"/>
    <dgm:cxn modelId="{9111735F-5670-43A0-A7CF-804BE6E3CA7C}" type="presOf" srcId="{A08173F7-3970-47E8-A6F2-E3E974FEDF73}" destId="{F6F3720C-B687-4620-B08B-EE8E1BC793D8}" srcOrd="0" destOrd="0" presId="urn:microsoft.com/office/officeart/2005/8/layout/radial1"/>
    <dgm:cxn modelId="{EDD8BEF0-7584-4BCF-8566-FA70F3018A39}" type="presOf" srcId="{79200571-71A1-49A5-A570-861945039293}" destId="{1BF31786-BA06-4AEF-B71C-6C5C33A24697}" srcOrd="0" destOrd="0" presId="urn:microsoft.com/office/officeart/2005/8/layout/radial1"/>
    <dgm:cxn modelId="{33F1AA38-8147-4152-9AA5-44FCD2532BA7}" srcId="{75EA24CB-87D6-40DC-B2F6-79E30E710DE0}" destId="{C8634704-0B06-4168-A2A6-FFD4072E6CCB}" srcOrd="2" destOrd="0" parTransId="{6BE13CD1-8E1D-4F3D-A65F-7BFFCB10DD2D}" sibTransId="{B9039B27-EF8B-4B31-AD82-ECB2754FCEFA}"/>
    <dgm:cxn modelId="{7BF16506-B69A-4C8B-94E1-F5357DE937B8}" type="presOf" srcId="{6C53D160-27DC-400B-A591-8E76C530520C}" destId="{316A87E0-AC26-4B2A-B45E-339604446325}" srcOrd="1" destOrd="0" presId="urn:microsoft.com/office/officeart/2005/8/layout/radial1"/>
    <dgm:cxn modelId="{611965A9-B08F-430F-A1EE-9561ED937716}" srcId="{79200571-71A1-49A5-A570-861945039293}" destId="{75EA24CB-87D6-40DC-B2F6-79E30E710DE0}" srcOrd="0" destOrd="0" parTransId="{04B2209D-88E5-46BF-ADAC-AFC9D822005D}" sibTransId="{76511536-8509-4F46-91AB-1C20E0D86F64}"/>
    <dgm:cxn modelId="{D83C5A7F-9C12-4BCF-B42E-E63173EBAD3A}" type="presOf" srcId="{1181BE9F-DE87-4D4B-877F-EBFE6F0F5076}" destId="{9FD2813D-7B71-49BD-A4B3-4D00B70E4EE9}" srcOrd="0" destOrd="0" presId="urn:microsoft.com/office/officeart/2005/8/layout/radial1"/>
    <dgm:cxn modelId="{86D4BC8F-1351-42AC-A93D-520713991FA8}" type="presOf" srcId="{6BE13CD1-8E1D-4F3D-A65F-7BFFCB10DD2D}" destId="{F9DBB951-6566-43AD-9581-88944CAE2094}" srcOrd="1" destOrd="0" presId="urn:microsoft.com/office/officeart/2005/8/layout/radial1"/>
    <dgm:cxn modelId="{A16A7A6B-7F4F-466C-AD43-A4A23A56C16B}" type="presOf" srcId="{02343E69-A650-4516-9AFB-765294A7FF81}" destId="{04564567-2F63-4AD0-AF41-713376DEA0DA}" srcOrd="0" destOrd="0" presId="urn:microsoft.com/office/officeart/2005/8/layout/radial1"/>
    <dgm:cxn modelId="{D8B44C26-5FE0-4224-949B-D592B1DCD8F1}" type="presOf" srcId="{75EA24CB-87D6-40DC-B2F6-79E30E710DE0}" destId="{5C5DC074-609B-428C-92CF-001D5D9B3454}" srcOrd="0" destOrd="0" presId="urn:microsoft.com/office/officeart/2005/8/layout/radial1"/>
    <dgm:cxn modelId="{F6457007-151A-43AD-A170-104E91A167E1}" type="presOf" srcId="{2BF91E65-7160-4426-A87D-B6465BE331DC}" destId="{52696E79-2DD3-4D4E-B95C-AE954B6E1D8C}" srcOrd="0" destOrd="0" presId="urn:microsoft.com/office/officeart/2005/8/layout/radial1"/>
    <dgm:cxn modelId="{7778D3D7-5865-4182-9FBE-08DBCAF1DCED}" type="presOf" srcId="{1181BE9F-DE87-4D4B-877F-EBFE6F0F5076}" destId="{EAC18ED8-5045-4FB9-8DFE-207DCDCFCF64}" srcOrd="1" destOrd="0" presId="urn:microsoft.com/office/officeart/2005/8/layout/radial1"/>
    <dgm:cxn modelId="{2BB085DC-D96E-4C9C-AC24-A801637D7DF7}" srcId="{75EA24CB-87D6-40DC-B2F6-79E30E710DE0}" destId="{2BF91E65-7160-4426-A87D-B6465BE331DC}" srcOrd="1" destOrd="0" parTransId="{1181BE9F-DE87-4D4B-877F-EBFE6F0F5076}" sibTransId="{1BDE5817-2EEB-48D0-B785-E01A024469EE}"/>
    <dgm:cxn modelId="{B88E1E13-8066-4FA6-BE3A-5673CE0FD889}" type="presOf" srcId="{6BEF2EEE-C624-416A-B0AC-57F0993FF06A}" destId="{DA7BDDA0-34E9-4911-92FF-F2F441712165}" srcOrd="0" destOrd="0" presId="urn:microsoft.com/office/officeart/2005/8/layout/radial1"/>
    <dgm:cxn modelId="{B1E5F65F-F3E7-4535-B9E2-D8DBBB650FF3}" srcId="{75EA24CB-87D6-40DC-B2F6-79E30E710DE0}" destId="{02343E69-A650-4516-9AFB-765294A7FF81}" srcOrd="3" destOrd="0" parTransId="{6BEF2EEE-C624-416A-B0AC-57F0993FF06A}" sibTransId="{7D370464-53B1-4809-B40F-A85265579D8A}"/>
    <dgm:cxn modelId="{67D57C7B-6C53-4F95-A266-DF676E68B324}" type="presOf" srcId="{6C53D160-27DC-400B-A591-8E76C530520C}" destId="{BA029BC5-2C8D-4C11-994D-52228D0857D9}" srcOrd="0" destOrd="0" presId="urn:microsoft.com/office/officeart/2005/8/layout/radial1"/>
    <dgm:cxn modelId="{2D44BFF5-2350-4F17-9F87-CFC50A9793C0}" type="presOf" srcId="{6BE13CD1-8E1D-4F3D-A65F-7BFFCB10DD2D}" destId="{DE8B7517-6D6A-4707-9514-B2E76978D2CF}" srcOrd="0" destOrd="0" presId="urn:microsoft.com/office/officeart/2005/8/layout/radial1"/>
    <dgm:cxn modelId="{877E9A2C-EAE4-4C7C-80C3-07DB540D9E29}" type="presParOf" srcId="{1BF31786-BA06-4AEF-B71C-6C5C33A24697}" destId="{5C5DC074-609B-428C-92CF-001D5D9B3454}" srcOrd="0" destOrd="0" presId="urn:microsoft.com/office/officeart/2005/8/layout/radial1"/>
    <dgm:cxn modelId="{26B5386A-C62B-4816-A81A-BBE3298ACF4D}" type="presParOf" srcId="{1BF31786-BA06-4AEF-B71C-6C5C33A24697}" destId="{BA029BC5-2C8D-4C11-994D-52228D0857D9}" srcOrd="1" destOrd="0" presId="urn:microsoft.com/office/officeart/2005/8/layout/radial1"/>
    <dgm:cxn modelId="{96E10883-0E9D-409E-AC40-78E9E0CB1D77}" type="presParOf" srcId="{BA029BC5-2C8D-4C11-994D-52228D0857D9}" destId="{316A87E0-AC26-4B2A-B45E-339604446325}" srcOrd="0" destOrd="0" presId="urn:microsoft.com/office/officeart/2005/8/layout/radial1"/>
    <dgm:cxn modelId="{1B2CFC41-3FC3-4210-9437-BD04F03289CA}" type="presParOf" srcId="{1BF31786-BA06-4AEF-B71C-6C5C33A24697}" destId="{F6F3720C-B687-4620-B08B-EE8E1BC793D8}" srcOrd="2" destOrd="0" presId="urn:microsoft.com/office/officeart/2005/8/layout/radial1"/>
    <dgm:cxn modelId="{6568D9A1-117D-4D7E-84CD-EFEF648AA27F}" type="presParOf" srcId="{1BF31786-BA06-4AEF-B71C-6C5C33A24697}" destId="{9FD2813D-7B71-49BD-A4B3-4D00B70E4EE9}" srcOrd="3" destOrd="0" presId="urn:microsoft.com/office/officeart/2005/8/layout/radial1"/>
    <dgm:cxn modelId="{65A9664A-20C0-4EC3-A12D-19B0F812D89A}" type="presParOf" srcId="{9FD2813D-7B71-49BD-A4B3-4D00B70E4EE9}" destId="{EAC18ED8-5045-4FB9-8DFE-207DCDCFCF64}" srcOrd="0" destOrd="0" presId="urn:microsoft.com/office/officeart/2005/8/layout/radial1"/>
    <dgm:cxn modelId="{0F053292-180C-455B-9F43-81EFCF0156F3}" type="presParOf" srcId="{1BF31786-BA06-4AEF-B71C-6C5C33A24697}" destId="{52696E79-2DD3-4D4E-B95C-AE954B6E1D8C}" srcOrd="4" destOrd="0" presId="urn:microsoft.com/office/officeart/2005/8/layout/radial1"/>
    <dgm:cxn modelId="{E90BB042-21DF-4522-883E-B7B624DD471E}" type="presParOf" srcId="{1BF31786-BA06-4AEF-B71C-6C5C33A24697}" destId="{DE8B7517-6D6A-4707-9514-B2E76978D2CF}" srcOrd="5" destOrd="0" presId="urn:microsoft.com/office/officeart/2005/8/layout/radial1"/>
    <dgm:cxn modelId="{7B3523E6-A390-4FA3-934E-42519D7071DC}" type="presParOf" srcId="{DE8B7517-6D6A-4707-9514-B2E76978D2CF}" destId="{F9DBB951-6566-43AD-9581-88944CAE2094}" srcOrd="0" destOrd="0" presId="urn:microsoft.com/office/officeart/2005/8/layout/radial1"/>
    <dgm:cxn modelId="{854B831A-32B1-423C-B99B-4BC3B40B1264}" type="presParOf" srcId="{1BF31786-BA06-4AEF-B71C-6C5C33A24697}" destId="{EC4727C2-75C7-4D2A-8FF3-395BDE778B6C}" srcOrd="6" destOrd="0" presId="urn:microsoft.com/office/officeart/2005/8/layout/radial1"/>
    <dgm:cxn modelId="{36237C3C-5EFE-4990-B624-848028A8EC94}" type="presParOf" srcId="{1BF31786-BA06-4AEF-B71C-6C5C33A24697}" destId="{DA7BDDA0-34E9-4911-92FF-F2F441712165}" srcOrd="7" destOrd="0" presId="urn:microsoft.com/office/officeart/2005/8/layout/radial1"/>
    <dgm:cxn modelId="{42D39B9A-CB27-4ADA-9357-6EFDC348150C}" type="presParOf" srcId="{DA7BDDA0-34E9-4911-92FF-F2F441712165}" destId="{26C63BDA-3193-4722-95D9-79FB9AD6D08E}" srcOrd="0" destOrd="0" presId="urn:microsoft.com/office/officeart/2005/8/layout/radial1"/>
    <dgm:cxn modelId="{9F7DFC10-82C0-414F-9AFE-0B2A91EFBE51}" type="presParOf" srcId="{1BF31786-BA06-4AEF-B71C-6C5C33A24697}" destId="{04564567-2F63-4AD0-AF41-713376DEA0DA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7048B72-B1A9-4866-B9E0-2389107AFC48}" type="doc">
      <dgm:prSet loTypeId="urn:microsoft.com/office/officeart/2008/layout/VerticalAccentList" loCatId="list" qsTypeId="urn:microsoft.com/office/officeart/2005/8/quickstyle/3d2#1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F099FA16-1467-4933-9679-F2B8B7DE89B9}">
      <dgm:prSet phldrT="[Текст]" custT="1"/>
      <dgm:spPr/>
      <dgm:t>
        <a:bodyPr/>
        <a:lstStyle/>
        <a:p>
          <a:r>
            <a:rPr lang="ru-RU" sz="2000" b="1" dirty="0" smtClean="0">
              <a:effectLst/>
              <a:latin typeface="Times New Roman" pitchFamily="18" charset="0"/>
              <a:cs typeface="Times New Roman" pitchFamily="18" charset="0"/>
            </a:rPr>
            <a:t>Налоговые доходы</a:t>
          </a:r>
          <a:endParaRPr lang="ru-RU" sz="2000" b="1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23CF302C-D518-4074-8449-8F84FCA8FF2A}" type="parTrans" cxnId="{5FA2BFAC-1040-49D7-A3F4-026AC1B0F4F1}">
      <dgm:prSet/>
      <dgm:spPr/>
      <dgm:t>
        <a:bodyPr/>
        <a:lstStyle/>
        <a:p>
          <a:endParaRPr lang="ru-RU"/>
        </a:p>
      </dgm:t>
    </dgm:pt>
    <dgm:pt modelId="{E53E84DB-6C6A-4F4F-8CB2-D0B95531B93D}" type="sibTrans" cxnId="{5FA2BFAC-1040-49D7-A3F4-026AC1B0F4F1}">
      <dgm:prSet/>
      <dgm:spPr/>
      <dgm:t>
        <a:bodyPr/>
        <a:lstStyle/>
        <a:p>
          <a:endParaRPr lang="ru-RU"/>
        </a:p>
      </dgm:t>
    </dgm:pt>
    <dgm:pt modelId="{68EFE211-69DD-4FBE-9341-0AF7803D66F9}">
      <dgm:prSet phldrT="[Текст]" custT="1"/>
      <dgm:spPr/>
      <dgm:t>
        <a:bodyPr/>
        <a:lstStyle/>
        <a:p>
          <a:r>
            <a:rPr lang="ru-RU" sz="2000" b="1" dirty="0" smtClean="0">
              <a:effectLst/>
              <a:latin typeface="Times New Roman" pitchFamily="18" charset="0"/>
              <a:cs typeface="Times New Roman" pitchFamily="18" charset="0"/>
            </a:rPr>
            <a:t>Неналоговые доходы</a:t>
          </a:r>
          <a:endParaRPr lang="ru-RU" sz="2000" b="1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3D6C0993-CBEF-46E2-B224-FECF4E2BADE9}" type="parTrans" cxnId="{402F39D1-1DA1-41A4-8DA7-F66011C70132}">
      <dgm:prSet/>
      <dgm:spPr/>
      <dgm:t>
        <a:bodyPr/>
        <a:lstStyle/>
        <a:p>
          <a:endParaRPr lang="ru-RU"/>
        </a:p>
      </dgm:t>
    </dgm:pt>
    <dgm:pt modelId="{654F84DC-ABBA-45FC-8052-B042C86BBD09}" type="sibTrans" cxnId="{402F39D1-1DA1-41A4-8DA7-F66011C70132}">
      <dgm:prSet/>
      <dgm:spPr/>
      <dgm:t>
        <a:bodyPr/>
        <a:lstStyle/>
        <a:p>
          <a:endParaRPr lang="ru-RU"/>
        </a:p>
      </dgm:t>
    </dgm:pt>
    <dgm:pt modelId="{DF3705EE-7E66-444D-A024-9BEECFFC2C7D}">
      <dgm:prSet phldrT="[Текст]"/>
      <dgm:spPr/>
      <dgm:t>
        <a:bodyPr/>
        <a:lstStyle/>
        <a:p>
          <a:endParaRPr lang="ru-RU" dirty="0"/>
        </a:p>
      </dgm:t>
    </dgm:pt>
    <dgm:pt modelId="{B86C03A9-30DF-49B5-A964-055DBC493F1C}" type="parTrans" cxnId="{4CCE44B9-2034-4759-A8FC-57ABCE6C9D7D}">
      <dgm:prSet/>
      <dgm:spPr/>
      <dgm:t>
        <a:bodyPr/>
        <a:lstStyle/>
        <a:p>
          <a:endParaRPr lang="ru-RU"/>
        </a:p>
      </dgm:t>
    </dgm:pt>
    <dgm:pt modelId="{F78A4E39-41E7-4DB5-809D-52CB8A9E52B9}" type="sibTrans" cxnId="{4CCE44B9-2034-4759-A8FC-57ABCE6C9D7D}">
      <dgm:prSet/>
      <dgm:spPr/>
      <dgm:t>
        <a:bodyPr/>
        <a:lstStyle/>
        <a:p>
          <a:endParaRPr lang="ru-RU"/>
        </a:p>
      </dgm:t>
    </dgm:pt>
    <dgm:pt modelId="{6F2AA626-CACA-41FE-B1B2-08DA79839C5B}">
      <dgm:prSet phldrT="[Текст]" custT="1"/>
      <dgm:spPr/>
      <dgm:t>
        <a:bodyPr/>
        <a:lstStyle/>
        <a:p>
          <a:r>
            <a:rPr lang="ru-RU" sz="1800" b="1" dirty="0" smtClean="0">
              <a:effectLst/>
              <a:latin typeface="Times New Roman" pitchFamily="18" charset="0"/>
              <a:cs typeface="Times New Roman" pitchFamily="18" charset="0"/>
            </a:rPr>
            <a:t>Безвозмездные поступления</a:t>
          </a:r>
          <a:endParaRPr lang="ru-RU" sz="1800" b="1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92D13316-04BD-47D6-8332-5BE53AD96D62}" type="parTrans" cxnId="{C996A284-2A62-478C-AB85-ACBFCC4C034B}">
      <dgm:prSet/>
      <dgm:spPr/>
      <dgm:t>
        <a:bodyPr/>
        <a:lstStyle/>
        <a:p>
          <a:endParaRPr lang="ru-RU"/>
        </a:p>
      </dgm:t>
    </dgm:pt>
    <dgm:pt modelId="{15EB288A-7C57-41C3-A137-48F8CC925EE8}" type="sibTrans" cxnId="{C996A284-2A62-478C-AB85-ACBFCC4C034B}">
      <dgm:prSet/>
      <dgm:spPr/>
      <dgm:t>
        <a:bodyPr/>
        <a:lstStyle/>
        <a:p>
          <a:endParaRPr lang="ru-RU"/>
        </a:p>
      </dgm:t>
    </dgm:pt>
    <dgm:pt modelId="{D42A181D-E70C-402C-AF60-E5F675692C1A}">
      <dgm:prSet phldrT="[Текст]"/>
      <dgm:spPr/>
      <dgm:t>
        <a:bodyPr/>
        <a:lstStyle/>
        <a:p>
          <a:endParaRPr lang="ru-RU" dirty="0" smtClean="0"/>
        </a:p>
        <a:p>
          <a:endParaRPr lang="ru-RU" dirty="0"/>
        </a:p>
      </dgm:t>
    </dgm:pt>
    <dgm:pt modelId="{97C3044F-D633-48A8-BBEE-F25F6D42C909}" type="sibTrans" cxnId="{F1DC0E6A-AA4D-400C-95B7-5DB99BCDE712}">
      <dgm:prSet/>
      <dgm:spPr/>
      <dgm:t>
        <a:bodyPr/>
        <a:lstStyle/>
        <a:p>
          <a:endParaRPr lang="ru-RU"/>
        </a:p>
      </dgm:t>
    </dgm:pt>
    <dgm:pt modelId="{667220ED-8EAC-436E-A083-44205B95ED29}" type="parTrans" cxnId="{F1DC0E6A-AA4D-400C-95B7-5DB99BCDE712}">
      <dgm:prSet/>
      <dgm:spPr/>
      <dgm:t>
        <a:bodyPr/>
        <a:lstStyle/>
        <a:p>
          <a:endParaRPr lang="ru-RU"/>
        </a:p>
      </dgm:t>
    </dgm:pt>
    <dgm:pt modelId="{D91B10F0-F691-4CE6-9A50-381E971372B7}">
      <dgm:prSet phldrT="[Текст]"/>
      <dgm:spPr/>
      <dgm:t>
        <a:bodyPr/>
        <a:lstStyle/>
        <a:p>
          <a:endParaRPr lang="ru-RU" dirty="0"/>
        </a:p>
      </dgm:t>
    </dgm:pt>
    <dgm:pt modelId="{5676BAF2-E0C4-478C-A451-F41AB6A10A95}" type="sibTrans" cxnId="{4D3CD002-9D82-42A6-8F82-A5137C203740}">
      <dgm:prSet/>
      <dgm:spPr/>
      <dgm:t>
        <a:bodyPr/>
        <a:lstStyle/>
        <a:p>
          <a:endParaRPr lang="ru-RU"/>
        </a:p>
      </dgm:t>
    </dgm:pt>
    <dgm:pt modelId="{A4009627-139B-418D-BAD3-0ED5891BC573}" type="parTrans" cxnId="{4D3CD002-9D82-42A6-8F82-A5137C203740}">
      <dgm:prSet/>
      <dgm:spPr/>
      <dgm:t>
        <a:bodyPr/>
        <a:lstStyle/>
        <a:p>
          <a:endParaRPr lang="ru-RU"/>
        </a:p>
      </dgm:t>
    </dgm:pt>
    <dgm:pt modelId="{E530A593-1910-4CC4-99B5-280309EA9474}" type="pres">
      <dgm:prSet presAssocID="{77048B72-B1A9-4866-B9E0-2389107AFC48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ru-RU"/>
        </a:p>
      </dgm:t>
    </dgm:pt>
    <dgm:pt modelId="{3707D470-B274-42CD-B5D0-6055FE0A3C60}" type="pres">
      <dgm:prSet presAssocID="{D91B10F0-F691-4CE6-9A50-381E971372B7}" presName="parenttextcomposite" presStyleCnt="0"/>
      <dgm:spPr/>
    </dgm:pt>
    <dgm:pt modelId="{12CC6763-56B9-4A64-8C09-F1DE49385AE0}" type="pres">
      <dgm:prSet presAssocID="{D91B10F0-F691-4CE6-9A50-381E971372B7}" presName="parenttext" presStyleLbl="revTx" presStyleIdx="0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917173-0F98-4E10-83A5-80E413E084CC}" type="pres">
      <dgm:prSet presAssocID="{D91B10F0-F691-4CE6-9A50-381E971372B7}" presName="composite" presStyleCnt="0"/>
      <dgm:spPr/>
    </dgm:pt>
    <dgm:pt modelId="{2D0932A9-E5CA-4421-ADB0-EA920CEEA0F8}" type="pres">
      <dgm:prSet presAssocID="{D91B10F0-F691-4CE6-9A50-381E971372B7}" presName="chevron1" presStyleLbl="alignNode1" presStyleIdx="0" presStyleCnt="21"/>
      <dgm:spPr/>
    </dgm:pt>
    <dgm:pt modelId="{333B9486-4CB9-4DFA-B92C-35CDEAC1D417}" type="pres">
      <dgm:prSet presAssocID="{D91B10F0-F691-4CE6-9A50-381E971372B7}" presName="chevron2" presStyleLbl="alignNode1" presStyleIdx="1" presStyleCnt="21"/>
      <dgm:spPr/>
    </dgm:pt>
    <dgm:pt modelId="{231629D7-C698-4E65-B633-FC8C34F8CF2B}" type="pres">
      <dgm:prSet presAssocID="{D91B10F0-F691-4CE6-9A50-381E971372B7}" presName="chevron3" presStyleLbl="alignNode1" presStyleIdx="2" presStyleCnt="21"/>
      <dgm:spPr/>
    </dgm:pt>
    <dgm:pt modelId="{FE33D40C-137E-44AD-9A90-274CB43C59A0}" type="pres">
      <dgm:prSet presAssocID="{D91B10F0-F691-4CE6-9A50-381E971372B7}" presName="chevron4" presStyleLbl="alignNode1" presStyleIdx="3" presStyleCnt="21"/>
      <dgm:spPr/>
    </dgm:pt>
    <dgm:pt modelId="{E014A3E9-18F5-4EC3-85E7-E606317AEF15}" type="pres">
      <dgm:prSet presAssocID="{D91B10F0-F691-4CE6-9A50-381E971372B7}" presName="chevron5" presStyleLbl="alignNode1" presStyleIdx="4" presStyleCnt="21"/>
      <dgm:spPr/>
    </dgm:pt>
    <dgm:pt modelId="{90E2DD75-8BFC-4DF4-8884-AB1834140441}" type="pres">
      <dgm:prSet presAssocID="{D91B10F0-F691-4CE6-9A50-381E971372B7}" presName="chevron6" presStyleLbl="alignNode1" presStyleIdx="5" presStyleCnt="21"/>
      <dgm:spPr/>
    </dgm:pt>
    <dgm:pt modelId="{F49866EF-B104-44CE-8F63-C380E6770F1B}" type="pres">
      <dgm:prSet presAssocID="{D91B10F0-F691-4CE6-9A50-381E971372B7}" presName="chevron7" presStyleLbl="alignNode1" presStyleIdx="6" presStyleCnt="21"/>
      <dgm:spPr/>
    </dgm:pt>
    <dgm:pt modelId="{CEE16221-D10C-484A-B9D6-50D996C5725E}" type="pres">
      <dgm:prSet presAssocID="{D91B10F0-F691-4CE6-9A50-381E971372B7}" presName="childtext" presStyleLbl="solidFgAcc1" presStyleIdx="0" presStyleCnt="3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E72A20-523A-4B87-8DDF-7A0A7055B256}" type="pres">
      <dgm:prSet presAssocID="{5676BAF2-E0C4-478C-A451-F41AB6A10A95}" presName="sibTrans" presStyleCnt="0"/>
      <dgm:spPr/>
    </dgm:pt>
    <dgm:pt modelId="{0323C0C5-91F6-4453-8B4B-EE6899E71D24}" type="pres">
      <dgm:prSet presAssocID="{D42A181D-E70C-402C-AF60-E5F675692C1A}" presName="parenttextcomposite" presStyleCnt="0"/>
      <dgm:spPr/>
    </dgm:pt>
    <dgm:pt modelId="{2F056CF7-8AB2-41C6-ABE0-D067A470686F}" type="pres">
      <dgm:prSet presAssocID="{D42A181D-E70C-402C-AF60-E5F675692C1A}" presName="parenttext" presStyleLbl="revTx" presStyleIdx="1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5B71C5-CE51-4482-9730-2DCC5B24F103}" type="pres">
      <dgm:prSet presAssocID="{D42A181D-E70C-402C-AF60-E5F675692C1A}" presName="composite" presStyleCnt="0"/>
      <dgm:spPr/>
    </dgm:pt>
    <dgm:pt modelId="{73ECAF2D-90DE-453B-878D-A94A1A70D96F}" type="pres">
      <dgm:prSet presAssocID="{D42A181D-E70C-402C-AF60-E5F675692C1A}" presName="chevron1" presStyleLbl="alignNode1" presStyleIdx="7" presStyleCnt="21"/>
      <dgm:spPr/>
    </dgm:pt>
    <dgm:pt modelId="{B9F2A775-8CA2-4133-9287-2DBFDECBC2D3}" type="pres">
      <dgm:prSet presAssocID="{D42A181D-E70C-402C-AF60-E5F675692C1A}" presName="chevron2" presStyleLbl="alignNode1" presStyleIdx="8" presStyleCnt="21"/>
      <dgm:spPr/>
    </dgm:pt>
    <dgm:pt modelId="{6B8CD65A-57CC-46F1-975A-0E3F700F4D6F}" type="pres">
      <dgm:prSet presAssocID="{D42A181D-E70C-402C-AF60-E5F675692C1A}" presName="chevron3" presStyleLbl="alignNode1" presStyleIdx="9" presStyleCnt="21"/>
      <dgm:spPr/>
    </dgm:pt>
    <dgm:pt modelId="{45EF26E9-FAD2-4317-946B-A72608A6ABD6}" type="pres">
      <dgm:prSet presAssocID="{D42A181D-E70C-402C-AF60-E5F675692C1A}" presName="chevron4" presStyleLbl="alignNode1" presStyleIdx="10" presStyleCnt="21"/>
      <dgm:spPr/>
    </dgm:pt>
    <dgm:pt modelId="{C035AD5B-DF1A-42C9-AC6A-08CE314C0613}" type="pres">
      <dgm:prSet presAssocID="{D42A181D-E70C-402C-AF60-E5F675692C1A}" presName="chevron5" presStyleLbl="alignNode1" presStyleIdx="11" presStyleCnt="21"/>
      <dgm:spPr/>
    </dgm:pt>
    <dgm:pt modelId="{0774FE97-E981-4FE9-AAB7-FF9EEF038020}" type="pres">
      <dgm:prSet presAssocID="{D42A181D-E70C-402C-AF60-E5F675692C1A}" presName="chevron6" presStyleLbl="alignNode1" presStyleIdx="12" presStyleCnt="21"/>
      <dgm:spPr/>
    </dgm:pt>
    <dgm:pt modelId="{149361C2-C78B-4700-9272-1BA60859F731}" type="pres">
      <dgm:prSet presAssocID="{D42A181D-E70C-402C-AF60-E5F675692C1A}" presName="chevron7" presStyleLbl="alignNode1" presStyleIdx="13" presStyleCnt="21"/>
      <dgm:spPr/>
    </dgm:pt>
    <dgm:pt modelId="{FC10A92C-1D9B-46B5-B6DE-9CA13B664AD7}" type="pres">
      <dgm:prSet presAssocID="{D42A181D-E70C-402C-AF60-E5F675692C1A}" presName="childtext" presStyleLbl="solidFgAcc1" presStyleIdx="1" presStyleCnt="3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1314AA-00EA-4423-B3E4-D08E796E1537}" type="pres">
      <dgm:prSet presAssocID="{97C3044F-D633-48A8-BBEE-F25F6D42C909}" presName="sibTrans" presStyleCnt="0"/>
      <dgm:spPr/>
    </dgm:pt>
    <dgm:pt modelId="{BEDBD07D-190A-43A6-B875-07F8C81C57FC}" type="pres">
      <dgm:prSet presAssocID="{DF3705EE-7E66-444D-A024-9BEECFFC2C7D}" presName="parenttextcomposite" presStyleCnt="0"/>
      <dgm:spPr/>
    </dgm:pt>
    <dgm:pt modelId="{5B844EAF-86B5-4985-A6A5-992332F83E17}" type="pres">
      <dgm:prSet presAssocID="{DF3705EE-7E66-444D-A024-9BEECFFC2C7D}" presName="parenttext" presStyleLbl="revTx" presStyleIdx="2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F490FF-4DFA-4DDC-B423-A2E336F44E43}" type="pres">
      <dgm:prSet presAssocID="{DF3705EE-7E66-444D-A024-9BEECFFC2C7D}" presName="composite" presStyleCnt="0"/>
      <dgm:spPr/>
    </dgm:pt>
    <dgm:pt modelId="{2F954CF2-4FAC-4F83-9F04-366C4BE57DDD}" type="pres">
      <dgm:prSet presAssocID="{DF3705EE-7E66-444D-A024-9BEECFFC2C7D}" presName="chevron1" presStyleLbl="alignNode1" presStyleIdx="14" presStyleCnt="21"/>
      <dgm:spPr/>
    </dgm:pt>
    <dgm:pt modelId="{9393689C-50F6-4DD6-BC08-1A81A4D0EA44}" type="pres">
      <dgm:prSet presAssocID="{DF3705EE-7E66-444D-A024-9BEECFFC2C7D}" presName="chevron2" presStyleLbl="alignNode1" presStyleIdx="15" presStyleCnt="21"/>
      <dgm:spPr/>
    </dgm:pt>
    <dgm:pt modelId="{6375F6D6-281A-4247-8653-3A027050C492}" type="pres">
      <dgm:prSet presAssocID="{DF3705EE-7E66-444D-A024-9BEECFFC2C7D}" presName="chevron3" presStyleLbl="alignNode1" presStyleIdx="16" presStyleCnt="21"/>
      <dgm:spPr/>
    </dgm:pt>
    <dgm:pt modelId="{B2DBE512-8D4B-40E7-AB80-A9784765F7BD}" type="pres">
      <dgm:prSet presAssocID="{DF3705EE-7E66-444D-A024-9BEECFFC2C7D}" presName="chevron4" presStyleLbl="alignNode1" presStyleIdx="17" presStyleCnt="21"/>
      <dgm:spPr/>
    </dgm:pt>
    <dgm:pt modelId="{055C9CBA-0ADD-419C-A84D-05EFBAF2A556}" type="pres">
      <dgm:prSet presAssocID="{DF3705EE-7E66-444D-A024-9BEECFFC2C7D}" presName="chevron5" presStyleLbl="alignNode1" presStyleIdx="18" presStyleCnt="21"/>
      <dgm:spPr/>
    </dgm:pt>
    <dgm:pt modelId="{04D8AEBC-1C5B-4887-8CC1-51F5BC278E78}" type="pres">
      <dgm:prSet presAssocID="{DF3705EE-7E66-444D-A024-9BEECFFC2C7D}" presName="chevron6" presStyleLbl="alignNode1" presStyleIdx="19" presStyleCnt="21"/>
      <dgm:spPr/>
    </dgm:pt>
    <dgm:pt modelId="{DBE5C014-A41A-493C-80C6-1C59597716ED}" type="pres">
      <dgm:prSet presAssocID="{DF3705EE-7E66-444D-A024-9BEECFFC2C7D}" presName="chevron7" presStyleLbl="alignNode1" presStyleIdx="20" presStyleCnt="21"/>
      <dgm:spPr/>
    </dgm:pt>
    <dgm:pt modelId="{C584AEBB-6826-4E69-B0C9-7147FB637C7D}" type="pres">
      <dgm:prSet presAssocID="{DF3705EE-7E66-444D-A024-9BEECFFC2C7D}" presName="childtext" presStyleLbl="solidFgAcc1" presStyleIdx="2" presStyleCnt="3" custScaleY="110908" custLinFactNeighborX="434" custLinFactNeighborY="-3243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D3CD002-9D82-42A6-8F82-A5137C203740}" srcId="{77048B72-B1A9-4866-B9E0-2389107AFC48}" destId="{D91B10F0-F691-4CE6-9A50-381E971372B7}" srcOrd="0" destOrd="0" parTransId="{A4009627-139B-418D-BAD3-0ED5891BC573}" sibTransId="{5676BAF2-E0C4-478C-A451-F41AB6A10A95}"/>
    <dgm:cxn modelId="{82D04163-A412-4570-8FEA-69065BEF2C6E}" type="presOf" srcId="{DF3705EE-7E66-444D-A024-9BEECFFC2C7D}" destId="{5B844EAF-86B5-4985-A6A5-992332F83E17}" srcOrd="0" destOrd="0" presId="urn:microsoft.com/office/officeart/2008/layout/VerticalAccentList"/>
    <dgm:cxn modelId="{F1DC0E6A-AA4D-400C-95B7-5DB99BCDE712}" srcId="{77048B72-B1A9-4866-B9E0-2389107AFC48}" destId="{D42A181D-E70C-402C-AF60-E5F675692C1A}" srcOrd="1" destOrd="0" parTransId="{667220ED-8EAC-436E-A083-44205B95ED29}" sibTransId="{97C3044F-D633-48A8-BBEE-F25F6D42C909}"/>
    <dgm:cxn modelId="{3A8C56D2-A4E6-48B2-A980-307BB1C5C992}" type="presOf" srcId="{D91B10F0-F691-4CE6-9A50-381E971372B7}" destId="{12CC6763-56B9-4A64-8C09-F1DE49385AE0}" srcOrd="0" destOrd="0" presId="urn:microsoft.com/office/officeart/2008/layout/VerticalAccentList"/>
    <dgm:cxn modelId="{5FA2BFAC-1040-49D7-A3F4-026AC1B0F4F1}" srcId="{D91B10F0-F691-4CE6-9A50-381E971372B7}" destId="{F099FA16-1467-4933-9679-F2B8B7DE89B9}" srcOrd="0" destOrd="0" parTransId="{23CF302C-D518-4074-8449-8F84FCA8FF2A}" sibTransId="{E53E84DB-6C6A-4F4F-8CB2-D0B95531B93D}"/>
    <dgm:cxn modelId="{C996A284-2A62-478C-AB85-ACBFCC4C034B}" srcId="{DF3705EE-7E66-444D-A024-9BEECFFC2C7D}" destId="{6F2AA626-CACA-41FE-B1B2-08DA79839C5B}" srcOrd="0" destOrd="0" parTransId="{92D13316-04BD-47D6-8332-5BE53AD96D62}" sibTransId="{15EB288A-7C57-41C3-A137-48F8CC925EE8}"/>
    <dgm:cxn modelId="{402F39D1-1DA1-41A4-8DA7-F66011C70132}" srcId="{D42A181D-E70C-402C-AF60-E5F675692C1A}" destId="{68EFE211-69DD-4FBE-9341-0AF7803D66F9}" srcOrd="0" destOrd="0" parTransId="{3D6C0993-CBEF-46E2-B224-FECF4E2BADE9}" sibTransId="{654F84DC-ABBA-45FC-8052-B042C86BBD09}"/>
    <dgm:cxn modelId="{AF4E3449-1B08-498F-BA0D-07CA5DCCA027}" type="presOf" srcId="{77048B72-B1A9-4866-B9E0-2389107AFC48}" destId="{E530A593-1910-4CC4-99B5-280309EA9474}" srcOrd="0" destOrd="0" presId="urn:microsoft.com/office/officeart/2008/layout/VerticalAccentList"/>
    <dgm:cxn modelId="{B842E33B-C7FC-41D6-BA8C-AFB9706AEFB5}" type="presOf" srcId="{F099FA16-1467-4933-9679-F2B8B7DE89B9}" destId="{CEE16221-D10C-484A-B9D6-50D996C5725E}" srcOrd="0" destOrd="0" presId="urn:microsoft.com/office/officeart/2008/layout/VerticalAccentList"/>
    <dgm:cxn modelId="{C01CDD0D-0DEA-4D71-8330-B11C03D2D772}" type="presOf" srcId="{6F2AA626-CACA-41FE-B1B2-08DA79839C5B}" destId="{C584AEBB-6826-4E69-B0C9-7147FB637C7D}" srcOrd="0" destOrd="0" presId="urn:microsoft.com/office/officeart/2008/layout/VerticalAccentList"/>
    <dgm:cxn modelId="{4CCE44B9-2034-4759-A8FC-57ABCE6C9D7D}" srcId="{77048B72-B1A9-4866-B9E0-2389107AFC48}" destId="{DF3705EE-7E66-444D-A024-9BEECFFC2C7D}" srcOrd="2" destOrd="0" parTransId="{B86C03A9-30DF-49B5-A964-055DBC493F1C}" sibTransId="{F78A4E39-41E7-4DB5-809D-52CB8A9E52B9}"/>
    <dgm:cxn modelId="{1949A2BF-004F-4F3D-9DFE-3306E7E2C29C}" type="presOf" srcId="{D42A181D-E70C-402C-AF60-E5F675692C1A}" destId="{2F056CF7-8AB2-41C6-ABE0-D067A470686F}" srcOrd="0" destOrd="0" presId="urn:microsoft.com/office/officeart/2008/layout/VerticalAccentList"/>
    <dgm:cxn modelId="{607F3F26-A8A0-4667-9C19-37DB41BDC663}" type="presOf" srcId="{68EFE211-69DD-4FBE-9341-0AF7803D66F9}" destId="{FC10A92C-1D9B-46B5-B6DE-9CA13B664AD7}" srcOrd="0" destOrd="0" presId="urn:microsoft.com/office/officeart/2008/layout/VerticalAccentList"/>
    <dgm:cxn modelId="{C8FC6386-8A25-465C-AAA7-038954C16EE2}" type="presParOf" srcId="{E530A593-1910-4CC4-99B5-280309EA9474}" destId="{3707D470-B274-42CD-B5D0-6055FE0A3C60}" srcOrd="0" destOrd="0" presId="urn:microsoft.com/office/officeart/2008/layout/VerticalAccentList"/>
    <dgm:cxn modelId="{D56EAA9A-308F-455C-82F4-537050C474CD}" type="presParOf" srcId="{3707D470-B274-42CD-B5D0-6055FE0A3C60}" destId="{12CC6763-56B9-4A64-8C09-F1DE49385AE0}" srcOrd="0" destOrd="0" presId="urn:microsoft.com/office/officeart/2008/layout/VerticalAccentList"/>
    <dgm:cxn modelId="{3A692E38-6A15-4DA2-921E-8C59388BD20E}" type="presParOf" srcId="{E530A593-1910-4CC4-99B5-280309EA9474}" destId="{CE917173-0F98-4E10-83A5-80E413E084CC}" srcOrd="1" destOrd="0" presId="urn:microsoft.com/office/officeart/2008/layout/VerticalAccentList"/>
    <dgm:cxn modelId="{40F68D08-7069-45D8-A824-96DCD4678ECE}" type="presParOf" srcId="{CE917173-0F98-4E10-83A5-80E413E084CC}" destId="{2D0932A9-E5CA-4421-ADB0-EA920CEEA0F8}" srcOrd="0" destOrd="0" presId="urn:microsoft.com/office/officeart/2008/layout/VerticalAccentList"/>
    <dgm:cxn modelId="{B3904B70-3D5B-40F7-9A03-8440C6296387}" type="presParOf" srcId="{CE917173-0F98-4E10-83A5-80E413E084CC}" destId="{333B9486-4CB9-4DFA-B92C-35CDEAC1D417}" srcOrd="1" destOrd="0" presId="urn:microsoft.com/office/officeart/2008/layout/VerticalAccentList"/>
    <dgm:cxn modelId="{4C531443-675F-4E12-BDD1-FE9F5E6F00F2}" type="presParOf" srcId="{CE917173-0F98-4E10-83A5-80E413E084CC}" destId="{231629D7-C698-4E65-B633-FC8C34F8CF2B}" srcOrd="2" destOrd="0" presId="urn:microsoft.com/office/officeart/2008/layout/VerticalAccentList"/>
    <dgm:cxn modelId="{4A0B214C-D9AB-4158-B9D4-8876D525EE99}" type="presParOf" srcId="{CE917173-0F98-4E10-83A5-80E413E084CC}" destId="{FE33D40C-137E-44AD-9A90-274CB43C59A0}" srcOrd="3" destOrd="0" presId="urn:microsoft.com/office/officeart/2008/layout/VerticalAccentList"/>
    <dgm:cxn modelId="{C2EE23B8-B116-4D86-BAB6-67EDED989B22}" type="presParOf" srcId="{CE917173-0F98-4E10-83A5-80E413E084CC}" destId="{E014A3E9-18F5-4EC3-85E7-E606317AEF15}" srcOrd="4" destOrd="0" presId="urn:microsoft.com/office/officeart/2008/layout/VerticalAccentList"/>
    <dgm:cxn modelId="{7A031F2C-F113-41C4-BC41-92CFB3EB78F7}" type="presParOf" srcId="{CE917173-0F98-4E10-83A5-80E413E084CC}" destId="{90E2DD75-8BFC-4DF4-8884-AB1834140441}" srcOrd="5" destOrd="0" presId="urn:microsoft.com/office/officeart/2008/layout/VerticalAccentList"/>
    <dgm:cxn modelId="{D80C9247-79C8-441E-814E-A3C4283D35D7}" type="presParOf" srcId="{CE917173-0F98-4E10-83A5-80E413E084CC}" destId="{F49866EF-B104-44CE-8F63-C380E6770F1B}" srcOrd="6" destOrd="0" presId="urn:microsoft.com/office/officeart/2008/layout/VerticalAccentList"/>
    <dgm:cxn modelId="{5B954554-972C-4C81-A319-F04059A744A8}" type="presParOf" srcId="{CE917173-0F98-4E10-83A5-80E413E084CC}" destId="{CEE16221-D10C-484A-B9D6-50D996C5725E}" srcOrd="7" destOrd="0" presId="urn:microsoft.com/office/officeart/2008/layout/VerticalAccentList"/>
    <dgm:cxn modelId="{5770A751-FAD0-4904-B428-452B707E40C4}" type="presParOf" srcId="{E530A593-1910-4CC4-99B5-280309EA9474}" destId="{A2E72A20-523A-4B87-8DDF-7A0A7055B256}" srcOrd="2" destOrd="0" presId="urn:microsoft.com/office/officeart/2008/layout/VerticalAccentList"/>
    <dgm:cxn modelId="{C8BAE21A-A4BA-4917-A86D-2F6A43BD9D1E}" type="presParOf" srcId="{E530A593-1910-4CC4-99B5-280309EA9474}" destId="{0323C0C5-91F6-4453-8B4B-EE6899E71D24}" srcOrd="3" destOrd="0" presId="urn:microsoft.com/office/officeart/2008/layout/VerticalAccentList"/>
    <dgm:cxn modelId="{56E48F64-B143-4AE4-9EB3-2D66922A72E1}" type="presParOf" srcId="{0323C0C5-91F6-4453-8B4B-EE6899E71D24}" destId="{2F056CF7-8AB2-41C6-ABE0-D067A470686F}" srcOrd="0" destOrd="0" presId="urn:microsoft.com/office/officeart/2008/layout/VerticalAccentList"/>
    <dgm:cxn modelId="{23468C99-0C5F-4445-B1F5-6199A04CD0E4}" type="presParOf" srcId="{E530A593-1910-4CC4-99B5-280309EA9474}" destId="{555B71C5-CE51-4482-9730-2DCC5B24F103}" srcOrd="4" destOrd="0" presId="urn:microsoft.com/office/officeart/2008/layout/VerticalAccentList"/>
    <dgm:cxn modelId="{0B498BC0-90F8-4B89-8979-5774C3F64616}" type="presParOf" srcId="{555B71C5-CE51-4482-9730-2DCC5B24F103}" destId="{73ECAF2D-90DE-453B-878D-A94A1A70D96F}" srcOrd="0" destOrd="0" presId="urn:microsoft.com/office/officeart/2008/layout/VerticalAccentList"/>
    <dgm:cxn modelId="{6BBA1F63-10B9-4409-8791-5C4306E0CE3D}" type="presParOf" srcId="{555B71C5-CE51-4482-9730-2DCC5B24F103}" destId="{B9F2A775-8CA2-4133-9287-2DBFDECBC2D3}" srcOrd="1" destOrd="0" presId="urn:microsoft.com/office/officeart/2008/layout/VerticalAccentList"/>
    <dgm:cxn modelId="{32C295FD-D9BE-4400-AC53-3C2B21F6C5AA}" type="presParOf" srcId="{555B71C5-CE51-4482-9730-2DCC5B24F103}" destId="{6B8CD65A-57CC-46F1-975A-0E3F700F4D6F}" srcOrd="2" destOrd="0" presId="urn:microsoft.com/office/officeart/2008/layout/VerticalAccentList"/>
    <dgm:cxn modelId="{B07D98EA-5AD2-486C-AD46-C38C3557D4C7}" type="presParOf" srcId="{555B71C5-CE51-4482-9730-2DCC5B24F103}" destId="{45EF26E9-FAD2-4317-946B-A72608A6ABD6}" srcOrd="3" destOrd="0" presId="urn:microsoft.com/office/officeart/2008/layout/VerticalAccentList"/>
    <dgm:cxn modelId="{10C52FB2-B9C4-4F19-846D-F18ED3184BC2}" type="presParOf" srcId="{555B71C5-CE51-4482-9730-2DCC5B24F103}" destId="{C035AD5B-DF1A-42C9-AC6A-08CE314C0613}" srcOrd="4" destOrd="0" presId="urn:microsoft.com/office/officeart/2008/layout/VerticalAccentList"/>
    <dgm:cxn modelId="{D9F34C32-1C97-45E6-87AD-2A195FF31DBC}" type="presParOf" srcId="{555B71C5-CE51-4482-9730-2DCC5B24F103}" destId="{0774FE97-E981-4FE9-AAB7-FF9EEF038020}" srcOrd="5" destOrd="0" presId="urn:microsoft.com/office/officeart/2008/layout/VerticalAccentList"/>
    <dgm:cxn modelId="{C5056A37-728B-4816-BEEE-AC2DDF89FE43}" type="presParOf" srcId="{555B71C5-CE51-4482-9730-2DCC5B24F103}" destId="{149361C2-C78B-4700-9272-1BA60859F731}" srcOrd="6" destOrd="0" presId="urn:microsoft.com/office/officeart/2008/layout/VerticalAccentList"/>
    <dgm:cxn modelId="{9E7BF0EA-5374-433A-B146-378129CA2B0E}" type="presParOf" srcId="{555B71C5-CE51-4482-9730-2DCC5B24F103}" destId="{FC10A92C-1D9B-46B5-B6DE-9CA13B664AD7}" srcOrd="7" destOrd="0" presId="urn:microsoft.com/office/officeart/2008/layout/VerticalAccentList"/>
    <dgm:cxn modelId="{B4D72A6C-DE24-4E56-ABBA-DAA5741EE9BA}" type="presParOf" srcId="{E530A593-1910-4CC4-99B5-280309EA9474}" destId="{701314AA-00EA-4423-B3E4-D08E796E1537}" srcOrd="5" destOrd="0" presId="urn:microsoft.com/office/officeart/2008/layout/VerticalAccentList"/>
    <dgm:cxn modelId="{F5E8B9D5-6372-4ABE-95AB-5B45FA3C7731}" type="presParOf" srcId="{E530A593-1910-4CC4-99B5-280309EA9474}" destId="{BEDBD07D-190A-43A6-B875-07F8C81C57FC}" srcOrd="6" destOrd="0" presId="urn:microsoft.com/office/officeart/2008/layout/VerticalAccentList"/>
    <dgm:cxn modelId="{C6906176-8079-4FD7-9ABC-1181DB60BBA8}" type="presParOf" srcId="{BEDBD07D-190A-43A6-B875-07F8C81C57FC}" destId="{5B844EAF-86B5-4985-A6A5-992332F83E17}" srcOrd="0" destOrd="0" presId="urn:microsoft.com/office/officeart/2008/layout/VerticalAccentList"/>
    <dgm:cxn modelId="{204B1F4A-8F5C-4A84-9AC8-842157F372E5}" type="presParOf" srcId="{E530A593-1910-4CC4-99B5-280309EA9474}" destId="{4EF490FF-4DFA-4DDC-B423-A2E336F44E43}" srcOrd="7" destOrd="0" presId="urn:microsoft.com/office/officeart/2008/layout/VerticalAccentList"/>
    <dgm:cxn modelId="{94992A38-AA27-45E8-AF48-561CCB20A469}" type="presParOf" srcId="{4EF490FF-4DFA-4DDC-B423-A2E336F44E43}" destId="{2F954CF2-4FAC-4F83-9F04-366C4BE57DDD}" srcOrd="0" destOrd="0" presId="urn:microsoft.com/office/officeart/2008/layout/VerticalAccentList"/>
    <dgm:cxn modelId="{0034472A-5D68-49A8-AA50-0625529BA620}" type="presParOf" srcId="{4EF490FF-4DFA-4DDC-B423-A2E336F44E43}" destId="{9393689C-50F6-4DD6-BC08-1A81A4D0EA44}" srcOrd="1" destOrd="0" presId="urn:microsoft.com/office/officeart/2008/layout/VerticalAccentList"/>
    <dgm:cxn modelId="{D9201F25-CBDA-4A71-A681-4F9DD0697791}" type="presParOf" srcId="{4EF490FF-4DFA-4DDC-B423-A2E336F44E43}" destId="{6375F6D6-281A-4247-8653-3A027050C492}" srcOrd="2" destOrd="0" presId="urn:microsoft.com/office/officeart/2008/layout/VerticalAccentList"/>
    <dgm:cxn modelId="{B62A246D-0A22-43BE-A065-83D4D583E8CA}" type="presParOf" srcId="{4EF490FF-4DFA-4DDC-B423-A2E336F44E43}" destId="{B2DBE512-8D4B-40E7-AB80-A9784765F7BD}" srcOrd="3" destOrd="0" presId="urn:microsoft.com/office/officeart/2008/layout/VerticalAccentList"/>
    <dgm:cxn modelId="{046EEE0D-5149-4E6A-9091-F3BE5E6E2590}" type="presParOf" srcId="{4EF490FF-4DFA-4DDC-B423-A2E336F44E43}" destId="{055C9CBA-0ADD-419C-A84D-05EFBAF2A556}" srcOrd="4" destOrd="0" presId="urn:microsoft.com/office/officeart/2008/layout/VerticalAccentList"/>
    <dgm:cxn modelId="{43B7C206-63AD-4D82-8A62-DA1CDDE00635}" type="presParOf" srcId="{4EF490FF-4DFA-4DDC-B423-A2E336F44E43}" destId="{04D8AEBC-1C5B-4887-8CC1-51F5BC278E78}" srcOrd="5" destOrd="0" presId="urn:microsoft.com/office/officeart/2008/layout/VerticalAccentList"/>
    <dgm:cxn modelId="{A423021A-1F62-4A22-9BB4-2A1802A827A0}" type="presParOf" srcId="{4EF490FF-4DFA-4DDC-B423-A2E336F44E43}" destId="{DBE5C014-A41A-493C-80C6-1C59597716ED}" srcOrd="6" destOrd="0" presId="urn:microsoft.com/office/officeart/2008/layout/VerticalAccentList"/>
    <dgm:cxn modelId="{5AFFFD26-4621-4E29-B393-AF6AA5BFF524}" type="presParOf" srcId="{4EF490FF-4DFA-4DDC-B423-A2E336F44E43}" destId="{C584AEBB-6826-4E69-B0C9-7147FB637C7D}" srcOrd="7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DD956F4-7F31-4F43-BB64-49FB7818BBF8}" type="doc">
      <dgm:prSet loTypeId="urn:microsoft.com/office/officeart/2005/8/layout/radial4" loCatId="relationship" qsTypeId="urn:microsoft.com/office/officeart/2005/8/quickstyle/3d2#2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CB931B5F-1CD5-4DCF-8A8F-F1EEBF6F54AE}">
      <dgm:prSet phldrT="[Текст]" custT="1"/>
      <dgm:spPr/>
      <dgm:t>
        <a:bodyPr/>
        <a:lstStyle/>
        <a:p>
          <a:r>
            <a:rPr lang="ru-RU" sz="1400" b="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Расходная часть на 2027 год  </a:t>
          </a:r>
        </a:p>
        <a:p>
          <a:r>
            <a:rPr lang="ru-RU" sz="1400" b="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218 526,72  тыс. руб.</a:t>
          </a:r>
          <a:endParaRPr lang="ru-RU" sz="1400" b="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ADB7240F-7E6C-4D62-9DA4-FC6EED9F1F18}" type="parTrans" cxnId="{8434CF10-F3A1-4454-92D1-7CDA25257C24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320C9D65-EA0E-47C9-8930-8C1E4740A431}" type="sibTrans" cxnId="{8434CF10-F3A1-4454-92D1-7CDA25257C24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EFB5FDA-BC6B-4701-915F-A514A8FA653C}">
      <dgm:prSet phldrT="[Текст]" custT="1"/>
      <dgm:spPr/>
      <dgm:t>
        <a:bodyPr/>
        <a:lstStyle/>
        <a:p>
          <a:r>
            <a:rPr lang="ru-RU" sz="1400" b="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Непрограммные</a:t>
          </a:r>
          <a:r>
            <a:rPr lang="ru-RU" sz="14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расходы – </a:t>
          </a:r>
        </a:p>
        <a:p>
          <a:r>
            <a:rPr lang="ru-RU" sz="14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941,8 тыс. руб.</a:t>
          </a:r>
          <a:endParaRPr lang="ru-RU" sz="1400" b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A131134-64AE-472E-A132-1F5B9F8198D0}" type="parTrans" cxnId="{04FD3A3F-9DC2-49B1-9481-5B4E19174780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2F13F74B-27E5-4377-8D9C-98E5FACD75C8}" type="sibTrans" cxnId="{04FD3A3F-9DC2-49B1-9481-5B4E19174780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B3CD461-4360-4A87-ADBA-91C19F0B16E0}">
      <dgm:prSet phldrT="[Текст]" custT="1"/>
      <dgm:spPr/>
      <dgm:t>
        <a:bodyPr/>
        <a:lstStyle/>
        <a:p>
          <a:r>
            <a:rPr lang="ru-RU" sz="14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24 муниципальных программы– </a:t>
          </a:r>
        </a:p>
        <a:p>
          <a:r>
            <a:rPr lang="ru-RU" sz="14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217 584,92 тыс. руб.</a:t>
          </a:r>
          <a:endParaRPr lang="ru-RU" sz="1400" b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2314B65-BCEA-4BA1-B104-E4C3C59D4D07}" type="parTrans" cxnId="{26975567-E9FA-405E-9C9D-7A4516288E7C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5EC7D3A5-37A6-4062-8945-FEBE938BE259}" type="sibTrans" cxnId="{26975567-E9FA-405E-9C9D-7A4516288E7C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501EAB81-F07A-4C21-83A2-6EE0B45539E6}" type="pres">
      <dgm:prSet presAssocID="{ADD956F4-7F31-4F43-BB64-49FB7818BBF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C5C5EAB-17B8-43D2-8F0B-D44C48023C31}" type="pres">
      <dgm:prSet presAssocID="{CB931B5F-1CD5-4DCF-8A8F-F1EEBF6F54AE}" presName="centerShape" presStyleLbl="node0" presStyleIdx="0" presStyleCnt="1" custScaleX="116247" custScaleY="87571" custLinFactNeighborX="3184" custLinFactNeighborY="-44374"/>
      <dgm:spPr/>
      <dgm:t>
        <a:bodyPr/>
        <a:lstStyle/>
        <a:p>
          <a:endParaRPr lang="ru-RU"/>
        </a:p>
      </dgm:t>
    </dgm:pt>
    <dgm:pt modelId="{0CD58A47-8E61-4B86-A1E6-2ACB09B5AB75}" type="pres">
      <dgm:prSet presAssocID="{0A131134-64AE-472E-A132-1F5B9F8198D0}" presName="parTrans" presStyleLbl="bgSibTrans2D1" presStyleIdx="0" presStyleCnt="2" custAng="10531069" custScaleX="45212" custScaleY="91509" custLinFactY="-13884" custLinFactNeighborX="6227" custLinFactNeighborY="-100000"/>
      <dgm:spPr/>
      <dgm:t>
        <a:bodyPr/>
        <a:lstStyle/>
        <a:p>
          <a:endParaRPr lang="ru-RU"/>
        </a:p>
      </dgm:t>
    </dgm:pt>
    <dgm:pt modelId="{0E9D6E4A-72E6-45D7-A8DE-49934A04D63A}" type="pres">
      <dgm:prSet presAssocID="{AEFB5FDA-BC6B-4701-915F-A514A8FA653C}" presName="node" presStyleLbl="node1" presStyleIdx="0" presStyleCnt="2" custRadScaleRad="77569" custRadScaleInc="-465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093B3D-394A-4E26-9100-68EA3447029B}" type="pres">
      <dgm:prSet presAssocID="{E2314B65-BCEA-4BA1-B104-E4C3C59D4D07}" presName="parTrans" presStyleLbl="bgSibTrans2D1" presStyleIdx="1" presStyleCnt="2" custAng="10980183" custScaleX="46845" custScaleY="105597" custLinFactY="-18534" custLinFactNeighborX="4519" custLinFactNeighborY="-100000"/>
      <dgm:spPr/>
      <dgm:t>
        <a:bodyPr/>
        <a:lstStyle/>
        <a:p>
          <a:endParaRPr lang="ru-RU"/>
        </a:p>
      </dgm:t>
    </dgm:pt>
    <dgm:pt modelId="{87C87D8C-E57F-4553-AC90-DE1E8190F587}" type="pres">
      <dgm:prSet presAssocID="{1B3CD461-4360-4A87-ADBA-91C19F0B16E0}" presName="node" presStyleLbl="node1" presStyleIdx="1" presStyleCnt="2" custScaleX="123992" custRadScaleRad="83837" custRadScaleInc="439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4FD3A3F-9DC2-49B1-9481-5B4E19174780}" srcId="{CB931B5F-1CD5-4DCF-8A8F-F1EEBF6F54AE}" destId="{AEFB5FDA-BC6B-4701-915F-A514A8FA653C}" srcOrd="0" destOrd="0" parTransId="{0A131134-64AE-472E-A132-1F5B9F8198D0}" sibTransId="{2F13F74B-27E5-4377-8D9C-98E5FACD75C8}"/>
    <dgm:cxn modelId="{8434CF10-F3A1-4454-92D1-7CDA25257C24}" srcId="{ADD956F4-7F31-4F43-BB64-49FB7818BBF8}" destId="{CB931B5F-1CD5-4DCF-8A8F-F1EEBF6F54AE}" srcOrd="0" destOrd="0" parTransId="{ADB7240F-7E6C-4D62-9DA4-FC6EED9F1F18}" sibTransId="{320C9D65-EA0E-47C9-8930-8C1E4740A431}"/>
    <dgm:cxn modelId="{494B57DD-FBA5-4264-9F7D-A275D6F585F6}" type="presOf" srcId="{ADD956F4-7F31-4F43-BB64-49FB7818BBF8}" destId="{501EAB81-F07A-4C21-83A2-6EE0B45539E6}" srcOrd="0" destOrd="0" presId="urn:microsoft.com/office/officeart/2005/8/layout/radial4"/>
    <dgm:cxn modelId="{318F2511-44B1-47A8-A8FA-29067A16DACB}" type="presOf" srcId="{CB931B5F-1CD5-4DCF-8A8F-F1EEBF6F54AE}" destId="{CC5C5EAB-17B8-43D2-8F0B-D44C48023C31}" srcOrd="0" destOrd="0" presId="urn:microsoft.com/office/officeart/2005/8/layout/radial4"/>
    <dgm:cxn modelId="{BDEE61AB-A4EC-4CB4-B5E8-13499F5D6133}" type="presOf" srcId="{AEFB5FDA-BC6B-4701-915F-A514A8FA653C}" destId="{0E9D6E4A-72E6-45D7-A8DE-49934A04D63A}" srcOrd="0" destOrd="0" presId="urn:microsoft.com/office/officeart/2005/8/layout/radial4"/>
    <dgm:cxn modelId="{26975567-E9FA-405E-9C9D-7A4516288E7C}" srcId="{CB931B5F-1CD5-4DCF-8A8F-F1EEBF6F54AE}" destId="{1B3CD461-4360-4A87-ADBA-91C19F0B16E0}" srcOrd="1" destOrd="0" parTransId="{E2314B65-BCEA-4BA1-B104-E4C3C59D4D07}" sibTransId="{5EC7D3A5-37A6-4062-8945-FEBE938BE259}"/>
    <dgm:cxn modelId="{CE6850F5-FC98-44FC-9A4C-61BC03CEABB7}" type="presOf" srcId="{0A131134-64AE-472E-A132-1F5B9F8198D0}" destId="{0CD58A47-8E61-4B86-A1E6-2ACB09B5AB75}" srcOrd="0" destOrd="0" presId="urn:microsoft.com/office/officeart/2005/8/layout/radial4"/>
    <dgm:cxn modelId="{3A14B984-25B7-41D8-BAFB-BD47C7EE3D26}" type="presOf" srcId="{1B3CD461-4360-4A87-ADBA-91C19F0B16E0}" destId="{87C87D8C-E57F-4553-AC90-DE1E8190F587}" srcOrd="0" destOrd="0" presId="urn:microsoft.com/office/officeart/2005/8/layout/radial4"/>
    <dgm:cxn modelId="{6767F162-6730-4E3A-A012-D62EE7596E73}" type="presOf" srcId="{E2314B65-BCEA-4BA1-B104-E4C3C59D4D07}" destId="{0C093B3D-394A-4E26-9100-68EA3447029B}" srcOrd="0" destOrd="0" presId="urn:microsoft.com/office/officeart/2005/8/layout/radial4"/>
    <dgm:cxn modelId="{6E0F5933-4CD5-4809-94C9-ED8B68A4DAE3}" type="presParOf" srcId="{501EAB81-F07A-4C21-83A2-6EE0B45539E6}" destId="{CC5C5EAB-17B8-43D2-8F0B-D44C48023C31}" srcOrd="0" destOrd="0" presId="urn:microsoft.com/office/officeart/2005/8/layout/radial4"/>
    <dgm:cxn modelId="{DE1D83AC-2266-47AF-86A3-C5B12EE0420D}" type="presParOf" srcId="{501EAB81-F07A-4C21-83A2-6EE0B45539E6}" destId="{0CD58A47-8E61-4B86-A1E6-2ACB09B5AB75}" srcOrd="1" destOrd="0" presId="urn:microsoft.com/office/officeart/2005/8/layout/radial4"/>
    <dgm:cxn modelId="{5493C1AF-59C6-4C0E-8F6E-0870FD98E57A}" type="presParOf" srcId="{501EAB81-F07A-4C21-83A2-6EE0B45539E6}" destId="{0E9D6E4A-72E6-45D7-A8DE-49934A04D63A}" srcOrd="2" destOrd="0" presId="urn:microsoft.com/office/officeart/2005/8/layout/radial4"/>
    <dgm:cxn modelId="{84C41752-0367-4DF5-B8BC-7F8B14DE9D8A}" type="presParOf" srcId="{501EAB81-F07A-4C21-83A2-6EE0B45539E6}" destId="{0C093B3D-394A-4E26-9100-68EA3447029B}" srcOrd="3" destOrd="0" presId="urn:microsoft.com/office/officeart/2005/8/layout/radial4"/>
    <dgm:cxn modelId="{888555BA-832E-4B10-AA9F-636B1D6E6E0D}" type="presParOf" srcId="{501EAB81-F07A-4C21-83A2-6EE0B45539E6}" destId="{87C87D8C-E57F-4553-AC90-DE1E8190F587}" srcOrd="4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A87DA3C-0045-432C-B2A9-2AEAEF7B2F1F}" type="doc">
      <dgm:prSet loTypeId="urn:microsoft.com/office/officeart/2005/8/layout/radial4" loCatId="relationship" qsTypeId="urn:microsoft.com/office/officeart/2005/8/quickstyle/3d2#3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CA44FD2E-861E-41B1-8D31-E0BE2CF41EFC}">
      <dgm:prSet phldrT="[Текст]" custT="1"/>
      <dgm:spPr/>
      <dgm:t>
        <a:bodyPr/>
        <a:lstStyle/>
        <a:p>
          <a:r>
            <a:rPr lang="ru-RU" sz="1400" b="0" dirty="0" smtClean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rPr>
            <a:t>Расходная часть на 2026 год. </a:t>
          </a:r>
        </a:p>
        <a:p>
          <a:r>
            <a:rPr lang="ru-RU" sz="1400" b="0" dirty="0" smtClean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rPr>
            <a:t>214 867,91  тыс. руб.</a:t>
          </a:r>
          <a:endParaRPr lang="ru-RU" sz="1400" b="0" dirty="0">
            <a:solidFill>
              <a:srgbClr val="000000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F5D7140F-EE41-45E8-8C06-AB4160D86B34}" type="parTrans" cxnId="{A9DB6B50-ADDD-4020-BFB8-3213C3DDAB15}">
      <dgm:prSet/>
      <dgm:spPr/>
      <dgm:t>
        <a:bodyPr/>
        <a:lstStyle/>
        <a:p>
          <a:endParaRPr lang="ru-RU" sz="1400" b="0">
            <a:solidFill>
              <a:srgbClr val="000000"/>
            </a:solidFill>
            <a:effectLst/>
          </a:endParaRPr>
        </a:p>
      </dgm:t>
    </dgm:pt>
    <dgm:pt modelId="{B1093550-BBC9-4A13-9DD6-BFABA5512CFC}" type="sibTrans" cxnId="{A9DB6B50-ADDD-4020-BFB8-3213C3DDAB15}">
      <dgm:prSet/>
      <dgm:spPr/>
      <dgm:t>
        <a:bodyPr/>
        <a:lstStyle/>
        <a:p>
          <a:endParaRPr lang="ru-RU" sz="1400" b="0">
            <a:solidFill>
              <a:srgbClr val="000000"/>
            </a:solidFill>
            <a:effectLst/>
          </a:endParaRPr>
        </a:p>
      </dgm:t>
    </dgm:pt>
    <dgm:pt modelId="{7793CA7C-743F-4C31-A46C-B5C6EB46A71A}">
      <dgm:prSet phldrT="[Текст]" custT="1"/>
      <dgm:spPr/>
      <dgm:t>
        <a:bodyPr/>
        <a:lstStyle/>
        <a:p>
          <a:r>
            <a:rPr lang="ru-RU" sz="1400" b="0" dirty="0" err="1" smtClean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rPr>
            <a:t>Непрограммные</a:t>
          </a:r>
          <a:r>
            <a:rPr lang="ru-RU" sz="1400" b="0" dirty="0" smtClean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rPr>
            <a:t> расходы -</a:t>
          </a:r>
        </a:p>
        <a:p>
          <a:r>
            <a:rPr lang="ru-RU" sz="1400" b="0" dirty="0" smtClean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rPr>
            <a:t>941,8 тыс. руб.</a:t>
          </a:r>
          <a:endParaRPr lang="ru-RU" sz="1400" b="0" dirty="0">
            <a:solidFill>
              <a:srgbClr val="000000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2E3463B5-44A6-4C47-A834-4953E08F1AC9}" type="parTrans" cxnId="{EA9A18A0-CB8D-4850-A5ED-547977846B0C}">
      <dgm:prSet/>
      <dgm:spPr/>
      <dgm:t>
        <a:bodyPr/>
        <a:lstStyle/>
        <a:p>
          <a:endParaRPr lang="ru-RU" sz="1400" b="0">
            <a:solidFill>
              <a:srgbClr val="000000"/>
            </a:solidFill>
            <a:effectLst/>
          </a:endParaRPr>
        </a:p>
      </dgm:t>
    </dgm:pt>
    <dgm:pt modelId="{BDDA9756-678A-4870-AC58-1767C4CF438D}" type="sibTrans" cxnId="{EA9A18A0-CB8D-4850-A5ED-547977846B0C}">
      <dgm:prSet/>
      <dgm:spPr/>
      <dgm:t>
        <a:bodyPr/>
        <a:lstStyle/>
        <a:p>
          <a:endParaRPr lang="ru-RU" sz="1400" b="0">
            <a:solidFill>
              <a:srgbClr val="000000"/>
            </a:solidFill>
            <a:effectLst/>
          </a:endParaRPr>
        </a:p>
      </dgm:t>
    </dgm:pt>
    <dgm:pt modelId="{CDD40DB1-0EF9-4414-B64F-0DC01CAD2BB8}">
      <dgm:prSet phldrT="[Текст]" custT="1"/>
      <dgm:spPr/>
      <dgm:t>
        <a:bodyPr/>
        <a:lstStyle/>
        <a:p>
          <a:r>
            <a:rPr lang="ru-RU" sz="1400" b="0" dirty="0" smtClean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rPr>
            <a:t>24 муниципальных программы -  </a:t>
          </a:r>
        </a:p>
        <a:p>
          <a:r>
            <a:rPr lang="ru-RU" sz="1400" b="0" dirty="0" smtClean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rPr>
            <a:t>213 926,11 тыс. руб.</a:t>
          </a:r>
          <a:endParaRPr lang="ru-RU" sz="1400" b="0" dirty="0">
            <a:solidFill>
              <a:srgbClr val="000000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01043D77-DF9C-4B00-B43D-1AD55BB32ABD}" type="parTrans" cxnId="{CD1CD051-87AB-4789-925F-29E194660E04}">
      <dgm:prSet/>
      <dgm:spPr/>
      <dgm:t>
        <a:bodyPr/>
        <a:lstStyle/>
        <a:p>
          <a:endParaRPr lang="ru-RU" sz="1400" b="0">
            <a:solidFill>
              <a:srgbClr val="000000"/>
            </a:solidFill>
            <a:effectLst/>
          </a:endParaRPr>
        </a:p>
      </dgm:t>
    </dgm:pt>
    <dgm:pt modelId="{812AEEFC-10D9-4A59-8BCA-AB746D2E5EBE}" type="sibTrans" cxnId="{CD1CD051-87AB-4789-925F-29E194660E04}">
      <dgm:prSet/>
      <dgm:spPr/>
      <dgm:t>
        <a:bodyPr/>
        <a:lstStyle/>
        <a:p>
          <a:endParaRPr lang="ru-RU" sz="1400" b="0">
            <a:solidFill>
              <a:srgbClr val="000000"/>
            </a:solidFill>
            <a:effectLst/>
          </a:endParaRPr>
        </a:p>
      </dgm:t>
    </dgm:pt>
    <dgm:pt modelId="{A72470AB-832B-42AD-BA20-D772B61B0217}" type="pres">
      <dgm:prSet presAssocID="{3A87DA3C-0045-432C-B2A9-2AEAEF7B2F1F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87B31B6-97E3-405B-8F84-A04D0BE29E91}" type="pres">
      <dgm:prSet presAssocID="{CA44FD2E-861E-41B1-8D31-E0BE2CF41EFC}" presName="centerShape" presStyleLbl="node0" presStyleIdx="0" presStyleCnt="1" custScaleX="141168" custScaleY="103989" custLinFactNeighborX="-44770" custLinFactNeighborY="-17812"/>
      <dgm:spPr/>
      <dgm:t>
        <a:bodyPr/>
        <a:lstStyle/>
        <a:p>
          <a:endParaRPr lang="ru-RU"/>
        </a:p>
      </dgm:t>
    </dgm:pt>
    <dgm:pt modelId="{938E3D0B-A36E-4688-AFB3-9161B785E905}" type="pres">
      <dgm:prSet presAssocID="{2E3463B5-44A6-4C47-A834-4953E08F1AC9}" presName="parTrans" presStyleLbl="bgSibTrans2D1" presStyleIdx="0" presStyleCnt="2" custAng="19496483" custFlipHor="1" custScaleX="39670" custLinFactNeighborX="-28906" custLinFactNeighborY="-15889"/>
      <dgm:spPr/>
      <dgm:t>
        <a:bodyPr/>
        <a:lstStyle/>
        <a:p>
          <a:endParaRPr lang="ru-RU"/>
        </a:p>
      </dgm:t>
    </dgm:pt>
    <dgm:pt modelId="{C6DAF9B7-9D99-4C7B-AC05-8BB9EAE02C86}" type="pres">
      <dgm:prSet presAssocID="{7793CA7C-743F-4C31-A46C-B5C6EB46A71A}" presName="node" presStyleLbl="node1" presStyleIdx="0" presStyleCnt="2" custScaleX="126330" custScaleY="97844" custRadScaleRad="71849" custRadScaleInc="1687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C54857-C9C0-40EA-B8D7-81E602560D18}" type="pres">
      <dgm:prSet presAssocID="{01043D77-DF9C-4B00-B43D-1AD55BB32ABD}" presName="parTrans" presStyleLbl="bgSibTrans2D1" presStyleIdx="1" presStyleCnt="2" custAng="1568228" custFlipHor="1" custScaleX="43992" custLinFactNeighborX="-38782" custLinFactNeighborY="-50975"/>
      <dgm:spPr/>
      <dgm:t>
        <a:bodyPr/>
        <a:lstStyle/>
        <a:p>
          <a:endParaRPr lang="ru-RU"/>
        </a:p>
      </dgm:t>
    </dgm:pt>
    <dgm:pt modelId="{ED658A58-A79D-491E-A39A-280F6C71B623}" type="pres">
      <dgm:prSet presAssocID="{CDD40DB1-0EF9-4414-B64F-0DC01CAD2BB8}" presName="node" presStyleLbl="node1" presStyleIdx="1" presStyleCnt="2" custScaleX="136394" custScaleY="112582" custRadScaleRad="92437" custRadScaleInc="-88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A9A18A0-CB8D-4850-A5ED-547977846B0C}" srcId="{CA44FD2E-861E-41B1-8D31-E0BE2CF41EFC}" destId="{7793CA7C-743F-4C31-A46C-B5C6EB46A71A}" srcOrd="0" destOrd="0" parTransId="{2E3463B5-44A6-4C47-A834-4953E08F1AC9}" sibTransId="{BDDA9756-678A-4870-AC58-1767C4CF438D}"/>
    <dgm:cxn modelId="{7970D1E5-A4D9-46E5-BA61-EFDC4ACFC900}" type="presOf" srcId="{01043D77-DF9C-4B00-B43D-1AD55BB32ABD}" destId="{07C54857-C9C0-40EA-B8D7-81E602560D18}" srcOrd="0" destOrd="0" presId="urn:microsoft.com/office/officeart/2005/8/layout/radial4"/>
    <dgm:cxn modelId="{6CB64F2A-0752-4DA8-9156-02296DE704F6}" type="presOf" srcId="{CA44FD2E-861E-41B1-8D31-E0BE2CF41EFC}" destId="{A87B31B6-97E3-405B-8F84-A04D0BE29E91}" srcOrd="0" destOrd="0" presId="urn:microsoft.com/office/officeart/2005/8/layout/radial4"/>
    <dgm:cxn modelId="{CD1CD051-87AB-4789-925F-29E194660E04}" srcId="{CA44FD2E-861E-41B1-8D31-E0BE2CF41EFC}" destId="{CDD40DB1-0EF9-4414-B64F-0DC01CAD2BB8}" srcOrd="1" destOrd="0" parTransId="{01043D77-DF9C-4B00-B43D-1AD55BB32ABD}" sibTransId="{812AEEFC-10D9-4A59-8BCA-AB746D2E5EBE}"/>
    <dgm:cxn modelId="{F8D2B7D5-5C64-462D-A9A6-BD685F0CC880}" type="presOf" srcId="{CDD40DB1-0EF9-4414-B64F-0DC01CAD2BB8}" destId="{ED658A58-A79D-491E-A39A-280F6C71B623}" srcOrd="0" destOrd="0" presId="urn:microsoft.com/office/officeart/2005/8/layout/radial4"/>
    <dgm:cxn modelId="{A9DB6B50-ADDD-4020-BFB8-3213C3DDAB15}" srcId="{3A87DA3C-0045-432C-B2A9-2AEAEF7B2F1F}" destId="{CA44FD2E-861E-41B1-8D31-E0BE2CF41EFC}" srcOrd="0" destOrd="0" parTransId="{F5D7140F-EE41-45E8-8C06-AB4160D86B34}" sibTransId="{B1093550-BBC9-4A13-9DD6-BFABA5512CFC}"/>
    <dgm:cxn modelId="{5407C370-5B70-4973-A4BA-F63E8FE9758E}" type="presOf" srcId="{2E3463B5-44A6-4C47-A834-4953E08F1AC9}" destId="{938E3D0B-A36E-4688-AFB3-9161B785E905}" srcOrd="0" destOrd="0" presId="urn:microsoft.com/office/officeart/2005/8/layout/radial4"/>
    <dgm:cxn modelId="{2953C482-B693-4D45-B7E2-602DC4A4607E}" type="presOf" srcId="{3A87DA3C-0045-432C-B2A9-2AEAEF7B2F1F}" destId="{A72470AB-832B-42AD-BA20-D772B61B0217}" srcOrd="0" destOrd="0" presId="urn:microsoft.com/office/officeart/2005/8/layout/radial4"/>
    <dgm:cxn modelId="{17D6F070-FC76-42B8-87A5-83EA2913785E}" type="presOf" srcId="{7793CA7C-743F-4C31-A46C-B5C6EB46A71A}" destId="{C6DAF9B7-9D99-4C7B-AC05-8BB9EAE02C86}" srcOrd="0" destOrd="0" presId="urn:microsoft.com/office/officeart/2005/8/layout/radial4"/>
    <dgm:cxn modelId="{183FF5C2-C15E-49D5-A089-EA24A76E1366}" type="presParOf" srcId="{A72470AB-832B-42AD-BA20-D772B61B0217}" destId="{A87B31B6-97E3-405B-8F84-A04D0BE29E91}" srcOrd="0" destOrd="0" presId="urn:microsoft.com/office/officeart/2005/8/layout/radial4"/>
    <dgm:cxn modelId="{C1EC1E9C-61B2-414C-A2AA-AE7CA8EF86B7}" type="presParOf" srcId="{A72470AB-832B-42AD-BA20-D772B61B0217}" destId="{938E3D0B-A36E-4688-AFB3-9161B785E905}" srcOrd="1" destOrd="0" presId="urn:microsoft.com/office/officeart/2005/8/layout/radial4"/>
    <dgm:cxn modelId="{E87AD77D-2FA5-4417-95C8-5240C1C33BC3}" type="presParOf" srcId="{A72470AB-832B-42AD-BA20-D772B61B0217}" destId="{C6DAF9B7-9D99-4C7B-AC05-8BB9EAE02C86}" srcOrd="2" destOrd="0" presId="urn:microsoft.com/office/officeart/2005/8/layout/radial4"/>
    <dgm:cxn modelId="{3914EEFD-A207-40A7-B3A3-934969B7A182}" type="presParOf" srcId="{A72470AB-832B-42AD-BA20-D772B61B0217}" destId="{07C54857-C9C0-40EA-B8D7-81E602560D18}" srcOrd="3" destOrd="0" presId="urn:microsoft.com/office/officeart/2005/8/layout/radial4"/>
    <dgm:cxn modelId="{D6DBA9AE-85A1-43A2-A49F-8D28B5B7071E}" type="presParOf" srcId="{A72470AB-832B-42AD-BA20-D772B61B0217}" destId="{ED658A58-A79D-491E-A39A-280F6C71B623}" srcOrd="4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C0C2135-36C5-4D4E-8CFE-48608BB1EDCD}" type="doc">
      <dgm:prSet loTypeId="urn:microsoft.com/office/officeart/2005/8/layout/radial4" loCatId="relationship" qsTypeId="urn:microsoft.com/office/officeart/2005/8/quickstyle/3d2#4" qsCatId="3D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A104F870-E9F2-4608-BEA2-19B446610331}">
      <dgm:prSet phldrT="[Текст]" custT="1"/>
      <dgm:spPr/>
      <dgm:t>
        <a:bodyPr/>
        <a:lstStyle/>
        <a:p>
          <a:r>
            <a:rPr lang="ru-RU" sz="1400" b="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Расходная часть </a:t>
          </a:r>
        </a:p>
        <a:p>
          <a:r>
            <a:rPr lang="ru-RU" sz="1400" b="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на 2025 год </a:t>
          </a:r>
        </a:p>
        <a:p>
          <a:r>
            <a:rPr lang="ru-RU" sz="1400" b="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288 788,45 тыс.руб.</a:t>
          </a:r>
          <a:endParaRPr lang="ru-RU" sz="1400" b="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CBD751B5-4326-4D04-943F-BC7E868DB1AE}" type="parTrans" cxnId="{1DE823E3-04F5-4DA3-80CF-B4DD3D81009F}">
      <dgm:prSet/>
      <dgm:spPr/>
      <dgm:t>
        <a:bodyPr/>
        <a:lstStyle/>
        <a:p>
          <a:endParaRPr lang="ru-RU" sz="1400" b="0">
            <a:solidFill>
              <a:schemeClr val="tx1"/>
            </a:solidFill>
            <a:effectLst/>
          </a:endParaRPr>
        </a:p>
      </dgm:t>
    </dgm:pt>
    <dgm:pt modelId="{FC7FF166-5799-4D79-9851-F374963EB927}" type="sibTrans" cxnId="{1DE823E3-04F5-4DA3-80CF-B4DD3D81009F}">
      <dgm:prSet/>
      <dgm:spPr/>
      <dgm:t>
        <a:bodyPr/>
        <a:lstStyle/>
        <a:p>
          <a:endParaRPr lang="ru-RU" sz="1400" b="0">
            <a:solidFill>
              <a:schemeClr val="tx1"/>
            </a:solidFill>
            <a:effectLst/>
          </a:endParaRPr>
        </a:p>
      </dgm:t>
    </dgm:pt>
    <dgm:pt modelId="{ABA86F68-DACF-4320-9033-EC2C60E4DC8B}">
      <dgm:prSet phldrT="[Текст]" custT="1"/>
      <dgm:spPr/>
      <dgm:t>
        <a:bodyPr/>
        <a:lstStyle/>
        <a:p>
          <a:r>
            <a:rPr lang="ru-RU" sz="1400" b="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Непрограммные расходы -</a:t>
          </a:r>
        </a:p>
        <a:p>
          <a:r>
            <a:rPr lang="ru-RU" sz="1400" b="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2007,2 тыс. руб.</a:t>
          </a:r>
          <a:endParaRPr lang="ru-RU" sz="1400" b="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954FE482-DDCA-4F06-91AF-55FA73966D92}" type="parTrans" cxnId="{4D782518-3FBE-4659-9F34-E1E4927A470B}">
      <dgm:prSet/>
      <dgm:spPr/>
      <dgm:t>
        <a:bodyPr/>
        <a:lstStyle/>
        <a:p>
          <a:endParaRPr lang="ru-RU" sz="1400" b="0">
            <a:solidFill>
              <a:schemeClr val="tx1"/>
            </a:solidFill>
            <a:effectLst/>
          </a:endParaRPr>
        </a:p>
      </dgm:t>
    </dgm:pt>
    <dgm:pt modelId="{07580D7E-1B12-4031-902F-9DABFF18CCA8}" type="sibTrans" cxnId="{4D782518-3FBE-4659-9F34-E1E4927A470B}">
      <dgm:prSet/>
      <dgm:spPr/>
      <dgm:t>
        <a:bodyPr/>
        <a:lstStyle/>
        <a:p>
          <a:endParaRPr lang="ru-RU" sz="1400" b="0">
            <a:solidFill>
              <a:schemeClr val="tx1"/>
            </a:solidFill>
            <a:effectLst/>
          </a:endParaRPr>
        </a:p>
      </dgm:t>
    </dgm:pt>
    <dgm:pt modelId="{83AD2803-FCC4-4EB9-B30B-FE27CF5415D3}">
      <dgm:prSet phldrT="[Текст]" custT="1"/>
      <dgm:spPr>
        <a:effectLst/>
      </dgm:spPr>
      <dgm:t>
        <a:bodyPr/>
        <a:lstStyle/>
        <a:p>
          <a:r>
            <a:rPr lang="ru-RU" sz="1400" b="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24 муниципальных программы – </a:t>
          </a:r>
        </a:p>
        <a:p>
          <a:r>
            <a:rPr lang="ru-RU" sz="1400" b="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286 781,25 тыс. руб. </a:t>
          </a:r>
          <a:endParaRPr lang="ru-RU" sz="1400" b="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52A26B6D-CB33-462E-9577-3580315DA047}" type="parTrans" cxnId="{8B843778-E5F1-4654-AFB0-550A11E924DB}">
      <dgm:prSet/>
      <dgm:spPr/>
      <dgm:t>
        <a:bodyPr/>
        <a:lstStyle/>
        <a:p>
          <a:endParaRPr lang="ru-RU" sz="1400" b="0">
            <a:solidFill>
              <a:schemeClr val="tx1"/>
            </a:solidFill>
            <a:effectLst/>
          </a:endParaRPr>
        </a:p>
      </dgm:t>
    </dgm:pt>
    <dgm:pt modelId="{367CA0E0-B884-4C11-93E9-71176781CDCA}" type="sibTrans" cxnId="{8B843778-E5F1-4654-AFB0-550A11E924DB}">
      <dgm:prSet/>
      <dgm:spPr/>
      <dgm:t>
        <a:bodyPr/>
        <a:lstStyle/>
        <a:p>
          <a:endParaRPr lang="ru-RU" sz="1400" b="0">
            <a:solidFill>
              <a:schemeClr val="tx1"/>
            </a:solidFill>
            <a:effectLst/>
          </a:endParaRPr>
        </a:p>
      </dgm:t>
    </dgm:pt>
    <dgm:pt modelId="{D3AE0DCB-85CE-47C4-8A55-20B53511ED97}" type="pres">
      <dgm:prSet presAssocID="{3C0C2135-36C5-4D4E-8CFE-48608BB1EDCD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3D8D13-4796-47C7-BAF8-81F480E66A5B}" type="pres">
      <dgm:prSet presAssocID="{A104F870-E9F2-4608-BEA2-19B446610331}" presName="centerShape" presStyleLbl="node0" presStyleIdx="0" presStyleCnt="1" custScaleX="142015" custScaleY="101068" custLinFactNeighborX="42087" custLinFactNeighborY="-15646"/>
      <dgm:spPr/>
      <dgm:t>
        <a:bodyPr/>
        <a:lstStyle/>
        <a:p>
          <a:endParaRPr lang="ru-RU"/>
        </a:p>
      </dgm:t>
    </dgm:pt>
    <dgm:pt modelId="{9CF63146-C1DF-4BA1-B3D1-C254A3D17D22}" type="pres">
      <dgm:prSet presAssocID="{954FE482-DDCA-4F06-91AF-55FA73966D92}" presName="parTrans" presStyleLbl="bgSibTrans2D1" presStyleIdx="0" presStyleCnt="2" custAng="11007652" custScaleX="46567" custLinFactNeighborX="43955" custLinFactNeighborY="28807"/>
      <dgm:spPr/>
      <dgm:t>
        <a:bodyPr/>
        <a:lstStyle/>
        <a:p>
          <a:endParaRPr lang="ru-RU"/>
        </a:p>
      </dgm:t>
    </dgm:pt>
    <dgm:pt modelId="{24F3ADF9-5C09-4DA0-B700-ED9EE3783087}" type="pres">
      <dgm:prSet presAssocID="{ABA86F68-DACF-4320-9033-EC2C60E4DC8B}" presName="node" presStyleLbl="node1" presStyleIdx="0" presStyleCnt="2" custScaleX="132253" custScaleY="100627" custRadScaleRad="51647" custRadScaleInc="-512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1D817D-D800-4946-AD99-64B8D56DB89C}" type="pres">
      <dgm:prSet presAssocID="{52A26B6D-CB33-462E-9577-3580315DA047}" presName="parTrans" presStyleLbl="bgSibTrans2D1" presStyleIdx="1" presStyleCnt="2" custAng="10934591" custScaleX="51258" custLinFactNeighborX="48474" custLinFactNeighborY="-53363"/>
      <dgm:spPr/>
      <dgm:t>
        <a:bodyPr/>
        <a:lstStyle/>
        <a:p>
          <a:endParaRPr lang="ru-RU"/>
        </a:p>
      </dgm:t>
    </dgm:pt>
    <dgm:pt modelId="{6D437C01-9AFB-48DD-9D6E-C416ADD9328F}" type="pres">
      <dgm:prSet presAssocID="{83AD2803-FCC4-4EB9-B30B-FE27CF5415D3}" presName="node" presStyleLbl="node1" presStyleIdx="1" presStyleCnt="2" custScaleX="140331" custRadScaleRad="100061" custRadScaleInc="-960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B843778-E5F1-4654-AFB0-550A11E924DB}" srcId="{A104F870-E9F2-4608-BEA2-19B446610331}" destId="{83AD2803-FCC4-4EB9-B30B-FE27CF5415D3}" srcOrd="1" destOrd="0" parTransId="{52A26B6D-CB33-462E-9577-3580315DA047}" sibTransId="{367CA0E0-B884-4C11-93E9-71176781CDCA}"/>
    <dgm:cxn modelId="{4D782518-3FBE-4659-9F34-E1E4927A470B}" srcId="{A104F870-E9F2-4608-BEA2-19B446610331}" destId="{ABA86F68-DACF-4320-9033-EC2C60E4DC8B}" srcOrd="0" destOrd="0" parTransId="{954FE482-DDCA-4F06-91AF-55FA73966D92}" sibTransId="{07580D7E-1B12-4031-902F-9DABFF18CCA8}"/>
    <dgm:cxn modelId="{1DE823E3-04F5-4DA3-80CF-B4DD3D81009F}" srcId="{3C0C2135-36C5-4D4E-8CFE-48608BB1EDCD}" destId="{A104F870-E9F2-4608-BEA2-19B446610331}" srcOrd="0" destOrd="0" parTransId="{CBD751B5-4326-4D04-943F-BC7E868DB1AE}" sibTransId="{FC7FF166-5799-4D79-9851-F374963EB927}"/>
    <dgm:cxn modelId="{00947395-F71C-4452-8302-F51F983AD68E}" type="presOf" srcId="{ABA86F68-DACF-4320-9033-EC2C60E4DC8B}" destId="{24F3ADF9-5C09-4DA0-B700-ED9EE3783087}" srcOrd="0" destOrd="0" presId="urn:microsoft.com/office/officeart/2005/8/layout/radial4"/>
    <dgm:cxn modelId="{7D994C89-AD57-4B74-B66D-00FD24615411}" type="presOf" srcId="{3C0C2135-36C5-4D4E-8CFE-48608BB1EDCD}" destId="{D3AE0DCB-85CE-47C4-8A55-20B53511ED97}" srcOrd="0" destOrd="0" presId="urn:microsoft.com/office/officeart/2005/8/layout/radial4"/>
    <dgm:cxn modelId="{9CB2CC30-57C3-4640-9CFC-20C4239CD813}" type="presOf" srcId="{954FE482-DDCA-4F06-91AF-55FA73966D92}" destId="{9CF63146-C1DF-4BA1-B3D1-C254A3D17D22}" srcOrd="0" destOrd="0" presId="urn:microsoft.com/office/officeart/2005/8/layout/radial4"/>
    <dgm:cxn modelId="{1DB31510-9F9A-4232-8E0A-28BCB854E42F}" type="presOf" srcId="{52A26B6D-CB33-462E-9577-3580315DA047}" destId="{191D817D-D800-4946-AD99-64B8D56DB89C}" srcOrd="0" destOrd="0" presId="urn:microsoft.com/office/officeart/2005/8/layout/radial4"/>
    <dgm:cxn modelId="{DBB1E0D4-010E-4C5B-B5A8-7C347C18D3E3}" type="presOf" srcId="{A104F870-E9F2-4608-BEA2-19B446610331}" destId="{DF3D8D13-4796-47C7-BAF8-81F480E66A5B}" srcOrd="0" destOrd="0" presId="urn:microsoft.com/office/officeart/2005/8/layout/radial4"/>
    <dgm:cxn modelId="{7C488249-5681-4D17-8C2B-6DE97D893A75}" type="presOf" srcId="{83AD2803-FCC4-4EB9-B30B-FE27CF5415D3}" destId="{6D437C01-9AFB-48DD-9D6E-C416ADD9328F}" srcOrd="0" destOrd="0" presId="urn:microsoft.com/office/officeart/2005/8/layout/radial4"/>
    <dgm:cxn modelId="{FF051D7C-2A24-4A72-8F69-490AF11CEBC2}" type="presParOf" srcId="{D3AE0DCB-85CE-47C4-8A55-20B53511ED97}" destId="{DF3D8D13-4796-47C7-BAF8-81F480E66A5B}" srcOrd="0" destOrd="0" presId="urn:microsoft.com/office/officeart/2005/8/layout/radial4"/>
    <dgm:cxn modelId="{3B91CCC1-02DB-47B4-B19D-A887911043F2}" type="presParOf" srcId="{D3AE0DCB-85CE-47C4-8A55-20B53511ED97}" destId="{9CF63146-C1DF-4BA1-B3D1-C254A3D17D22}" srcOrd="1" destOrd="0" presId="urn:microsoft.com/office/officeart/2005/8/layout/radial4"/>
    <dgm:cxn modelId="{A1B80E8D-D14B-4D2E-A84A-40AFBE96B807}" type="presParOf" srcId="{D3AE0DCB-85CE-47C4-8A55-20B53511ED97}" destId="{24F3ADF9-5C09-4DA0-B700-ED9EE3783087}" srcOrd="2" destOrd="0" presId="urn:microsoft.com/office/officeart/2005/8/layout/radial4"/>
    <dgm:cxn modelId="{B6B5E1B2-B37C-4CBA-A80E-7C1AE918DCC2}" type="presParOf" srcId="{D3AE0DCB-85CE-47C4-8A55-20B53511ED97}" destId="{191D817D-D800-4946-AD99-64B8D56DB89C}" srcOrd="3" destOrd="0" presId="urn:microsoft.com/office/officeart/2005/8/layout/radial4"/>
    <dgm:cxn modelId="{35429155-0F2C-4BB4-AE80-EA3840E958FB}" type="presParOf" srcId="{D3AE0DCB-85CE-47C4-8A55-20B53511ED97}" destId="{6D437C01-9AFB-48DD-9D6E-C416ADD9328F}" srcOrd="4" destOrd="0" presId="urn:microsoft.com/office/officeart/2005/8/layout/radial4"/>
  </dgm:cxnLst>
  <dgm:bg>
    <a:effectLst>
      <a:softEdge rad="127000"/>
    </a:effectLst>
  </dgm:bg>
  <dgm:whole/>
  <dgm:extLst>
    <a:ext uri="http://schemas.microsoft.com/office/drawing/2008/diagram">
      <dsp:dataModelExt xmlns:dsp="http://schemas.microsoft.com/office/drawing/2008/diagram" xmlns="" relId="rId1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232A481-DBD1-4251-A3BB-D1BC66D36299}" type="doc">
      <dgm:prSet loTypeId="urn:microsoft.com/office/officeart/2005/8/layout/radial6" loCatId="cycle" qsTypeId="urn:microsoft.com/office/officeart/2005/8/quickstyle/3d2#5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D7126F4E-68BE-40B0-A649-3C2DCE9EEA3F}">
      <dgm:prSet phldrT="[Текст]" custT="1"/>
      <dgm:spPr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</dgm:spPr>
      <dgm:t>
        <a:bodyPr/>
        <a:lstStyle/>
        <a:p>
          <a:r>
            <a:rPr lang="ru-RU" sz="1600" b="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Управление муниципальными программами</a:t>
          </a:r>
          <a:endParaRPr lang="ru-RU" sz="1600" b="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72819A4D-4A85-4D2D-A73E-0923346E220B}" type="parTrans" cxnId="{6AFBA388-53FF-468B-BE9B-0597F2F3DF65}">
      <dgm:prSet/>
      <dgm:spPr/>
      <dgm:t>
        <a:bodyPr/>
        <a:lstStyle/>
        <a:p>
          <a:endParaRPr lang="ru-RU" b="0">
            <a:effectLst/>
          </a:endParaRPr>
        </a:p>
      </dgm:t>
    </dgm:pt>
    <dgm:pt modelId="{E97BC126-517D-4626-8F01-189E5BBA0ED1}" type="sibTrans" cxnId="{6AFBA388-53FF-468B-BE9B-0597F2F3DF65}">
      <dgm:prSet/>
      <dgm:spPr/>
      <dgm:t>
        <a:bodyPr/>
        <a:lstStyle/>
        <a:p>
          <a:endParaRPr lang="ru-RU" b="0">
            <a:effectLst/>
          </a:endParaRPr>
        </a:p>
      </dgm:t>
    </dgm:pt>
    <dgm:pt modelId="{4AB555FD-361B-414D-8763-C079A9A3191F}">
      <dgm:prSet phldrT="[Текст]" custT="1"/>
      <dgm:spPr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</dgm:spPr>
      <dgm:t>
        <a:bodyPr/>
        <a:lstStyle/>
        <a:p>
          <a:r>
            <a:rPr lang="ru-RU" sz="1400" b="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Разработка  </a:t>
          </a:r>
        </a:p>
        <a:p>
          <a:r>
            <a:rPr lang="ru-RU" sz="1200" b="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(проект, согласование, утверждение)</a:t>
          </a:r>
          <a:endParaRPr lang="ru-RU" sz="1200" b="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B06E373D-C4AE-4425-89DF-78B1719B138D}" type="parTrans" cxnId="{F8F658B4-3051-4F78-A90F-2C1E57EA3CF5}">
      <dgm:prSet/>
      <dgm:spPr/>
      <dgm:t>
        <a:bodyPr/>
        <a:lstStyle/>
        <a:p>
          <a:endParaRPr lang="ru-RU" b="0">
            <a:effectLst/>
          </a:endParaRPr>
        </a:p>
      </dgm:t>
    </dgm:pt>
    <dgm:pt modelId="{4F166D63-525D-4D53-B767-0AD52F3D00B4}" type="sibTrans" cxnId="{F8F658B4-3051-4F78-A90F-2C1E57EA3CF5}">
      <dgm:prSet/>
      <dgm:spPr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</dgm:spPr>
      <dgm:t>
        <a:bodyPr/>
        <a:lstStyle/>
        <a:p>
          <a:endParaRPr lang="ru-RU" b="0">
            <a:effectLst/>
          </a:endParaRPr>
        </a:p>
      </dgm:t>
    </dgm:pt>
    <dgm:pt modelId="{E4C1A3A2-AE3C-4530-B87F-51D045845B59}">
      <dgm:prSet phldrT="[Текст]" custT="1"/>
      <dgm:spPr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</dgm:spPr>
      <dgm:t>
        <a:bodyPr/>
        <a:lstStyle/>
        <a:p>
          <a:r>
            <a:rPr lang="ru-RU" sz="1400" b="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Реализация </a:t>
          </a:r>
          <a:r>
            <a:rPr lang="ru-RU" sz="1200" b="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(контроль за выполнением мероприятия)</a:t>
          </a:r>
          <a:endParaRPr lang="ru-RU" sz="1200" b="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C41F0290-BE9A-4361-A47C-CA7E25D20A9C}" type="parTrans" cxnId="{79BC8486-D04C-4687-87C1-FC90993F7F42}">
      <dgm:prSet/>
      <dgm:spPr/>
      <dgm:t>
        <a:bodyPr/>
        <a:lstStyle/>
        <a:p>
          <a:endParaRPr lang="ru-RU" b="0">
            <a:effectLst/>
          </a:endParaRPr>
        </a:p>
      </dgm:t>
    </dgm:pt>
    <dgm:pt modelId="{BA1A1573-8D1F-4A37-852D-A3E01511AEB0}" type="sibTrans" cxnId="{79BC8486-D04C-4687-87C1-FC90993F7F42}">
      <dgm:prSet/>
      <dgm:spPr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</dgm:spPr>
      <dgm:t>
        <a:bodyPr/>
        <a:lstStyle/>
        <a:p>
          <a:endParaRPr lang="ru-RU" b="0">
            <a:effectLst/>
          </a:endParaRPr>
        </a:p>
      </dgm:t>
    </dgm:pt>
    <dgm:pt modelId="{9FF53514-C88D-4026-B2F8-33B84E5EB2EC}">
      <dgm:prSet phldrT="[Текст]" custT="1"/>
      <dgm:spPr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</dgm:spPr>
      <dgm:t>
        <a:bodyPr/>
        <a:lstStyle/>
        <a:p>
          <a:r>
            <a:rPr lang="ru-RU" sz="1400" b="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Актуализация </a:t>
          </a:r>
          <a:r>
            <a:rPr lang="ru-RU" sz="1200" b="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(внесение изменений)</a:t>
          </a:r>
          <a:endParaRPr lang="ru-RU" sz="1200" b="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77BC4110-F3E1-42EA-A356-09D30850A8F5}" type="parTrans" cxnId="{CF575826-E75E-45A0-876D-4965B46523D9}">
      <dgm:prSet/>
      <dgm:spPr/>
      <dgm:t>
        <a:bodyPr/>
        <a:lstStyle/>
        <a:p>
          <a:endParaRPr lang="ru-RU" b="0">
            <a:effectLst/>
          </a:endParaRPr>
        </a:p>
      </dgm:t>
    </dgm:pt>
    <dgm:pt modelId="{2FAD6870-9242-4A20-918B-CF9032AAB1E6}" type="sibTrans" cxnId="{CF575826-E75E-45A0-876D-4965B46523D9}">
      <dgm:prSet/>
      <dgm:spPr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</dgm:spPr>
      <dgm:t>
        <a:bodyPr/>
        <a:lstStyle/>
        <a:p>
          <a:endParaRPr lang="ru-RU" b="0">
            <a:effectLst/>
          </a:endParaRPr>
        </a:p>
      </dgm:t>
    </dgm:pt>
    <dgm:pt modelId="{7D207D84-A9B9-4D39-9B9A-16F948282113}">
      <dgm:prSet phldrT="[Текст]" custT="1"/>
      <dgm:spPr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</dgm:spPr>
      <dgm:t>
        <a:bodyPr/>
        <a:lstStyle/>
        <a:p>
          <a:r>
            <a:rPr lang="ru-RU" sz="1400" b="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Отчётность </a:t>
          </a:r>
          <a:r>
            <a:rPr lang="ru-RU" sz="1200" b="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(оценка эффективности)</a:t>
          </a:r>
          <a:endParaRPr lang="ru-RU" sz="1200" b="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59DCEBB0-C599-40A2-8FF6-1228FDC59AC1}" type="parTrans" cxnId="{8C388B6D-5CD2-4404-86AD-B44695B15676}">
      <dgm:prSet/>
      <dgm:spPr/>
      <dgm:t>
        <a:bodyPr/>
        <a:lstStyle/>
        <a:p>
          <a:endParaRPr lang="ru-RU" b="0">
            <a:effectLst/>
          </a:endParaRPr>
        </a:p>
      </dgm:t>
    </dgm:pt>
    <dgm:pt modelId="{E0D7256D-F8FA-482B-984E-C2E2CE35A397}" type="sibTrans" cxnId="{8C388B6D-5CD2-4404-86AD-B44695B15676}">
      <dgm:prSet/>
      <dgm:spPr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</dgm:spPr>
      <dgm:t>
        <a:bodyPr/>
        <a:lstStyle/>
        <a:p>
          <a:endParaRPr lang="ru-RU" b="0">
            <a:effectLst/>
          </a:endParaRPr>
        </a:p>
      </dgm:t>
    </dgm:pt>
    <dgm:pt modelId="{D016F3A2-1ACB-475D-8E80-7EBBB6BB720B}" type="pres">
      <dgm:prSet presAssocID="{0232A481-DBD1-4251-A3BB-D1BC66D36299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BECAFEC-850A-4831-98BA-E50250E9976A}" type="pres">
      <dgm:prSet presAssocID="{D7126F4E-68BE-40B0-A649-3C2DCE9EEA3F}" presName="centerShape" presStyleLbl="node0" presStyleIdx="0" presStyleCnt="1" custScaleX="181935" custScaleY="125037" custLinFactNeighborX="331" custLinFactNeighborY="-2487"/>
      <dgm:spPr/>
      <dgm:t>
        <a:bodyPr/>
        <a:lstStyle/>
        <a:p>
          <a:endParaRPr lang="ru-RU"/>
        </a:p>
      </dgm:t>
    </dgm:pt>
    <dgm:pt modelId="{4E599410-31FC-4B3E-846E-7861A1D6AEAD}" type="pres">
      <dgm:prSet presAssocID="{4AB555FD-361B-414D-8763-C079A9A3191F}" presName="node" presStyleLbl="node1" presStyleIdx="0" presStyleCnt="4" custScaleX="183861" custScaleY="94493" custRadScaleRad="109118" custRadScaleInc="7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B5B948-BD74-4257-A1A1-EBD55E906B67}" type="pres">
      <dgm:prSet presAssocID="{4AB555FD-361B-414D-8763-C079A9A3191F}" presName="dummy" presStyleCnt="0"/>
      <dgm:spPr/>
      <dgm:t>
        <a:bodyPr/>
        <a:lstStyle/>
        <a:p>
          <a:endParaRPr lang="ru-RU"/>
        </a:p>
      </dgm:t>
    </dgm:pt>
    <dgm:pt modelId="{3CC0BDE6-7FA5-451C-A204-0E983283859E}" type="pres">
      <dgm:prSet presAssocID="{4F166D63-525D-4D53-B767-0AD52F3D00B4}" presName="sibTrans" presStyleLbl="sibTrans2D1" presStyleIdx="0" presStyleCnt="4" custScaleX="92618" custScaleY="90712"/>
      <dgm:spPr/>
      <dgm:t>
        <a:bodyPr/>
        <a:lstStyle/>
        <a:p>
          <a:endParaRPr lang="ru-RU"/>
        </a:p>
      </dgm:t>
    </dgm:pt>
    <dgm:pt modelId="{97D8E89E-2C3C-441A-A537-4D5473D3FB57}" type="pres">
      <dgm:prSet presAssocID="{E4C1A3A2-AE3C-4530-B87F-51D045845B59}" presName="node" presStyleLbl="node1" presStyleIdx="1" presStyleCnt="4" custScaleX="165630" custScaleY="159507" custRadScaleRad="147790" custRadScaleInc="-100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EA2329-7295-404B-B468-4433574CCEA8}" type="pres">
      <dgm:prSet presAssocID="{E4C1A3A2-AE3C-4530-B87F-51D045845B59}" presName="dummy" presStyleCnt="0"/>
      <dgm:spPr/>
      <dgm:t>
        <a:bodyPr/>
        <a:lstStyle/>
        <a:p>
          <a:endParaRPr lang="ru-RU"/>
        </a:p>
      </dgm:t>
    </dgm:pt>
    <dgm:pt modelId="{6C97490B-3935-486B-B737-C3C3B3DD94F8}" type="pres">
      <dgm:prSet presAssocID="{BA1A1573-8D1F-4A37-852D-A3E01511AEB0}" presName="sibTrans" presStyleLbl="sibTrans2D1" presStyleIdx="1" presStyleCnt="4" custScaleX="91047" custScaleY="91601"/>
      <dgm:spPr/>
      <dgm:t>
        <a:bodyPr/>
        <a:lstStyle/>
        <a:p>
          <a:endParaRPr lang="ru-RU"/>
        </a:p>
      </dgm:t>
    </dgm:pt>
    <dgm:pt modelId="{F68899EC-906B-4B8A-B512-581900F274C3}" type="pres">
      <dgm:prSet presAssocID="{9FF53514-C88D-4026-B2F8-33B84E5EB2EC}" presName="node" presStyleLbl="node1" presStyleIdx="2" presStyleCnt="4" custScaleX="191609" custScaleY="110651" custRadScaleRad="112325" custRadScaleInc="-78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BB7897-8763-4990-AA4E-826E49F25056}" type="pres">
      <dgm:prSet presAssocID="{9FF53514-C88D-4026-B2F8-33B84E5EB2EC}" presName="dummy" presStyleCnt="0"/>
      <dgm:spPr/>
      <dgm:t>
        <a:bodyPr/>
        <a:lstStyle/>
        <a:p>
          <a:endParaRPr lang="ru-RU"/>
        </a:p>
      </dgm:t>
    </dgm:pt>
    <dgm:pt modelId="{5933FC71-60C4-4E8E-B44B-55EF9C41DC23}" type="pres">
      <dgm:prSet presAssocID="{2FAD6870-9242-4A20-918B-CF9032AAB1E6}" presName="sibTrans" presStyleLbl="sibTrans2D1" presStyleIdx="2" presStyleCnt="4" custScaleX="79520" custScaleY="84767"/>
      <dgm:spPr/>
      <dgm:t>
        <a:bodyPr/>
        <a:lstStyle/>
        <a:p>
          <a:endParaRPr lang="ru-RU"/>
        </a:p>
      </dgm:t>
    </dgm:pt>
    <dgm:pt modelId="{090756A0-EA9E-4D27-8E8C-E9027D3CD33B}" type="pres">
      <dgm:prSet presAssocID="{7D207D84-A9B9-4D39-9B9A-16F948282113}" presName="node" presStyleLbl="node1" presStyleIdx="3" presStyleCnt="4" custScaleX="173804" custScaleY="162906" custRadScaleRad="149395" custRadScaleInc="64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036C69-F637-4FD1-A772-5A54283C2D89}" type="pres">
      <dgm:prSet presAssocID="{7D207D84-A9B9-4D39-9B9A-16F948282113}" presName="dummy" presStyleCnt="0"/>
      <dgm:spPr/>
      <dgm:t>
        <a:bodyPr/>
        <a:lstStyle/>
        <a:p>
          <a:endParaRPr lang="ru-RU"/>
        </a:p>
      </dgm:t>
    </dgm:pt>
    <dgm:pt modelId="{7568F0A2-B46C-461A-BBC1-52530ADD5C44}" type="pres">
      <dgm:prSet presAssocID="{E0D7256D-F8FA-482B-984E-C2E2CE35A397}" presName="sibTrans" presStyleLbl="sibTrans2D1" presStyleIdx="3" presStyleCnt="4" custScaleX="93750" custScaleY="89180"/>
      <dgm:spPr/>
      <dgm:t>
        <a:bodyPr/>
        <a:lstStyle/>
        <a:p>
          <a:endParaRPr lang="ru-RU"/>
        </a:p>
      </dgm:t>
    </dgm:pt>
  </dgm:ptLst>
  <dgm:cxnLst>
    <dgm:cxn modelId="{6D02E75F-AB24-4559-9CBC-70965F2F9379}" type="presOf" srcId="{E4C1A3A2-AE3C-4530-B87F-51D045845B59}" destId="{97D8E89E-2C3C-441A-A537-4D5473D3FB57}" srcOrd="0" destOrd="0" presId="urn:microsoft.com/office/officeart/2005/8/layout/radial6"/>
    <dgm:cxn modelId="{9AE6A624-D142-48EC-B590-14C1B197742A}" type="presOf" srcId="{BA1A1573-8D1F-4A37-852D-A3E01511AEB0}" destId="{6C97490B-3935-486B-B737-C3C3B3DD94F8}" srcOrd="0" destOrd="0" presId="urn:microsoft.com/office/officeart/2005/8/layout/radial6"/>
    <dgm:cxn modelId="{8206E5EC-94D4-4BF5-B2ED-0F8BFAB91DE0}" type="presOf" srcId="{9FF53514-C88D-4026-B2F8-33B84E5EB2EC}" destId="{F68899EC-906B-4B8A-B512-581900F274C3}" srcOrd="0" destOrd="0" presId="urn:microsoft.com/office/officeart/2005/8/layout/radial6"/>
    <dgm:cxn modelId="{8C388B6D-5CD2-4404-86AD-B44695B15676}" srcId="{D7126F4E-68BE-40B0-A649-3C2DCE9EEA3F}" destId="{7D207D84-A9B9-4D39-9B9A-16F948282113}" srcOrd="3" destOrd="0" parTransId="{59DCEBB0-C599-40A2-8FF6-1228FDC59AC1}" sibTransId="{E0D7256D-F8FA-482B-984E-C2E2CE35A397}"/>
    <dgm:cxn modelId="{FD370A63-2386-4351-A9E6-95172B7A13F9}" type="presOf" srcId="{7D207D84-A9B9-4D39-9B9A-16F948282113}" destId="{090756A0-EA9E-4D27-8E8C-E9027D3CD33B}" srcOrd="0" destOrd="0" presId="urn:microsoft.com/office/officeart/2005/8/layout/radial6"/>
    <dgm:cxn modelId="{CF575826-E75E-45A0-876D-4965B46523D9}" srcId="{D7126F4E-68BE-40B0-A649-3C2DCE9EEA3F}" destId="{9FF53514-C88D-4026-B2F8-33B84E5EB2EC}" srcOrd="2" destOrd="0" parTransId="{77BC4110-F3E1-42EA-A356-09D30850A8F5}" sibTransId="{2FAD6870-9242-4A20-918B-CF9032AAB1E6}"/>
    <dgm:cxn modelId="{DDCF4D10-7DF2-4D4E-8626-A7A19E39952D}" type="presOf" srcId="{E0D7256D-F8FA-482B-984E-C2E2CE35A397}" destId="{7568F0A2-B46C-461A-BBC1-52530ADD5C44}" srcOrd="0" destOrd="0" presId="urn:microsoft.com/office/officeart/2005/8/layout/radial6"/>
    <dgm:cxn modelId="{FBAC1EC0-972A-454C-AC76-4FD20469C8F7}" type="presOf" srcId="{4F166D63-525D-4D53-B767-0AD52F3D00B4}" destId="{3CC0BDE6-7FA5-451C-A204-0E983283859E}" srcOrd="0" destOrd="0" presId="urn:microsoft.com/office/officeart/2005/8/layout/radial6"/>
    <dgm:cxn modelId="{9EB46CD7-CF7F-485F-B95C-132A749E1C13}" type="presOf" srcId="{2FAD6870-9242-4A20-918B-CF9032AAB1E6}" destId="{5933FC71-60C4-4E8E-B44B-55EF9C41DC23}" srcOrd="0" destOrd="0" presId="urn:microsoft.com/office/officeart/2005/8/layout/radial6"/>
    <dgm:cxn modelId="{F1BD7258-86A9-4C54-A8F1-ED189CAF89ED}" type="presOf" srcId="{D7126F4E-68BE-40B0-A649-3C2DCE9EEA3F}" destId="{8BECAFEC-850A-4831-98BA-E50250E9976A}" srcOrd="0" destOrd="0" presId="urn:microsoft.com/office/officeart/2005/8/layout/radial6"/>
    <dgm:cxn modelId="{79BC8486-D04C-4687-87C1-FC90993F7F42}" srcId="{D7126F4E-68BE-40B0-A649-3C2DCE9EEA3F}" destId="{E4C1A3A2-AE3C-4530-B87F-51D045845B59}" srcOrd="1" destOrd="0" parTransId="{C41F0290-BE9A-4361-A47C-CA7E25D20A9C}" sibTransId="{BA1A1573-8D1F-4A37-852D-A3E01511AEB0}"/>
    <dgm:cxn modelId="{F8F658B4-3051-4F78-A90F-2C1E57EA3CF5}" srcId="{D7126F4E-68BE-40B0-A649-3C2DCE9EEA3F}" destId="{4AB555FD-361B-414D-8763-C079A9A3191F}" srcOrd="0" destOrd="0" parTransId="{B06E373D-C4AE-4425-89DF-78B1719B138D}" sibTransId="{4F166D63-525D-4D53-B767-0AD52F3D00B4}"/>
    <dgm:cxn modelId="{6AFBA388-53FF-468B-BE9B-0597F2F3DF65}" srcId="{0232A481-DBD1-4251-A3BB-D1BC66D36299}" destId="{D7126F4E-68BE-40B0-A649-3C2DCE9EEA3F}" srcOrd="0" destOrd="0" parTransId="{72819A4D-4A85-4D2D-A73E-0923346E220B}" sibTransId="{E97BC126-517D-4626-8F01-189E5BBA0ED1}"/>
    <dgm:cxn modelId="{28A5855C-AEFB-46FB-8C6E-7E2F6FD4F49D}" type="presOf" srcId="{0232A481-DBD1-4251-A3BB-D1BC66D36299}" destId="{D016F3A2-1ACB-475D-8E80-7EBBB6BB720B}" srcOrd="0" destOrd="0" presId="urn:microsoft.com/office/officeart/2005/8/layout/radial6"/>
    <dgm:cxn modelId="{47E8C10F-A946-4971-A5C2-03C7E3A4981D}" type="presOf" srcId="{4AB555FD-361B-414D-8763-C079A9A3191F}" destId="{4E599410-31FC-4B3E-846E-7861A1D6AEAD}" srcOrd="0" destOrd="0" presId="urn:microsoft.com/office/officeart/2005/8/layout/radial6"/>
    <dgm:cxn modelId="{71FA4004-0E3A-4AA7-9B26-49333429E3C1}" type="presParOf" srcId="{D016F3A2-1ACB-475D-8E80-7EBBB6BB720B}" destId="{8BECAFEC-850A-4831-98BA-E50250E9976A}" srcOrd="0" destOrd="0" presId="urn:microsoft.com/office/officeart/2005/8/layout/radial6"/>
    <dgm:cxn modelId="{F671A210-0526-48F6-8568-BA9F145D170D}" type="presParOf" srcId="{D016F3A2-1ACB-475D-8E80-7EBBB6BB720B}" destId="{4E599410-31FC-4B3E-846E-7861A1D6AEAD}" srcOrd="1" destOrd="0" presId="urn:microsoft.com/office/officeart/2005/8/layout/radial6"/>
    <dgm:cxn modelId="{46AC0720-A3A2-45EA-890E-15BC5E2CA9F8}" type="presParOf" srcId="{D016F3A2-1ACB-475D-8E80-7EBBB6BB720B}" destId="{BFB5B948-BD74-4257-A1A1-EBD55E906B67}" srcOrd="2" destOrd="0" presId="urn:microsoft.com/office/officeart/2005/8/layout/radial6"/>
    <dgm:cxn modelId="{8E500681-5A13-4B31-BF15-D0066DA048EF}" type="presParOf" srcId="{D016F3A2-1ACB-475D-8E80-7EBBB6BB720B}" destId="{3CC0BDE6-7FA5-451C-A204-0E983283859E}" srcOrd="3" destOrd="0" presId="urn:microsoft.com/office/officeart/2005/8/layout/radial6"/>
    <dgm:cxn modelId="{1727FD1D-7495-4FB7-AD23-8388053EE53A}" type="presParOf" srcId="{D016F3A2-1ACB-475D-8E80-7EBBB6BB720B}" destId="{97D8E89E-2C3C-441A-A537-4D5473D3FB57}" srcOrd="4" destOrd="0" presId="urn:microsoft.com/office/officeart/2005/8/layout/radial6"/>
    <dgm:cxn modelId="{71B52A4C-EB1C-461F-B03A-5DAA7238A983}" type="presParOf" srcId="{D016F3A2-1ACB-475D-8E80-7EBBB6BB720B}" destId="{64EA2329-7295-404B-B468-4433574CCEA8}" srcOrd="5" destOrd="0" presId="urn:microsoft.com/office/officeart/2005/8/layout/radial6"/>
    <dgm:cxn modelId="{D6EEB5A0-49F8-4F5D-B7D9-958F1AC5F7F7}" type="presParOf" srcId="{D016F3A2-1ACB-475D-8E80-7EBBB6BB720B}" destId="{6C97490B-3935-486B-B737-C3C3B3DD94F8}" srcOrd="6" destOrd="0" presId="urn:microsoft.com/office/officeart/2005/8/layout/radial6"/>
    <dgm:cxn modelId="{9583DC7C-2964-443D-85AA-6AC607CA12AE}" type="presParOf" srcId="{D016F3A2-1ACB-475D-8E80-7EBBB6BB720B}" destId="{F68899EC-906B-4B8A-B512-581900F274C3}" srcOrd="7" destOrd="0" presId="urn:microsoft.com/office/officeart/2005/8/layout/radial6"/>
    <dgm:cxn modelId="{4CAD2B18-2F2B-4C2F-A13D-2587517C4DAE}" type="presParOf" srcId="{D016F3A2-1ACB-475D-8E80-7EBBB6BB720B}" destId="{31BB7897-8763-4990-AA4E-826E49F25056}" srcOrd="8" destOrd="0" presId="urn:microsoft.com/office/officeart/2005/8/layout/radial6"/>
    <dgm:cxn modelId="{D94B7140-79B9-4539-82E4-49D926A15989}" type="presParOf" srcId="{D016F3A2-1ACB-475D-8E80-7EBBB6BB720B}" destId="{5933FC71-60C4-4E8E-B44B-55EF9C41DC23}" srcOrd="9" destOrd="0" presId="urn:microsoft.com/office/officeart/2005/8/layout/radial6"/>
    <dgm:cxn modelId="{933101B2-1C48-4747-A5CC-49B1266B86EC}" type="presParOf" srcId="{D016F3A2-1ACB-475D-8E80-7EBBB6BB720B}" destId="{090756A0-EA9E-4D27-8E8C-E9027D3CD33B}" srcOrd="10" destOrd="0" presId="urn:microsoft.com/office/officeart/2005/8/layout/radial6"/>
    <dgm:cxn modelId="{B5363D22-441B-42B8-A635-6F2D9BB90FE9}" type="presParOf" srcId="{D016F3A2-1ACB-475D-8E80-7EBBB6BB720B}" destId="{68036C69-F637-4FD1-A772-5A54283C2D89}" srcOrd="11" destOrd="0" presId="urn:microsoft.com/office/officeart/2005/8/layout/radial6"/>
    <dgm:cxn modelId="{8F61F6E7-8CA5-45E7-BC2B-AE8280E3CAB1}" type="presParOf" srcId="{D016F3A2-1ACB-475D-8E80-7EBBB6BB720B}" destId="{7568F0A2-B46C-461A-BBC1-52530ADD5C44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DAAE603-C10E-4DB6-937B-C3B20E917866}" type="doc">
      <dgm:prSet loTypeId="urn:microsoft.com/office/officeart/2005/8/layout/vList3#1" loCatId="list" qsTypeId="urn:microsoft.com/office/officeart/2005/8/quickstyle/simple1" qsCatId="simple" csTypeId="urn:microsoft.com/office/officeart/2005/8/colors/accent1_2" csCatId="accent1" phldr="1"/>
      <dgm:spPr/>
    </dgm:pt>
    <dgm:pt modelId="{2FDD8E33-A30C-45AD-A63C-7EEFFDE71CB6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Расходы на профилактику правонарушений и борьбой с преступностью</a:t>
          </a:r>
          <a:endParaRPr lang="ru-RU" sz="1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009CC98-359C-4845-B678-F70A9ECE0385}" type="parTrans" cxnId="{D8DF47C0-9142-4F42-BDCD-6A4A833F8807}">
      <dgm:prSet/>
      <dgm:spPr/>
      <dgm:t>
        <a:bodyPr/>
        <a:lstStyle/>
        <a:p>
          <a:endParaRPr lang="ru-RU"/>
        </a:p>
      </dgm:t>
    </dgm:pt>
    <dgm:pt modelId="{F10AC4DC-2025-4446-9878-D7F5BC37A52F}" type="sibTrans" cxnId="{D8DF47C0-9142-4F42-BDCD-6A4A833F8807}">
      <dgm:prSet/>
      <dgm:spPr/>
      <dgm:t>
        <a:bodyPr/>
        <a:lstStyle/>
        <a:p>
          <a:endParaRPr lang="ru-RU"/>
        </a:p>
      </dgm:t>
    </dgm:pt>
    <dgm:pt modelId="{C98625D8-B9A1-40B7-BEA3-DAC0691D787C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Расходы на комплексные меры противодействия немедицинскому потреблению наркотических средств и их незаконному обороту</a:t>
          </a:r>
          <a:endParaRPr lang="ru-RU" sz="1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B6E51D3-AF47-4E2F-BB11-0FBB3CBC8E1E}" type="parTrans" cxnId="{EF4D6C87-01E0-4053-91B9-7725D1DC056E}">
      <dgm:prSet/>
      <dgm:spPr/>
      <dgm:t>
        <a:bodyPr/>
        <a:lstStyle/>
        <a:p>
          <a:endParaRPr lang="ru-RU"/>
        </a:p>
      </dgm:t>
    </dgm:pt>
    <dgm:pt modelId="{AB2DC370-C39C-4F0A-97B1-3781652EB265}" type="sibTrans" cxnId="{EF4D6C87-01E0-4053-91B9-7725D1DC056E}">
      <dgm:prSet/>
      <dgm:spPr/>
      <dgm:t>
        <a:bodyPr/>
        <a:lstStyle/>
        <a:p>
          <a:endParaRPr lang="ru-RU"/>
        </a:p>
      </dgm:t>
    </dgm:pt>
    <dgm:pt modelId="{8B41C038-44DA-41E7-A546-02F85BEF9CE2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Финансирование деятельности единой дежурно – диспетчерской службы</a:t>
          </a:r>
          <a:endParaRPr lang="ru-RU" sz="1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1841C4E-0118-4D7A-B65C-5018257A22B9}" type="parTrans" cxnId="{D2A583C9-D46D-4933-9C1D-55072ED75AD1}">
      <dgm:prSet/>
      <dgm:spPr/>
      <dgm:t>
        <a:bodyPr/>
        <a:lstStyle/>
        <a:p>
          <a:endParaRPr lang="ru-RU"/>
        </a:p>
      </dgm:t>
    </dgm:pt>
    <dgm:pt modelId="{3E70DBDB-78E5-4EED-ABFE-2B1D038E4D47}" type="sibTrans" cxnId="{D2A583C9-D46D-4933-9C1D-55072ED75AD1}">
      <dgm:prSet/>
      <dgm:spPr/>
      <dgm:t>
        <a:bodyPr/>
        <a:lstStyle/>
        <a:p>
          <a:endParaRPr lang="ru-RU"/>
        </a:p>
      </dgm:t>
    </dgm:pt>
    <dgm:pt modelId="{FA9EC66D-8B87-4C28-B3ED-652F681A4FFF}">
      <dgm:prSet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Резервные фонды</a:t>
          </a:r>
          <a:endParaRPr lang="ru-RU" sz="1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1432949-DF98-4AB2-B264-9D444B3C4074}" type="parTrans" cxnId="{4DC13FE4-6973-4311-8404-76546141E8B0}">
      <dgm:prSet/>
      <dgm:spPr/>
      <dgm:t>
        <a:bodyPr/>
        <a:lstStyle/>
        <a:p>
          <a:endParaRPr lang="ru-RU"/>
        </a:p>
      </dgm:t>
    </dgm:pt>
    <dgm:pt modelId="{0E23A83C-E8FE-45E3-A0F8-F777464ADABC}" type="sibTrans" cxnId="{4DC13FE4-6973-4311-8404-76546141E8B0}">
      <dgm:prSet/>
      <dgm:spPr/>
      <dgm:t>
        <a:bodyPr/>
        <a:lstStyle/>
        <a:p>
          <a:endParaRPr lang="ru-RU"/>
        </a:p>
      </dgm:t>
    </dgm:pt>
    <dgm:pt modelId="{CCA2B130-48B0-4FE3-90F5-0F2D18AF2BBF}">
      <dgm:prSet custT="1"/>
      <dgm:spPr/>
      <dgm:t>
        <a:bodyPr/>
        <a:lstStyle/>
        <a:p>
          <a:pPr algn="ctr"/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Расходы</a:t>
          </a:r>
          <a:r>
            <a:rPr lang="ru-RU" sz="1400" baseline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на пожарную безопасность</a:t>
          </a:r>
          <a:endParaRPr lang="ru-RU" sz="1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E99783C-E58B-49EF-BA34-D996BD42DBCD}" type="parTrans" cxnId="{8E5B4CC7-499D-459D-91E5-3636AE777DC6}">
      <dgm:prSet/>
      <dgm:spPr/>
      <dgm:t>
        <a:bodyPr/>
        <a:lstStyle/>
        <a:p>
          <a:endParaRPr lang="ru-RU"/>
        </a:p>
      </dgm:t>
    </dgm:pt>
    <dgm:pt modelId="{3AA406E3-27C1-4929-BE5A-7FC370BEE389}" type="sibTrans" cxnId="{8E5B4CC7-499D-459D-91E5-3636AE777DC6}">
      <dgm:prSet/>
      <dgm:spPr/>
      <dgm:t>
        <a:bodyPr/>
        <a:lstStyle/>
        <a:p>
          <a:endParaRPr lang="ru-RU"/>
        </a:p>
      </dgm:t>
    </dgm:pt>
    <dgm:pt modelId="{3CA086EA-F646-4C39-B048-D6AF2E535CC3}" type="pres">
      <dgm:prSet presAssocID="{6DAAE603-C10E-4DB6-937B-C3B20E917866}" presName="linearFlow" presStyleCnt="0">
        <dgm:presLayoutVars>
          <dgm:dir/>
          <dgm:resizeHandles val="exact"/>
        </dgm:presLayoutVars>
      </dgm:prSet>
      <dgm:spPr/>
    </dgm:pt>
    <dgm:pt modelId="{55F31935-9F03-426C-944B-FE138A7EA89A}" type="pres">
      <dgm:prSet presAssocID="{2FDD8E33-A30C-45AD-A63C-7EEFFDE71CB6}" presName="composite" presStyleCnt="0"/>
      <dgm:spPr/>
    </dgm:pt>
    <dgm:pt modelId="{36E384B8-1C12-4E6A-A093-BE37A250082C}" type="pres">
      <dgm:prSet presAssocID="{2FDD8E33-A30C-45AD-A63C-7EEFFDE71CB6}" presName="imgShp" presStyleLbl="fgImgPlace1" presStyleIdx="0" presStyleCnt="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D7014643-32DE-4C07-B284-3BCF4593E011}" type="pres">
      <dgm:prSet presAssocID="{2FDD8E33-A30C-45AD-A63C-7EEFFDE71CB6}" presName="txShp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646B65-E229-4658-A8B8-951B171CBBFA}" type="pres">
      <dgm:prSet presAssocID="{F10AC4DC-2025-4446-9878-D7F5BC37A52F}" presName="spacing" presStyleCnt="0"/>
      <dgm:spPr/>
    </dgm:pt>
    <dgm:pt modelId="{3E28EE5C-D20E-4B18-BBD9-D45AA76CB3D6}" type="pres">
      <dgm:prSet presAssocID="{C98625D8-B9A1-40B7-BEA3-DAC0691D787C}" presName="composite" presStyleCnt="0"/>
      <dgm:spPr/>
    </dgm:pt>
    <dgm:pt modelId="{9DFA3C03-9CF5-416C-BC41-7DA887B2601A}" type="pres">
      <dgm:prSet presAssocID="{C98625D8-B9A1-40B7-BEA3-DAC0691D787C}" presName="imgShp" presStyleLbl="fgImgPlace1" presStyleIdx="1" presStyleCnt="5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35979631-3B4D-4D59-B6D2-23FC7725A726}" type="pres">
      <dgm:prSet presAssocID="{C98625D8-B9A1-40B7-BEA3-DAC0691D787C}" presName="txShp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F391E3-53F6-4F22-B100-1DFA82A75CE6}" type="pres">
      <dgm:prSet presAssocID="{AB2DC370-C39C-4F0A-97B1-3781652EB265}" presName="spacing" presStyleCnt="0"/>
      <dgm:spPr/>
    </dgm:pt>
    <dgm:pt modelId="{C08F3D5F-8A21-46AC-8025-7CA11DEDE74C}" type="pres">
      <dgm:prSet presAssocID="{8B41C038-44DA-41E7-A546-02F85BEF9CE2}" presName="composite" presStyleCnt="0"/>
      <dgm:spPr/>
    </dgm:pt>
    <dgm:pt modelId="{372E2E3B-43F3-4216-BFC7-87D412E8AC29}" type="pres">
      <dgm:prSet presAssocID="{8B41C038-44DA-41E7-A546-02F85BEF9CE2}" presName="imgShp" presStyleLbl="fgImgPlace1" presStyleIdx="2" presStyleCnt="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3AFF95A9-605D-49BD-B212-45E342C76CE9}" type="pres">
      <dgm:prSet presAssocID="{8B41C038-44DA-41E7-A546-02F85BEF9CE2}" presName="txShp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83449A-50AB-47A0-AE38-9DC09FC46437}" type="pres">
      <dgm:prSet presAssocID="{3E70DBDB-78E5-4EED-ABFE-2B1D038E4D47}" presName="spacing" presStyleCnt="0"/>
      <dgm:spPr/>
    </dgm:pt>
    <dgm:pt modelId="{4260294E-9B77-4B77-AD47-B367C960B4EB}" type="pres">
      <dgm:prSet presAssocID="{FA9EC66D-8B87-4C28-B3ED-652F681A4FFF}" presName="composite" presStyleCnt="0"/>
      <dgm:spPr/>
    </dgm:pt>
    <dgm:pt modelId="{E4DCAF7B-7E71-487B-922F-CB2145CBA711}" type="pres">
      <dgm:prSet presAssocID="{FA9EC66D-8B87-4C28-B3ED-652F681A4FFF}" presName="imgShp" presStyleLbl="fgImgPlace1" presStyleIdx="3" presStyleCnt="5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646D61EF-E1CA-4C49-A62C-0FDCF7E03831}" type="pres">
      <dgm:prSet presAssocID="{FA9EC66D-8B87-4C28-B3ED-652F681A4FFF}" presName="txShp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71FEE2-E42D-4509-8C6A-199956C9D577}" type="pres">
      <dgm:prSet presAssocID="{0E23A83C-E8FE-45E3-A0F8-F777464ADABC}" presName="spacing" presStyleCnt="0"/>
      <dgm:spPr/>
    </dgm:pt>
    <dgm:pt modelId="{B8163D06-FCEA-48F0-B461-D304391B9F1E}" type="pres">
      <dgm:prSet presAssocID="{CCA2B130-48B0-4FE3-90F5-0F2D18AF2BBF}" presName="composite" presStyleCnt="0"/>
      <dgm:spPr/>
    </dgm:pt>
    <dgm:pt modelId="{2F7941DB-38BD-42D7-AE69-B45B267AF1DE}" type="pres">
      <dgm:prSet presAssocID="{CCA2B130-48B0-4FE3-90F5-0F2D18AF2BBF}" presName="imgShp" presStyleLbl="fgImgPlace1" presStyleIdx="4" presStyleCnt="5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E8A783C2-E0A4-4FCD-BB72-0849565C0FAD}" type="pres">
      <dgm:prSet presAssocID="{CCA2B130-48B0-4FE3-90F5-0F2D18AF2BBF}" presName="txShp" presStyleLbl="node1" presStyleIdx="4" presStyleCnt="5" custLinFactNeighborX="-357" custLinFactNeighborY="33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8DF47C0-9142-4F42-BDCD-6A4A833F8807}" srcId="{6DAAE603-C10E-4DB6-937B-C3B20E917866}" destId="{2FDD8E33-A30C-45AD-A63C-7EEFFDE71CB6}" srcOrd="0" destOrd="0" parTransId="{E009CC98-359C-4845-B678-F70A9ECE0385}" sibTransId="{F10AC4DC-2025-4446-9878-D7F5BC37A52F}"/>
    <dgm:cxn modelId="{D2A583C9-D46D-4933-9C1D-55072ED75AD1}" srcId="{6DAAE603-C10E-4DB6-937B-C3B20E917866}" destId="{8B41C038-44DA-41E7-A546-02F85BEF9CE2}" srcOrd="2" destOrd="0" parTransId="{B1841C4E-0118-4D7A-B65C-5018257A22B9}" sibTransId="{3E70DBDB-78E5-4EED-ABFE-2B1D038E4D47}"/>
    <dgm:cxn modelId="{6E86C638-F0F4-479B-9F1D-4E967D592435}" type="presOf" srcId="{2FDD8E33-A30C-45AD-A63C-7EEFFDE71CB6}" destId="{D7014643-32DE-4C07-B284-3BCF4593E011}" srcOrd="0" destOrd="0" presId="urn:microsoft.com/office/officeart/2005/8/layout/vList3#1"/>
    <dgm:cxn modelId="{D9203B11-F39C-4CC2-BD26-0994A0CB5671}" type="presOf" srcId="{CCA2B130-48B0-4FE3-90F5-0F2D18AF2BBF}" destId="{E8A783C2-E0A4-4FCD-BB72-0849565C0FAD}" srcOrd="0" destOrd="0" presId="urn:microsoft.com/office/officeart/2005/8/layout/vList3#1"/>
    <dgm:cxn modelId="{6BAE556F-F81B-4A88-9DAF-99C1E4A4ED02}" type="presOf" srcId="{C98625D8-B9A1-40B7-BEA3-DAC0691D787C}" destId="{35979631-3B4D-4D59-B6D2-23FC7725A726}" srcOrd="0" destOrd="0" presId="urn:microsoft.com/office/officeart/2005/8/layout/vList3#1"/>
    <dgm:cxn modelId="{4BEA11B6-A50A-47F7-9CFA-57D91DDA3A9E}" type="presOf" srcId="{6DAAE603-C10E-4DB6-937B-C3B20E917866}" destId="{3CA086EA-F646-4C39-B048-D6AF2E535CC3}" srcOrd="0" destOrd="0" presId="urn:microsoft.com/office/officeart/2005/8/layout/vList3#1"/>
    <dgm:cxn modelId="{4DC13FE4-6973-4311-8404-76546141E8B0}" srcId="{6DAAE603-C10E-4DB6-937B-C3B20E917866}" destId="{FA9EC66D-8B87-4C28-B3ED-652F681A4FFF}" srcOrd="3" destOrd="0" parTransId="{61432949-DF98-4AB2-B264-9D444B3C4074}" sibTransId="{0E23A83C-E8FE-45E3-A0F8-F777464ADABC}"/>
    <dgm:cxn modelId="{EF4D6C87-01E0-4053-91B9-7725D1DC056E}" srcId="{6DAAE603-C10E-4DB6-937B-C3B20E917866}" destId="{C98625D8-B9A1-40B7-BEA3-DAC0691D787C}" srcOrd="1" destOrd="0" parTransId="{DB6E51D3-AF47-4E2F-BB11-0FBB3CBC8E1E}" sibTransId="{AB2DC370-C39C-4F0A-97B1-3781652EB265}"/>
    <dgm:cxn modelId="{8E5B4CC7-499D-459D-91E5-3636AE777DC6}" srcId="{6DAAE603-C10E-4DB6-937B-C3B20E917866}" destId="{CCA2B130-48B0-4FE3-90F5-0F2D18AF2BBF}" srcOrd="4" destOrd="0" parTransId="{7E99783C-E58B-49EF-BA34-D996BD42DBCD}" sibTransId="{3AA406E3-27C1-4929-BE5A-7FC370BEE389}"/>
    <dgm:cxn modelId="{BA7B1E51-A374-4179-B31A-1850C60A913A}" type="presOf" srcId="{FA9EC66D-8B87-4C28-B3ED-652F681A4FFF}" destId="{646D61EF-E1CA-4C49-A62C-0FDCF7E03831}" srcOrd="0" destOrd="0" presId="urn:microsoft.com/office/officeart/2005/8/layout/vList3#1"/>
    <dgm:cxn modelId="{2D1FC4CB-B66C-4C7A-8ECA-AC3ADF5D62B9}" type="presOf" srcId="{8B41C038-44DA-41E7-A546-02F85BEF9CE2}" destId="{3AFF95A9-605D-49BD-B212-45E342C76CE9}" srcOrd="0" destOrd="0" presId="urn:microsoft.com/office/officeart/2005/8/layout/vList3#1"/>
    <dgm:cxn modelId="{B06FC548-3B53-4B2E-A5F7-AE0B28491989}" type="presParOf" srcId="{3CA086EA-F646-4C39-B048-D6AF2E535CC3}" destId="{55F31935-9F03-426C-944B-FE138A7EA89A}" srcOrd="0" destOrd="0" presId="urn:microsoft.com/office/officeart/2005/8/layout/vList3#1"/>
    <dgm:cxn modelId="{7280DE11-8C9A-4BCF-9369-D4F2AA0866F3}" type="presParOf" srcId="{55F31935-9F03-426C-944B-FE138A7EA89A}" destId="{36E384B8-1C12-4E6A-A093-BE37A250082C}" srcOrd="0" destOrd="0" presId="urn:microsoft.com/office/officeart/2005/8/layout/vList3#1"/>
    <dgm:cxn modelId="{F89B8C65-377B-4A35-AD80-B2F7DFD5ABFB}" type="presParOf" srcId="{55F31935-9F03-426C-944B-FE138A7EA89A}" destId="{D7014643-32DE-4C07-B284-3BCF4593E011}" srcOrd="1" destOrd="0" presId="urn:microsoft.com/office/officeart/2005/8/layout/vList3#1"/>
    <dgm:cxn modelId="{3A33C0AF-7165-461B-B720-FABA45C16094}" type="presParOf" srcId="{3CA086EA-F646-4C39-B048-D6AF2E535CC3}" destId="{68646B65-E229-4658-A8B8-951B171CBBFA}" srcOrd="1" destOrd="0" presId="urn:microsoft.com/office/officeart/2005/8/layout/vList3#1"/>
    <dgm:cxn modelId="{020351A2-EA89-47D2-9B27-5E39C9BF8190}" type="presParOf" srcId="{3CA086EA-F646-4C39-B048-D6AF2E535CC3}" destId="{3E28EE5C-D20E-4B18-BBD9-D45AA76CB3D6}" srcOrd="2" destOrd="0" presId="urn:microsoft.com/office/officeart/2005/8/layout/vList3#1"/>
    <dgm:cxn modelId="{20D7FFCD-F7AF-4EFC-906D-D5CA4A1976EC}" type="presParOf" srcId="{3E28EE5C-D20E-4B18-BBD9-D45AA76CB3D6}" destId="{9DFA3C03-9CF5-416C-BC41-7DA887B2601A}" srcOrd="0" destOrd="0" presId="urn:microsoft.com/office/officeart/2005/8/layout/vList3#1"/>
    <dgm:cxn modelId="{44BB4FC6-5A3E-48E1-9F5B-B387C9D3864C}" type="presParOf" srcId="{3E28EE5C-D20E-4B18-BBD9-D45AA76CB3D6}" destId="{35979631-3B4D-4D59-B6D2-23FC7725A726}" srcOrd="1" destOrd="0" presId="urn:microsoft.com/office/officeart/2005/8/layout/vList3#1"/>
    <dgm:cxn modelId="{B1E9DBB6-03FA-4821-950D-D0CB514845AE}" type="presParOf" srcId="{3CA086EA-F646-4C39-B048-D6AF2E535CC3}" destId="{D7F391E3-53F6-4F22-B100-1DFA82A75CE6}" srcOrd="3" destOrd="0" presId="urn:microsoft.com/office/officeart/2005/8/layout/vList3#1"/>
    <dgm:cxn modelId="{E8F70E60-BDB5-4839-BBC4-F6F856AAA6AC}" type="presParOf" srcId="{3CA086EA-F646-4C39-B048-D6AF2E535CC3}" destId="{C08F3D5F-8A21-46AC-8025-7CA11DEDE74C}" srcOrd="4" destOrd="0" presId="urn:microsoft.com/office/officeart/2005/8/layout/vList3#1"/>
    <dgm:cxn modelId="{1F4396DD-0A37-45B9-958A-2A52D58C5FC5}" type="presParOf" srcId="{C08F3D5F-8A21-46AC-8025-7CA11DEDE74C}" destId="{372E2E3B-43F3-4216-BFC7-87D412E8AC29}" srcOrd="0" destOrd="0" presId="urn:microsoft.com/office/officeart/2005/8/layout/vList3#1"/>
    <dgm:cxn modelId="{474A9CE0-B1B2-428A-9129-3820CFE9DE3F}" type="presParOf" srcId="{C08F3D5F-8A21-46AC-8025-7CA11DEDE74C}" destId="{3AFF95A9-605D-49BD-B212-45E342C76CE9}" srcOrd="1" destOrd="0" presId="urn:microsoft.com/office/officeart/2005/8/layout/vList3#1"/>
    <dgm:cxn modelId="{3C8D7CE7-110F-4A4E-8742-B277E5FA05BC}" type="presParOf" srcId="{3CA086EA-F646-4C39-B048-D6AF2E535CC3}" destId="{C683449A-50AB-47A0-AE38-9DC09FC46437}" srcOrd="5" destOrd="0" presId="urn:microsoft.com/office/officeart/2005/8/layout/vList3#1"/>
    <dgm:cxn modelId="{9030FEDB-E1AE-45D6-A8A7-986D3D5CF988}" type="presParOf" srcId="{3CA086EA-F646-4C39-B048-D6AF2E535CC3}" destId="{4260294E-9B77-4B77-AD47-B367C960B4EB}" srcOrd="6" destOrd="0" presId="urn:microsoft.com/office/officeart/2005/8/layout/vList3#1"/>
    <dgm:cxn modelId="{ECA11FEF-6345-4B9B-A707-503588E605DE}" type="presParOf" srcId="{4260294E-9B77-4B77-AD47-B367C960B4EB}" destId="{E4DCAF7B-7E71-487B-922F-CB2145CBA711}" srcOrd="0" destOrd="0" presId="urn:microsoft.com/office/officeart/2005/8/layout/vList3#1"/>
    <dgm:cxn modelId="{23F89A2E-1271-4C1B-8F68-8D2855C7D0AD}" type="presParOf" srcId="{4260294E-9B77-4B77-AD47-B367C960B4EB}" destId="{646D61EF-E1CA-4C49-A62C-0FDCF7E03831}" srcOrd="1" destOrd="0" presId="urn:microsoft.com/office/officeart/2005/8/layout/vList3#1"/>
    <dgm:cxn modelId="{BD4FB1B1-E786-485A-AB6C-EACE4D1E866B}" type="presParOf" srcId="{3CA086EA-F646-4C39-B048-D6AF2E535CC3}" destId="{FB71FEE2-E42D-4509-8C6A-199956C9D577}" srcOrd="7" destOrd="0" presId="urn:microsoft.com/office/officeart/2005/8/layout/vList3#1"/>
    <dgm:cxn modelId="{2BF964E6-E668-4EA5-93CC-8A6A38DEEE35}" type="presParOf" srcId="{3CA086EA-F646-4C39-B048-D6AF2E535CC3}" destId="{B8163D06-FCEA-48F0-B461-D304391B9F1E}" srcOrd="8" destOrd="0" presId="urn:microsoft.com/office/officeart/2005/8/layout/vList3#1"/>
    <dgm:cxn modelId="{C3C6926A-4B49-4AD2-957B-B9A49585C637}" type="presParOf" srcId="{B8163D06-FCEA-48F0-B461-D304391B9F1E}" destId="{2F7941DB-38BD-42D7-AE69-B45B267AF1DE}" srcOrd="0" destOrd="0" presId="urn:microsoft.com/office/officeart/2005/8/layout/vList3#1"/>
    <dgm:cxn modelId="{5BD3C55C-3A27-44D6-B495-DFF15A76AA03}" type="presParOf" srcId="{B8163D06-FCEA-48F0-B461-D304391B9F1E}" destId="{E8A783C2-E0A4-4FCD-BB72-0849565C0FAD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4A697A1-9EE4-442A-8368-8F7C4E58161A}">
      <dsp:nvSpPr>
        <dsp:cNvPr id="0" name=""/>
        <dsp:cNvSpPr/>
      </dsp:nvSpPr>
      <dsp:spPr>
        <a:xfrm>
          <a:off x="2" y="0"/>
          <a:ext cx="8893647" cy="2088232"/>
        </a:xfrm>
        <a:prstGeom prst="rightArrow">
          <a:avLst/>
        </a:prstGeom>
        <a:gradFill rotWithShape="1">
          <a:gsLst>
            <a:gs pos="0">
              <a:schemeClr val="accent1">
                <a:tint val="0"/>
              </a:schemeClr>
            </a:gs>
            <a:gs pos="44000">
              <a:schemeClr val="accent1">
                <a:tint val="60000"/>
                <a:satMod val="120000"/>
              </a:schemeClr>
            </a:gs>
            <a:gs pos="100000">
              <a:schemeClr val="accent1">
                <a:tint val="90000"/>
                <a:alpha val="10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accent1"/>
          </a:solidFill>
          <a:prstDash val="solid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</dsp:sp>
    <dsp:sp modelId="{51AAA1B2-B292-4056-8D0F-FA32749E3B2C}">
      <dsp:nvSpPr>
        <dsp:cNvPr id="0" name=""/>
        <dsp:cNvSpPr/>
      </dsp:nvSpPr>
      <dsp:spPr>
        <a:xfrm>
          <a:off x="67698" y="579814"/>
          <a:ext cx="1855584" cy="911780"/>
        </a:xfrm>
        <a:prstGeom prst="roundRect">
          <a:avLst/>
        </a:prstGeom>
        <a:noFill/>
        <a:ln w="15875" cap="flat" cmpd="sng" algn="ctr">
          <a:solidFill>
            <a:schemeClr val="bg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1.Составление проекта бюджета (планирование)</a:t>
          </a:r>
          <a:endParaRPr lang="ru-RU" sz="1400" b="1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67698" y="579814"/>
        <a:ext cx="1855584" cy="911780"/>
      </dsp:txXfrm>
    </dsp:sp>
    <dsp:sp modelId="{D9F6997A-ECBD-4832-B328-6D0D6E41E542}">
      <dsp:nvSpPr>
        <dsp:cNvPr id="0" name=""/>
        <dsp:cNvSpPr/>
      </dsp:nvSpPr>
      <dsp:spPr>
        <a:xfrm>
          <a:off x="2039151" y="607679"/>
          <a:ext cx="1521414" cy="872872"/>
        </a:xfrm>
        <a:prstGeom prst="roundRect">
          <a:avLst/>
        </a:prstGeom>
        <a:noFill/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2.Рассмотрение и утверждение бюджета</a:t>
          </a:r>
          <a:endParaRPr lang="ru-RU" sz="1400" b="1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2039151" y="607679"/>
        <a:ext cx="1521414" cy="872872"/>
      </dsp:txXfrm>
    </dsp:sp>
    <dsp:sp modelId="{07CB27E1-FDEF-4AEA-AE64-0AAE02DA5CC2}">
      <dsp:nvSpPr>
        <dsp:cNvPr id="0" name=""/>
        <dsp:cNvSpPr/>
      </dsp:nvSpPr>
      <dsp:spPr>
        <a:xfrm>
          <a:off x="3828741" y="671220"/>
          <a:ext cx="1642721" cy="786269"/>
        </a:xfrm>
        <a:prstGeom prst="roundRect">
          <a:avLst/>
        </a:prstGeom>
        <a:noFill/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3.Исполнение бюджета</a:t>
          </a:r>
          <a:endParaRPr lang="ru-RU" sz="1400" b="1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3828741" y="671220"/>
        <a:ext cx="1642721" cy="786269"/>
      </dsp:txXfrm>
    </dsp:sp>
    <dsp:sp modelId="{C88E3B35-7BB7-42D6-B101-365C838621C7}">
      <dsp:nvSpPr>
        <dsp:cNvPr id="0" name=""/>
        <dsp:cNvSpPr/>
      </dsp:nvSpPr>
      <dsp:spPr>
        <a:xfrm>
          <a:off x="5564158" y="648070"/>
          <a:ext cx="1710157" cy="792091"/>
        </a:xfrm>
        <a:prstGeom prst="roundRect">
          <a:avLst/>
        </a:prstGeom>
        <a:noFill/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4.Составление</a:t>
          </a:r>
          <a:r>
            <a:rPr lang="ru-RU" sz="1400" b="1" kern="1200" dirty="0" smtClean="0"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бюджетной отчетности</a:t>
          </a:r>
          <a:endParaRPr lang="ru-RU" sz="1400" b="1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5564158" y="648070"/>
        <a:ext cx="1710157" cy="792091"/>
      </dsp:txXfrm>
    </dsp:sp>
    <dsp:sp modelId="{A319B457-E901-4867-8C84-0C0AF40D4534}">
      <dsp:nvSpPr>
        <dsp:cNvPr id="0" name=""/>
        <dsp:cNvSpPr/>
      </dsp:nvSpPr>
      <dsp:spPr>
        <a:xfrm>
          <a:off x="7445725" y="661376"/>
          <a:ext cx="1435769" cy="748672"/>
        </a:xfrm>
        <a:prstGeom prst="roundRect">
          <a:avLst/>
        </a:prstGeom>
        <a:noFill/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5.Финансовый контроль</a:t>
          </a:r>
          <a:endParaRPr lang="ru-RU" sz="1400" b="1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7445725" y="661376"/>
        <a:ext cx="1435769" cy="748672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EE945D8-F005-4F22-80A5-40CC57FF3A12}">
      <dsp:nvSpPr>
        <dsp:cNvPr id="0" name=""/>
        <dsp:cNvSpPr/>
      </dsp:nvSpPr>
      <dsp:spPr>
        <a:xfrm>
          <a:off x="711727" y="282271"/>
          <a:ext cx="2600928" cy="903268"/>
        </a:xfrm>
        <a:prstGeom prst="ellipse">
          <a:avLst/>
        </a:prstGeom>
        <a:solidFill>
          <a:schemeClr val="dk2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E1F01B-F20F-452B-A088-F4619FB3DA6D}">
      <dsp:nvSpPr>
        <dsp:cNvPr id="0" name=""/>
        <dsp:cNvSpPr/>
      </dsp:nvSpPr>
      <dsp:spPr>
        <a:xfrm>
          <a:off x="1764195" y="2494069"/>
          <a:ext cx="504055" cy="322595"/>
        </a:xfrm>
        <a:prstGeom prst="down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B650AE-782D-4C3D-B322-6CB3BBA9527B}">
      <dsp:nvSpPr>
        <dsp:cNvPr id="0" name=""/>
        <dsp:cNvSpPr/>
      </dsp:nvSpPr>
      <dsp:spPr>
        <a:xfrm>
          <a:off x="806489" y="2752145"/>
          <a:ext cx="2419468" cy="6048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effectLst/>
              <a:latin typeface="Times New Roman" pitchFamily="18" charset="0"/>
              <a:cs typeface="Times New Roman" pitchFamily="18" charset="0"/>
            </a:rPr>
            <a:t>10,0 тыс. руб.</a:t>
          </a:r>
          <a:endParaRPr lang="ru-RU" sz="2200" b="1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806489" y="2752145"/>
        <a:ext cx="2419468" cy="604867"/>
      </dsp:txXfrm>
    </dsp:sp>
    <dsp:sp modelId="{2D3CB6D7-D50C-4C6A-9BBF-ED001091448C}">
      <dsp:nvSpPr>
        <dsp:cNvPr id="0" name=""/>
        <dsp:cNvSpPr/>
      </dsp:nvSpPr>
      <dsp:spPr>
        <a:xfrm>
          <a:off x="1657336" y="1255301"/>
          <a:ext cx="907300" cy="907300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2027 год</a:t>
          </a:r>
          <a:endParaRPr lang="ru-RU" sz="2000" kern="1200" dirty="0"/>
        </a:p>
      </dsp:txBody>
      <dsp:txXfrm>
        <a:off x="1657336" y="1255301"/>
        <a:ext cx="907300" cy="907300"/>
      </dsp:txXfrm>
    </dsp:sp>
    <dsp:sp modelId="{779536F6-D121-492B-9C3E-359D6AEA6E19}">
      <dsp:nvSpPr>
        <dsp:cNvPr id="0" name=""/>
        <dsp:cNvSpPr/>
      </dsp:nvSpPr>
      <dsp:spPr>
        <a:xfrm>
          <a:off x="1008111" y="574623"/>
          <a:ext cx="907300" cy="907300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2025 год</a:t>
          </a:r>
          <a:endParaRPr lang="ru-RU" sz="2000" kern="1200" dirty="0"/>
        </a:p>
      </dsp:txBody>
      <dsp:txXfrm>
        <a:off x="1008111" y="574623"/>
        <a:ext cx="907300" cy="907300"/>
      </dsp:txXfrm>
    </dsp:sp>
    <dsp:sp modelId="{2F647062-98A7-4D99-B969-F4226B9D0F20}">
      <dsp:nvSpPr>
        <dsp:cNvPr id="0" name=""/>
        <dsp:cNvSpPr/>
      </dsp:nvSpPr>
      <dsp:spPr>
        <a:xfrm>
          <a:off x="1935575" y="355258"/>
          <a:ext cx="907300" cy="907300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2026 год</a:t>
          </a:r>
          <a:endParaRPr lang="ru-RU" sz="2000" kern="1200" dirty="0"/>
        </a:p>
      </dsp:txBody>
      <dsp:txXfrm>
        <a:off x="1935575" y="355258"/>
        <a:ext cx="907300" cy="907300"/>
      </dsp:txXfrm>
    </dsp:sp>
    <dsp:sp modelId="{0DEEE0D6-7EA7-4419-ADD1-FC94F787D2ED}">
      <dsp:nvSpPr>
        <dsp:cNvPr id="0" name=""/>
        <dsp:cNvSpPr/>
      </dsp:nvSpPr>
      <dsp:spPr>
        <a:xfrm>
          <a:off x="604867" y="171379"/>
          <a:ext cx="2822713" cy="2258170"/>
        </a:xfrm>
        <a:prstGeom prst="funnel">
          <a:avLst/>
        </a:prstGeom>
        <a:solidFill>
          <a:schemeClr val="lt2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BA8B946-7AB1-41BD-B56E-09681C82FFE9}">
      <dsp:nvSpPr>
        <dsp:cNvPr id="0" name=""/>
        <dsp:cNvSpPr/>
      </dsp:nvSpPr>
      <dsp:spPr>
        <a:xfrm>
          <a:off x="0" y="1579922"/>
          <a:ext cx="2002370" cy="1328907"/>
        </a:xfrm>
        <a:prstGeom prst="roundRect">
          <a:avLst/>
        </a:prstGeom>
        <a:noFill/>
        <a:ln w="1587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Участие гражданина в бюджетном процессе</a:t>
          </a:r>
          <a:endParaRPr lang="ru-RU" sz="1900" b="1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0" y="1579922"/>
        <a:ext cx="2002370" cy="1328907"/>
      </dsp:txXfrm>
    </dsp:sp>
    <dsp:sp modelId="{37863640-D28F-486B-9FB2-A58D1061BA61}">
      <dsp:nvSpPr>
        <dsp:cNvPr id="0" name=""/>
        <dsp:cNvSpPr/>
      </dsp:nvSpPr>
      <dsp:spPr>
        <a:xfrm rot="17133088">
          <a:off x="1064997" y="1420519"/>
          <a:ext cx="33092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30921" y="0"/>
              </a:lnTo>
            </a:path>
          </a:pathLst>
        </a:custGeom>
        <a:noFill/>
        <a:ln w="1587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DA6B09-5E6A-43AE-BAA7-95E4140B901F}">
      <dsp:nvSpPr>
        <dsp:cNvPr id="0" name=""/>
        <dsp:cNvSpPr/>
      </dsp:nvSpPr>
      <dsp:spPr>
        <a:xfrm>
          <a:off x="395735" y="460666"/>
          <a:ext cx="1980925" cy="800449"/>
        </a:xfrm>
        <a:prstGeom prst="roundRect">
          <a:avLst/>
        </a:prstGeom>
        <a:noFill/>
        <a:ln w="1587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Как налогоплательщик</a:t>
          </a:r>
          <a:endParaRPr lang="ru-RU" sz="1600" b="0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395735" y="460666"/>
        <a:ext cx="1980925" cy="800449"/>
      </dsp:txXfrm>
    </dsp:sp>
    <dsp:sp modelId="{B7E5398A-8EA3-4CF0-9F12-425392D16795}">
      <dsp:nvSpPr>
        <dsp:cNvPr id="0" name=""/>
        <dsp:cNvSpPr/>
      </dsp:nvSpPr>
      <dsp:spPr>
        <a:xfrm rot="20010144">
          <a:off x="1958814" y="1560263"/>
          <a:ext cx="82926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29264" y="0"/>
              </a:lnTo>
            </a:path>
          </a:pathLst>
        </a:custGeom>
        <a:noFill/>
        <a:ln w="1587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F21497-3975-44AD-922A-6311C66B07B6}">
      <dsp:nvSpPr>
        <dsp:cNvPr id="0" name=""/>
        <dsp:cNvSpPr/>
      </dsp:nvSpPr>
      <dsp:spPr>
        <a:xfrm>
          <a:off x="2744523" y="0"/>
          <a:ext cx="1743696" cy="1881257"/>
        </a:xfrm>
        <a:prstGeom prst="roundRect">
          <a:avLst/>
        </a:prstGeom>
        <a:solidFill>
          <a:schemeClr val="bg2"/>
        </a:solidFill>
        <a:ln w="1587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Как участник публичных слушаний проекта решения о бюджете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Проводятся ежегодно в декабре</a:t>
          </a:r>
          <a:endParaRPr lang="ru-RU" sz="1200" kern="1200" dirty="0">
            <a:solidFill>
              <a:schemeClr val="tx1"/>
            </a:solidFill>
          </a:endParaRPr>
        </a:p>
      </dsp:txBody>
      <dsp:txXfrm>
        <a:off x="2744523" y="0"/>
        <a:ext cx="1743696" cy="1881257"/>
      </dsp:txXfrm>
    </dsp:sp>
    <dsp:sp modelId="{F49A1F7E-3774-4700-9E01-9A470DD0945A}">
      <dsp:nvSpPr>
        <dsp:cNvPr id="0" name=""/>
        <dsp:cNvSpPr/>
      </dsp:nvSpPr>
      <dsp:spPr>
        <a:xfrm rot="5372223">
          <a:off x="661002" y="3257184"/>
          <a:ext cx="696732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96732" y="0"/>
              </a:lnTo>
            </a:path>
          </a:pathLst>
        </a:custGeom>
        <a:noFill/>
        <a:ln w="1587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F8D2CE-DF02-4595-B2AF-75660CFBB6B7}">
      <dsp:nvSpPr>
        <dsp:cNvPr id="0" name=""/>
        <dsp:cNvSpPr/>
      </dsp:nvSpPr>
      <dsp:spPr>
        <a:xfrm>
          <a:off x="105050" y="3605538"/>
          <a:ext cx="1820926" cy="824151"/>
        </a:xfrm>
        <a:prstGeom prst="roundRect">
          <a:avLst/>
        </a:prstGeom>
        <a:noFill/>
        <a:ln w="1587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Как получатель социальных гарантий</a:t>
          </a:r>
          <a:endParaRPr lang="ru-RU" sz="1600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105050" y="3605538"/>
        <a:ext cx="1820926" cy="824151"/>
      </dsp:txXfrm>
    </dsp:sp>
    <dsp:sp modelId="{EB49C15E-B091-48E3-8B10-0EC7568DDFD1}">
      <dsp:nvSpPr>
        <dsp:cNvPr id="0" name=""/>
        <dsp:cNvSpPr/>
      </dsp:nvSpPr>
      <dsp:spPr>
        <a:xfrm rot="1442557">
          <a:off x="1971909" y="2834071"/>
          <a:ext cx="70221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702214" y="0"/>
              </a:lnTo>
            </a:path>
          </a:pathLst>
        </a:custGeom>
        <a:noFill/>
        <a:ln w="1587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E4F56C-FB36-4AE1-8784-B050D8277BF2}">
      <dsp:nvSpPr>
        <dsp:cNvPr id="0" name=""/>
        <dsp:cNvSpPr/>
      </dsp:nvSpPr>
      <dsp:spPr>
        <a:xfrm>
          <a:off x="2643662" y="2332117"/>
          <a:ext cx="1810206" cy="2097572"/>
        </a:xfrm>
        <a:prstGeom prst="roundRect">
          <a:avLst/>
        </a:prstGeom>
        <a:solidFill>
          <a:schemeClr val="bg2"/>
        </a:solidFill>
        <a:ln w="1587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Как участник публичных слушаний по проекту решения об исполнении бюджета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0" kern="120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Проводятся ежегодно в апреле</a:t>
          </a:r>
        </a:p>
      </dsp:txBody>
      <dsp:txXfrm>
        <a:off x="2643662" y="2332117"/>
        <a:ext cx="1810206" cy="2097572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C5DC074-609B-428C-92CF-001D5D9B3454}">
      <dsp:nvSpPr>
        <dsp:cNvPr id="0" name=""/>
        <dsp:cNvSpPr/>
      </dsp:nvSpPr>
      <dsp:spPr>
        <a:xfrm>
          <a:off x="2705692" y="1193822"/>
          <a:ext cx="2656945" cy="1455931"/>
        </a:xfrm>
        <a:prstGeom prst="ellipse">
          <a:avLst/>
        </a:prstGeom>
        <a:gradFill rotWithShape="1">
          <a:gsLst>
            <a:gs pos="0">
              <a:schemeClr val="accent1">
                <a:tint val="0"/>
              </a:schemeClr>
            </a:gs>
            <a:gs pos="44000">
              <a:schemeClr val="accent1">
                <a:tint val="60000"/>
                <a:satMod val="120000"/>
              </a:schemeClr>
            </a:gs>
            <a:gs pos="100000">
              <a:schemeClr val="accent1">
                <a:tint val="90000"/>
                <a:alpha val="10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accent1"/>
          </a:solidFill>
          <a:prstDash val="solid"/>
        </a:ln>
        <a:effectLst/>
        <a:scene3d>
          <a:camera prst="orthographicFront"/>
          <a:lightRig rig="chilly" dir="t"/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Проект бюджета  Свечинского округа</a:t>
          </a:r>
          <a:endParaRPr lang="ru-RU" sz="1600" b="1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2705692" y="1193822"/>
        <a:ext cx="2656945" cy="1455931"/>
      </dsp:txXfrm>
    </dsp:sp>
    <dsp:sp modelId="{BA029BC5-2C8D-4C11-994D-52228D0857D9}">
      <dsp:nvSpPr>
        <dsp:cNvPr id="0" name=""/>
        <dsp:cNvSpPr/>
      </dsp:nvSpPr>
      <dsp:spPr>
        <a:xfrm rot="16178594">
          <a:off x="3918819" y="1071318"/>
          <a:ext cx="220254" cy="24765"/>
        </a:xfrm>
        <a:custGeom>
          <a:avLst/>
          <a:gdLst/>
          <a:ahLst/>
          <a:cxnLst/>
          <a:rect l="0" t="0" r="0" b="0"/>
          <a:pathLst>
            <a:path>
              <a:moveTo>
                <a:pt x="0" y="12382"/>
              </a:moveTo>
              <a:lnTo>
                <a:pt x="220254" y="1238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6178594">
        <a:off x="4023440" y="1078195"/>
        <a:ext cx="11012" cy="11012"/>
      </dsp:txXfrm>
    </dsp:sp>
    <dsp:sp modelId="{F6F3720C-B687-4620-B08B-EE8E1BC793D8}">
      <dsp:nvSpPr>
        <dsp:cNvPr id="0" name=""/>
        <dsp:cNvSpPr/>
      </dsp:nvSpPr>
      <dsp:spPr>
        <a:xfrm>
          <a:off x="3126633" y="78307"/>
          <a:ext cx="1797680" cy="895271"/>
        </a:xfrm>
        <a:prstGeom prst="ellipse">
          <a:avLst/>
        </a:prstGeom>
        <a:solidFill>
          <a:schemeClr val="bg2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Бюджетное послание Президента РФ</a:t>
          </a:r>
          <a:endParaRPr lang="ru-RU" sz="1400" b="1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3126633" y="78307"/>
        <a:ext cx="1797680" cy="895271"/>
      </dsp:txXfrm>
    </dsp:sp>
    <dsp:sp modelId="{9FD2813D-7B71-49BD-A4B3-4D00B70E4EE9}">
      <dsp:nvSpPr>
        <dsp:cNvPr id="0" name=""/>
        <dsp:cNvSpPr/>
      </dsp:nvSpPr>
      <dsp:spPr>
        <a:xfrm rot="102915">
          <a:off x="5360574" y="1954696"/>
          <a:ext cx="372085" cy="24765"/>
        </a:xfrm>
        <a:custGeom>
          <a:avLst/>
          <a:gdLst/>
          <a:ahLst/>
          <a:cxnLst/>
          <a:rect l="0" t="0" r="0" b="0"/>
          <a:pathLst>
            <a:path>
              <a:moveTo>
                <a:pt x="0" y="12382"/>
              </a:moveTo>
              <a:lnTo>
                <a:pt x="372085" y="1238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2915">
        <a:off x="5537315" y="1957777"/>
        <a:ext cx="18604" cy="18604"/>
      </dsp:txXfrm>
    </dsp:sp>
    <dsp:sp modelId="{52696E79-2DD3-4D4E-B95C-AE954B6E1D8C}">
      <dsp:nvSpPr>
        <dsp:cNvPr id="0" name=""/>
        <dsp:cNvSpPr/>
      </dsp:nvSpPr>
      <dsp:spPr>
        <a:xfrm>
          <a:off x="5730935" y="1305512"/>
          <a:ext cx="2440395" cy="1407251"/>
        </a:xfrm>
        <a:prstGeom prst="ellipse">
          <a:avLst/>
        </a:prstGeom>
        <a:solidFill>
          <a:schemeClr val="bg2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Прогноз социально – экономического развития Свечинского округа</a:t>
          </a:r>
          <a:endParaRPr lang="ru-RU" sz="1400" b="1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5730935" y="1305512"/>
        <a:ext cx="2440395" cy="1407251"/>
      </dsp:txXfrm>
    </dsp:sp>
    <dsp:sp modelId="{DE8B7517-6D6A-4707-9514-B2E76978D2CF}">
      <dsp:nvSpPr>
        <dsp:cNvPr id="0" name=""/>
        <dsp:cNvSpPr/>
      </dsp:nvSpPr>
      <dsp:spPr>
        <a:xfrm rot="5342295">
          <a:off x="3896138" y="2790129"/>
          <a:ext cx="305621" cy="24765"/>
        </a:xfrm>
        <a:custGeom>
          <a:avLst/>
          <a:gdLst/>
          <a:ahLst/>
          <a:cxnLst/>
          <a:rect l="0" t="0" r="0" b="0"/>
          <a:pathLst>
            <a:path>
              <a:moveTo>
                <a:pt x="0" y="12382"/>
              </a:moveTo>
              <a:lnTo>
                <a:pt x="305621" y="1238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5342295">
        <a:off x="4041309" y="2794871"/>
        <a:ext cx="15281" cy="15281"/>
      </dsp:txXfrm>
    </dsp:sp>
    <dsp:sp modelId="{EC4727C2-75C7-4D2A-8FF3-395BDE778B6C}">
      <dsp:nvSpPr>
        <dsp:cNvPr id="0" name=""/>
        <dsp:cNvSpPr/>
      </dsp:nvSpPr>
      <dsp:spPr>
        <a:xfrm>
          <a:off x="2840815" y="2955283"/>
          <a:ext cx="2440689" cy="1149172"/>
        </a:xfrm>
        <a:prstGeom prst="ellipse">
          <a:avLst/>
        </a:prstGeom>
        <a:solidFill>
          <a:schemeClr val="bg2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Муниципальные программы Свечинского округа</a:t>
          </a:r>
          <a:endParaRPr lang="ru-RU" sz="1400" b="1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2840815" y="2955283"/>
        <a:ext cx="2440689" cy="1149172"/>
      </dsp:txXfrm>
    </dsp:sp>
    <dsp:sp modelId="{DA7BDDA0-34E9-4911-92FF-F2F441712165}">
      <dsp:nvSpPr>
        <dsp:cNvPr id="0" name=""/>
        <dsp:cNvSpPr/>
      </dsp:nvSpPr>
      <dsp:spPr>
        <a:xfrm rot="10675545">
          <a:off x="2250374" y="1965710"/>
          <a:ext cx="458360" cy="24765"/>
        </a:xfrm>
        <a:custGeom>
          <a:avLst/>
          <a:gdLst/>
          <a:ahLst/>
          <a:cxnLst/>
          <a:rect l="0" t="0" r="0" b="0"/>
          <a:pathLst>
            <a:path>
              <a:moveTo>
                <a:pt x="0" y="12382"/>
              </a:moveTo>
              <a:lnTo>
                <a:pt x="458360" y="1238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675545">
        <a:off x="2468095" y="1966634"/>
        <a:ext cx="22918" cy="22918"/>
      </dsp:txXfrm>
    </dsp:sp>
    <dsp:sp modelId="{04564567-2F63-4AD0-AF41-713376DEA0DA}">
      <dsp:nvSpPr>
        <dsp:cNvPr id="0" name=""/>
        <dsp:cNvSpPr/>
      </dsp:nvSpPr>
      <dsp:spPr>
        <a:xfrm>
          <a:off x="0" y="1385376"/>
          <a:ext cx="2252793" cy="1283452"/>
        </a:xfrm>
        <a:prstGeom prst="ellipse">
          <a:avLst/>
        </a:prstGeom>
        <a:solidFill>
          <a:schemeClr val="bg2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Основные направления бюджетной и налоговой политики</a:t>
          </a:r>
          <a:endParaRPr lang="ru-RU" sz="1400" b="1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0" y="1385376"/>
        <a:ext cx="2252793" cy="1283452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2CC6763-56B9-4A64-8C09-F1DE49385AE0}">
      <dsp:nvSpPr>
        <dsp:cNvPr id="0" name=""/>
        <dsp:cNvSpPr/>
      </dsp:nvSpPr>
      <dsp:spPr>
        <a:xfrm>
          <a:off x="734586" y="466"/>
          <a:ext cx="3180362" cy="2891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b" anchorCtr="0">
          <a:noAutofit/>
        </a:bodyPr>
        <a:lstStyle/>
        <a:p>
          <a:pPr lvl="0" algn="l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 dirty="0"/>
        </a:p>
      </dsp:txBody>
      <dsp:txXfrm>
        <a:off x="734586" y="466"/>
        <a:ext cx="3180362" cy="289123"/>
      </dsp:txXfrm>
    </dsp:sp>
    <dsp:sp modelId="{2D0932A9-E5CA-4421-ADB0-EA920CEEA0F8}">
      <dsp:nvSpPr>
        <dsp:cNvPr id="0" name=""/>
        <dsp:cNvSpPr/>
      </dsp:nvSpPr>
      <dsp:spPr>
        <a:xfrm>
          <a:off x="734586" y="289590"/>
          <a:ext cx="744204" cy="588956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33B9486-4CB9-4DFA-B92C-35CDEAC1D417}">
      <dsp:nvSpPr>
        <dsp:cNvPr id="0" name=""/>
        <dsp:cNvSpPr/>
      </dsp:nvSpPr>
      <dsp:spPr>
        <a:xfrm>
          <a:off x="1181604" y="289590"/>
          <a:ext cx="744204" cy="588956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98779"/>
                <a:satOff val="1115"/>
                <a:lumOff val="598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98779"/>
                <a:satOff val="1115"/>
                <a:lumOff val="598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31629D7-C698-4E65-B633-FC8C34F8CF2B}">
      <dsp:nvSpPr>
        <dsp:cNvPr id="0" name=""/>
        <dsp:cNvSpPr/>
      </dsp:nvSpPr>
      <dsp:spPr>
        <a:xfrm>
          <a:off x="1628975" y="289590"/>
          <a:ext cx="744204" cy="588956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197558"/>
                <a:satOff val="2231"/>
                <a:lumOff val="1196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197558"/>
                <a:satOff val="2231"/>
                <a:lumOff val="1196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E33D40C-137E-44AD-9A90-274CB43C59A0}">
      <dsp:nvSpPr>
        <dsp:cNvPr id="0" name=""/>
        <dsp:cNvSpPr/>
      </dsp:nvSpPr>
      <dsp:spPr>
        <a:xfrm>
          <a:off x="2075992" y="289590"/>
          <a:ext cx="744204" cy="588956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296337"/>
                <a:satOff val="3346"/>
                <a:lumOff val="1794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296337"/>
                <a:satOff val="3346"/>
                <a:lumOff val="1794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014A3E9-18F5-4EC3-85E7-E606317AEF15}">
      <dsp:nvSpPr>
        <dsp:cNvPr id="0" name=""/>
        <dsp:cNvSpPr/>
      </dsp:nvSpPr>
      <dsp:spPr>
        <a:xfrm>
          <a:off x="2523363" y="289590"/>
          <a:ext cx="744204" cy="588956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395116"/>
                <a:satOff val="4462"/>
                <a:lumOff val="2392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395116"/>
                <a:satOff val="4462"/>
                <a:lumOff val="2392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0E2DD75-8BFC-4DF4-8884-AB1834140441}">
      <dsp:nvSpPr>
        <dsp:cNvPr id="0" name=""/>
        <dsp:cNvSpPr/>
      </dsp:nvSpPr>
      <dsp:spPr>
        <a:xfrm>
          <a:off x="2970381" y="289590"/>
          <a:ext cx="744204" cy="588956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493895"/>
                <a:satOff val="5577"/>
                <a:lumOff val="299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493895"/>
                <a:satOff val="5577"/>
                <a:lumOff val="299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49866EF-B104-44CE-8F63-C380E6770F1B}">
      <dsp:nvSpPr>
        <dsp:cNvPr id="0" name=""/>
        <dsp:cNvSpPr/>
      </dsp:nvSpPr>
      <dsp:spPr>
        <a:xfrm>
          <a:off x="3417752" y="289590"/>
          <a:ext cx="744204" cy="588956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592675"/>
                <a:satOff val="6693"/>
                <a:lumOff val="3588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592675"/>
                <a:satOff val="6693"/>
                <a:lumOff val="3588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EE16221-D10C-484A-B9D6-50D996C5725E}">
      <dsp:nvSpPr>
        <dsp:cNvPr id="0" name=""/>
        <dsp:cNvSpPr/>
      </dsp:nvSpPr>
      <dsp:spPr>
        <a:xfrm>
          <a:off x="734586" y="348485"/>
          <a:ext cx="3221707" cy="47116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/>
              <a:latin typeface="Times New Roman" pitchFamily="18" charset="0"/>
              <a:cs typeface="Times New Roman" pitchFamily="18" charset="0"/>
            </a:rPr>
            <a:t>Налоговые доходы</a:t>
          </a:r>
          <a:endParaRPr lang="ru-RU" sz="2000" b="1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734586" y="348485"/>
        <a:ext cx="3221707" cy="471164"/>
      </dsp:txXfrm>
    </dsp:sp>
    <dsp:sp modelId="{2F056CF7-8AB2-41C6-ABE0-D067A470686F}">
      <dsp:nvSpPr>
        <dsp:cNvPr id="0" name=""/>
        <dsp:cNvSpPr/>
      </dsp:nvSpPr>
      <dsp:spPr>
        <a:xfrm>
          <a:off x="734586" y="917712"/>
          <a:ext cx="3180362" cy="2891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b" anchorCtr="0">
          <a:noAutofit/>
        </a:bodyPr>
        <a:lstStyle/>
        <a:p>
          <a:pPr lvl="0" algn="l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 dirty="0" smtClean="0"/>
        </a:p>
        <a:p>
          <a:pPr lvl="0" algn="l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 dirty="0"/>
        </a:p>
      </dsp:txBody>
      <dsp:txXfrm>
        <a:off x="734586" y="917712"/>
        <a:ext cx="3180362" cy="289123"/>
      </dsp:txXfrm>
    </dsp:sp>
    <dsp:sp modelId="{73ECAF2D-90DE-453B-878D-A94A1A70D96F}">
      <dsp:nvSpPr>
        <dsp:cNvPr id="0" name=""/>
        <dsp:cNvSpPr/>
      </dsp:nvSpPr>
      <dsp:spPr>
        <a:xfrm>
          <a:off x="734586" y="1206835"/>
          <a:ext cx="744204" cy="588956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691454"/>
                <a:satOff val="7808"/>
                <a:lumOff val="4186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691454"/>
                <a:satOff val="7808"/>
                <a:lumOff val="4186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9F2A775-8CA2-4133-9287-2DBFDECBC2D3}">
      <dsp:nvSpPr>
        <dsp:cNvPr id="0" name=""/>
        <dsp:cNvSpPr/>
      </dsp:nvSpPr>
      <dsp:spPr>
        <a:xfrm>
          <a:off x="1181604" y="1206835"/>
          <a:ext cx="744204" cy="588956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790233"/>
                <a:satOff val="8924"/>
                <a:lumOff val="4784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790233"/>
                <a:satOff val="8924"/>
                <a:lumOff val="4784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B8CD65A-57CC-46F1-975A-0E3F700F4D6F}">
      <dsp:nvSpPr>
        <dsp:cNvPr id="0" name=""/>
        <dsp:cNvSpPr/>
      </dsp:nvSpPr>
      <dsp:spPr>
        <a:xfrm>
          <a:off x="1628975" y="1206835"/>
          <a:ext cx="744204" cy="588956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889012"/>
                <a:satOff val="10039"/>
                <a:lumOff val="5382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889012"/>
                <a:satOff val="10039"/>
                <a:lumOff val="5382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5EF26E9-FAD2-4317-946B-A72608A6ABD6}">
      <dsp:nvSpPr>
        <dsp:cNvPr id="0" name=""/>
        <dsp:cNvSpPr/>
      </dsp:nvSpPr>
      <dsp:spPr>
        <a:xfrm>
          <a:off x="2075992" y="1206835"/>
          <a:ext cx="744204" cy="588956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987791"/>
                <a:satOff val="11154"/>
                <a:lumOff val="598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987791"/>
                <a:satOff val="11154"/>
                <a:lumOff val="598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035AD5B-DF1A-42C9-AC6A-08CE314C0613}">
      <dsp:nvSpPr>
        <dsp:cNvPr id="0" name=""/>
        <dsp:cNvSpPr/>
      </dsp:nvSpPr>
      <dsp:spPr>
        <a:xfrm>
          <a:off x="2523363" y="1206835"/>
          <a:ext cx="744204" cy="588956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1086570"/>
                <a:satOff val="12270"/>
                <a:lumOff val="6578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1086570"/>
                <a:satOff val="12270"/>
                <a:lumOff val="6578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774FE97-E981-4FE9-AAB7-FF9EEF038020}">
      <dsp:nvSpPr>
        <dsp:cNvPr id="0" name=""/>
        <dsp:cNvSpPr/>
      </dsp:nvSpPr>
      <dsp:spPr>
        <a:xfrm>
          <a:off x="2970381" y="1206835"/>
          <a:ext cx="744204" cy="588956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1185349"/>
                <a:satOff val="13385"/>
                <a:lumOff val="7176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1185349"/>
                <a:satOff val="13385"/>
                <a:lumOff val="7176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49361C2-C78B-4700-9272-1BA60859F731}">
      <dsp:nvSpPr>
        <dsp:cNvPr id="0" name=""/>
        <dsp:cNvSpPr/>
      </dsp:nvSpPr>
      <dsp:spPr>
        <a:xfrm>
          <a:off x="3417752" y="1206835"/>
          <a:ext cx="744204" cy="588956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1284128"/>
                <a:satOff val="14501"/>
                <a:lumOff val="7774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1284128"/>
                <a:satOff val="14501"/>
                <a:lumOff val="7774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C10A92C-1D9B-46B5-B6DE-9CA13B664AD7}">
      <dsp:nvSpPr>
        <dsp:cNvPr id="0" name=""/>
        <dsp:cNvSpPr/>
      </dsp:nvSpPr>
      <dsp:spPr>
        <a:xfrm>
          <a:off x="734586" y="1265731"/>
          <a:ext cx="3221707" cy="47116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987791"/>
              <a:satOff val="11154"/>
              <a:lumOff val="598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/>
              <a:latin typeface="Times New Roman" pitchFamily="18" charset="0"/>
              <a:cs typeface="Times New Roman" pitchFamily="18" charset="0"/>
            </a:rPr>
            <a:t>Неналоговые доходы</a:t>
          </a:r>
          <a:endParaRPr lang="ru-RU" sz="2000" b="1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734586" y="1265731"/>
        <a:ext cx="3221707" cy="471164"/>
      </dsp:txXfrm>
    </dsp:sp>
    <dsp:sp modelId="{5B844EAF-86B5-4985-A6A5-992332F83E17}">
      <dsp:nvSpPr>
        <dsp:cNvPr id="0" name=""/>
        <dsp:cNvSpPr/>
      </dsp:nvSpPr>
      <dsp:spPr>
        <a:xfrm>
          <a:off x="734586" y="1834957"/>
          <a:ext cx="3180362" cy="2891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b" anchorCtr="0">
          <a:noAutofit/>
        </a:bodyPr>
        <a:lstStyle/>
        <a:p>
          <a:pPr lvl="0" algn="l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 dirty="0"/>
        </a:p>
      </dsp:txBody>
      <dsp:txXfrm>
        <a:off x="734586" y="1834957"/>
        <a:ext cx="3180362" cy="289123"/>
      </dsp:txXfrm>
    </dsp:sp>
    <dsp:sp modelId="{2F954CF2-4FAC-4F83-9F04-366C4BE57DDD}">
      <dsp:nvSpPr>
        <dsp:cNvPr id="0" name=""/>
        <dsp:cNvSpPr/>
      </dsp:nvSpPr>
      <dsp:spPr>
        <a:xfrm>
          <a:off x="734586" y="2124081"/>
          <a:ext cx="744204" cy="588956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1382907"/>
                <a:satOff val="15616"/>
                <a:lumOff val="8372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1382907"/>
                <a:satOff val="15616"/>
                <a:lumOff val="8372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393689C-50F6-4DD6-BC08-1A81A4D0EA44}">
      <dsp:nvSpPr>
        <dsp:cNvPr id="0" name=""/>
        <dsp:cNvSpPr/>
      </dsp:nvSpPr>
      <dsp:spPr>
        <a:xfrm>
          <a:off x="1181604" y="2124081"/>
          <a:ext cx="744204" cy="588956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1481686"/>
                <a:satOff val="16732"/>
                <a:lumOff val="897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1481686"/>
                <a:satOff val="16732"/>
                <a:lumOff val="897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375F6D6-281A-4247-8653-3A027050C492}">
      <dsp:nvSpPr>
        <dsp:cNvPr id="0" name=""/>
        <dsp:cNvSpPr/>
      </dsp:nvSpPr>
      <dsp:spPr>
        <a:xfrm>
          <a:off x="1628975" y="2124081"/>
          <a:ext cx="744204" cy="588956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1580466"/>
                <a:satOff val="17847"/>
                <a:lumOff val="9568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1580466"/>
                <a:satOff val="17847"/>
                <a:lumOff val="9568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2DBE512-8D4B-40E7-AB80-A9784765F7BD}">
      <dsp:nvSpPr>
        <dsp:cNvPr id="0" name=""/>
        <dsp:cNvSpPr/>
      </dsp:nvSpPr>
      <dsp:spPr>
        <a:xfrm>
          <a:off x="2075992" y="2124081"/>
          <a:ext cx="744204" cy="588956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1679245"/>
                <a:satOff val="18963"/>
                <a:lumOff val="10166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1679245"/>
                <a:satOff val="18963"/>
                <a:lumOff val="10166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55C9CBA-0ADD-419C-A84D-05EFBAF2A556}">
      <dsp:nvSpPr>
        <dsp:cNvPr id="0" name=""/>
        <dsp:cNvSpPr/>
      </dsp:nvSpPr>
      <dsp:spPr>
        <a:xfrm>
          <a:off x="2523363" y="2124081"/>
          <a:ext cx="744204" cy="588956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1778024"/>
                <a:satOff val="20078"/>
                <a:lumOff val="10764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1778024"/>
                <a:satOff val="20078"/>
                <a:lumOff val="10764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4D8AEBC-1C5B-4887-8CC1-51F5BC278E78}">
      <dsp:nvSpPr>
        <dsp:cNvPr id="0" name=""/>
        <dsp:cNvSpPr/>
      </dsp:nvSpPr>
      <dsp:spPr>
        <a:xfrm>
          <a:off x="2970381" y="2124081"/>
          <a:ext cx="744204" cy="588956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1876803"/>
                <a:satOff val="21194"/>
                <a:lumOff val="11362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1876803"/>
                <a:satOff val="21194"/>
                <a:lumOff val="11362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BE5C014-A41A-493C-80C6-1C59597716ED}">
      <dsp:nvSpPr>
        <dsp:cNvPr id="0" name=""/>
        <dsp:cNvSpPr/>
      </dsp:nvSpPr>
      <dsp:spPr>
        <a:xfrm>
          <a:off x="3417752" y="2124081"/>
          <a:ext cx="744204" cy="588956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1975582"/>
                <a:satOff val="22309"/>
                <a:lumOff val="1196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1975582"/>
                <a:satOff val="22309"/>
                <a:lumOff val="1196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584AEBB-6826-4E69-B0C9-7147FB637C7D}">
      <dsp:nvSpPr>
        <dsp:cNvPr id="0" name=""/>
        <dsp:cNvSpPr/>
      </dsp:nvSpPr>
      <dsp:spPr>
        <a:xfrm>
          <a:off x="748568" y="2141999"/>
          <a:ext cx="3221707" cy="52255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1975582"/>
              <a:satOff val="22309"/>
              <a:lumOff val="1196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/>
              <a:latin typeface="Times New Roman" pitchFamily="18" charset="0"/>
              <a:cs typeface="Times New Roman" pitchFamily="18" charset="0"/>
            </a:rPr>
            <a:t>Безвозмездные поступления</a:t>
          </a:r>
          <a:endParaRPr lang="ru-RU" sz="1800" b="1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748568" y="2141999"/>
        <a:ext cx="3221707" cy="522559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C5C5EAB-17B8-43D2-8F0B-D44C48023C31}">
      <dsp:nvSpPr>
        <dsp:cNvPr id="0" name=""/>
        <dsp:cNvSpPr/>
      </dsp:nvSpPr>
      <dsp:spPr>
        <a:xfrm>
          <a:off x="1618231" y="0"/>
          <a:ext cx="1822984" cy="1373287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Расходная часть на 2027 год 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218 526,72  тыс. руб.</a:t>
          </a:r>
          <a:endParaRPr lang="ru-RU" sz="1400" b="0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1618231" y="0"/>
        <a:ext cx="1822984" cy="1373287"/>
      </dsp:txXfrm>
    </dsp:sp>
    <dsp:sp modelId="{0CD58A47-8E61-4B86-A1E6-2ACB09B5AB75}">
      <dsp:nvSpPr>
        <dsp:cNvPr id="0" name=""/>
        <dsp:cNvSpPr/>
      </dsp:nvSpPr>
      <dsp:spPr>
        <a:xfrm rot="19047604">
          <a:off x="1077441" y="935815"/>
          <a:ext cx="614724" cy="408987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E9D6E4A-72E6-45D7-A8DE-49934A04D63A}">
      <dsp:nvSpPr>
        <dsp:cNvPr id="0" name=""/>
        <dsp:cNvSpPr/>
      </dsp:nvSpPr>
      <dsp:spPr>
        <a:xfrm>
          <a:off x="19957" y="1472464"/>
          <a:ext cx="1489789" cy="119183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Непрограммные</a:t>
          </a:r>
          <a:r>
            <a:rPr lang="ru-RU" sz="1400" b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расходы –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941,8 тыс. руб.</a:t>
          </a:r>
          <a:endParaRPr lang="ru-RU" sz="1400" b="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9957" y="1472464"/>
        <a:ext cx="1489789" cy="1191831"/>
      </dsp:txXfrm>
    </dsp:sp>
    <dsp:sp modelId="{0C093B3D-394A-4E26-9100-68EA3447029B}">
      <dsp:nvSpPr>
        <dsp:cNvPr id="0" name=""/>
        <dsp:cNvSpPr/>
      </dsp:nvSpPr>
      <dsp:spPr>
        <a:xfrm rot="13389612">
          <a:off x="3428249" y="874747"/>
          <a:ext cx="574721" cy="471951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-1975582"/>
            <a:satOff val="22309"/>
            <a:lumOff val="1196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7C87D8C-E57F-4553-AC90-DE1E8190F587}">
      <dsp:nvSpPr>
        <dsp:cNvPr id="0" name=""/>
        <dsp:cNvSpPr/>
      </dsp:nvSpPr>
      <dsp:spPr>
        <a:xfrm>
          <a:off x="3205390" y="1440171"/>
          <a:ext cx="1847219" cy="119183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1975582"/>
                <a:satOff val="22309"/>
                <a:lumOff val="1196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1975582"/>
                <a:satOff val="22309"/>
                <a:lumOff val="1196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24 муниципальных программы–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217 584,92 тыс. руб.</a:t>
          </a:r>
          <a:endParaRPr lang="ru-RU" sz="1400" b="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205390" y="1440171"/>
        <a:ext cx="1847219" cy="1191831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87B31B6-97E3-405B-8F84-A04D0BE29E91}">
      <dsp:nvSpPr>
        <dsp:cNvPr id="0" name=""/>
        <dsp:cNvSpPr/>
      </dsp:nvSpPr>
      <dsp:spPr>
        <a:xfrm>
          <a:off x="0" y="339343"/>
          <a:ext cx="1892955" cy="1394413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rPr>
            <a:t>Расходная часть на 2026 год.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rPr>
            <a:t>214 867,91  тыс. руб.</a:t>
          </a:r>
          <a:endParaRPr lang="ru-RU" sz="1400" b="0" kern="1200" dirty="0">
            <a:solidFill>
              <a:srgbClr val="000000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0" y="339343"/>
        <a:ext cx="1892955" cy="1394413"/>
      </dsp:txXfrm>
    </dsp:sp>
    <dsp:sp modelId="{938E3D0B-A36E-4688-AFB3-9161B785E905}">
      <dsp:nvSpPr>
        <dsp:cNvPr id="0" name=""/>
        <dsp:cNvSpPr/>
      </dsp:nvSpPr>
      <dsp:spPr>
        <a:xfrm rot="1011953" flipH="1">
          <a:off x="1877964" y="1341600"/>
          <a:ext cx="620932" cy="382163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6DAF9B7-9D99-4C7B-AC05-8BB9EAE02C86}">
      <dsp:nvSpPr>
        <dsp:cNvPr id="0" name=""/>
        <dsp:cNvSpPr/>
      </dsp:nvSpPr>
      <dsp:spPr>
        <a:xfrm>
          <a:off x="2579734" y="1339184"/>
          <a:ext cx="1609289" cy="99713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err="1" smtClean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rPr>
            <a:t>Непрограммные</a:t>
          </a:r>
          <a:r>
            <a:rPr lang="ru-RU" sz="1400" b="0" kern="1200" dirty="0" smtClean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rPr>
            <a:t> расходы -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rPr>
            <a:t>941,8 тыс. руб.</a:t>
          </a:r>
          <a:endParaRPr lang="ru-RU" sz="1400" b="0" kern="1200" dirty="0">
            <a:solidFill>
              <a:srgbClr val="000000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2579734" y="1339184"/>
        <a:ext cx="1609289" cy="997130"/>
      </dsp:txXfrm>
    </dsp:sp>
    <dsp:sp modelId="{07C54857-C9C0-40EA-B8D7-81E602560D18}">
      <dsp:nvSpPr>
        <dsp:cNvPr id="0" name=""/>
        <dsp:cNvSpPr/>
      </dsp:nvSpPr>
      <dsp:spPr>
        <a:xfrm rot="20694706" flipH="1">
          <a:off x="1777367" y="322078"/>
          <a:ext cx="616585" cy="382163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hueOff val="-3570814"/>
            <a:satOff val="12291"/>
            <a:lumOff val="-1000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D658A58-A79D-491E-A39A-280F6C71B623}">
      <dsp:nvSpPr>
        <dsp:cNvPr id="0" name=""/>
        <dsp:cNvSpPr/>
      </dsp:nvSpPr>
      <dsp:spPr>
        <a:xfrm>
          <a:off x="2448279" y="0"/>
          <a:ext cx="1737492" cy="114732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-3570814"/>
                <a:satOff val="12291"/>
                <a:lumOff val="-1000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3">
                <a:hueOff val="-3570814"/>
                <a:satOff val="12291"/>
                <a:lumOff val="-1000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rPr>
            <a:t>24 муниципальных программы - 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rPr>
            <a:t>213 926,11 тыс. руб.</a:t>
          </a:r>
          <a:endParaRPr lang="ru-RU" sz="1400" b="0" kern="1200" dirty="0">
            <a:solidFill>
              <a:srgbClr val="000000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2448279" y="0"/>
        <a:ext cx="1737492" cy="1147325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F3D8D13-4796-47C7-BAF8-81F480E66A5B}">
      <dsp:nvSpPr>
        <dsp:cNvPr id="0" name=""/>
        <dsp:cNvSpPr/>
      </dsp:nvSpPr>
      <dsp:spPr>
        <a:xfrm>
          <a:off x="2384204" y="542061"/>
          <a:ext cx="1936845" cy="137839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Расходная часть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на 2025 год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288 788,45 тыс.руб.</a:t>
          </a:r>
          <a:endParaRPr lang="ru-RU" sz="1400" b="0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2384204" y="542061"/>
        <a:ext cx="1936845" cy="1378397"/>
      </dsp:txXfrm>
    </dsp:sp>
    <dsp:sp modelId="{9CF63146-C1DF-4BA1-B3D1-C254A3D17D22}">
      <dsp:nvSpPr>
        <dsp:cNvPr id="0" name=""/>
        <dsp:cNvSpPr/>
      </dsp:nvSpPr>
      <dsp:spPr>
        <a:xfrm rot="20638602">
          <a:off x="2073666" y="1695648"/>
          <a:ext cx="600146" cy="388691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4F3ADF9-5C09-4DA0-B700-ED9EE3783087}">
      <dsp:nvSpPr>
        <dsp:cNvPr id="0" name=""/>
        <dsp:cNvSpPr/>
      </dsp:nvSpPr>
      <dsp:spPr>
        <a:xfrm>
          <a:off x="343006" y="1471452"/>
          <a:ext cx="1713522" cy="104301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Непрограммные расходы -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2007,2 тыс. руб.</a:t>
          </a:r>
          <a:endParaRPr lang="ru-RU" sz="1400" b="0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343006" y="1471452"/>
        <a:ext cx="1713522" cy="1043010"/>
      </dsp:txXfrm>
    </dsp:sp>
    <dsp:sp modelId="{191D817D-D800-4946-AD99-64B8D56DB89C}">
      <dsp:nvSpPr>
        <dsp:cNvPr id="0" name=""/>
        <dsp:cNvSpPr/>
      </dsp:nvSpPr>
      <dsp:spPr>
        <a:xfrm rot="1220912">
          <a:off x="2081924" y="317439"/>
          <a:ext cx="662890" cy="388691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D437C01-9AFB-48DD-9D6E-C416ADD9328F}">
      <dsp:nvSpPr>
        <dsp:cNvPr id="0" name=""/>
        <dsp:cNvSpPr/>
      </dsp:nvSpPr>
      <dsp:spPr>
        <a:xfrm>
          <a:off x="262785" y="0"/>
          <a:ext cx="1818184" cy="103651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24 муниципальных программы –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286 781,25 тыс. руб. </a:t>
          </a:r>
          <a:endParaRPr lang="ru-RU" sz="1400" b="0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262785" y="0"/>
        <a:ext cx="1818184" cy="1036511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568F0A2-B46C-461A-BBC1-52530ADD5C44}">
      <dsp:nvSpPr>
        <dsp:cNvPr id="0" name=""/>
        <dsp:cNvSpPr/>
      </dsp:nvSpPr>
      <dsp:spPr>
        <a:xfrm>
          <a:off x="1952773" y="387921"/>
          <a:ext cx="2910230" cy="2768366"/>
        </a:xfrm>
        <a:prstGeom prst="blockArc">
          <a:avLst>
            <a:gd name="adj1" fmla="val 10510609"/>
            <a:gd name="adj2" fmla="val 18002871"/>
            <a:gd name="adj3" fmla="val 4635"/>
          </a:avLst>
        </a:prstGeom>
        <a:solidFill>
          <a:schemeClr val="accent3">
            <a:hueOff val="-3570814"/>
            <a:satOff val="12291"/>
            <a:lumOff val="-1000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933FC71-60C4-4E8E-B44B-55EF9C41DC23}">
      <dsp:nvSpPr>
        <dsp:cNvPr id="0" name=""/>
        <dsp:cNvSpPr/>
      </dsp:nvSpPr>
      <dsp:spPr>
        <a:xfrm>
          <a:off x="2139993" y="925637"/>
          <a:ext cx="2468496" cy="2631376"/>
        </a:xfrm>
        <a:prstGeom prst="blockArc">
          <a:avLst>
            <a:gd name="adj1" fmla="val 3334771"/>
            <a:gd name="adj2" fmla="val 11581584"/>
            <a:gd name="adj3" fmla="val 4635"/>
          </a:avLst>
        </a:prstGeom>
        <a:solidFill>
          <a:schemeClr val="accent3">
            <a:hueOff val="-2380543"/>
            <a:satOff val="8194"/>
            <a:lumOff val="-6667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C97490B-3935-486B-B737-C3C3B3DD94F8}">
      <dsp:nvSpPr>
        <dsp:cNvPr id="0" name=""/>
        <dsp:cNvSpPr/>
      </dsp:nvSpPr>
      <dsp:spPr>
        <a:xfrm>
          <a:off x="3494809" y="713499"/>
          <a:ext cx="2826322" cy="2843520"/>
        </a:xfrm>
        <a:prstGeom prst="blockArc">
          <a:avLst>
            <a:gd name="adj1" fmla="val 20966772"/>
            <a:gd name="adj2" fmla="val 6990507"/>
            <a:gd name="adj3" fmla="val 4635"/>
          </a:avLst>
        </a:prstGeom>
        <a:solidFill>
          <a:schemeClr val="accent3">
            <a:hueOff val="-1190271"/>
            <a:satOff val="4097"/>
            <a:lumOff val="-3333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CC0BDE6-7FA5-451C-A204-0E983283859E}">
      <dsp:nvSpPr>
        <dsp:cNvPr id="0" name=""/>
        <dsp:cNvSpPr/>
      </dsp:nvSpPr>
      <dsp:spPr>
        <a:xfrm>
          <a:off x="3446032" y="387910"/>
          <a:ext cx="2875090" cy="2815923"/>
        </a:xfrm>
        <a:prstGeom prst="blockArc">
          <a:avLst>
            <a:gd name="adj1" fmla="val 14507856"/>
            <a:gd name="adj2" fmla="val 139917"/>
            <a:gd name="adj3" fmla="val 4635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BECAFEC-850A-4831-98BA-E50250E9976A}">
      <dsp:nvSpPr>
        <dsp:cNvPr id="0" name=""/>
        <dsp:cNvSpPr/>
      </dsp:nvSpPr>
      <dsp:spPr>
        <a:xfrm>
          <a:off x="2872510" y="1008107"/>
          <a:ext cx="2596806" cy="1784686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Управление муниципальными программами</a:t>
          </a:r>
          <a:endParaRPr lang="ru-RU" sz="1600" b="0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2872510" y="1008107"/>
        <a:ext cx="2596806" cy="1784686"/>
      </dsp:txXfrm>
    </dsp:sp>
    <dsp:sp modelId="{4E599410-31FC-4B3E-846E-7861A1D6AEAD}">
      <dsp:nvSpPr>
        <dsp:cNvPr id="0" name=""/>
        <dsp:cNvSpPr/>
      </dsp:nvSpPr>
      <dsp:spPr>
        <a:xfrm>
          <a:off x="3248558" y="-12343"/>
          <a:ext cx="1837007" cy="944106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Разработка 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(проект, согласование, утверждение)</a:t>
          </a:r>
          <a:endParaRPr lang="ru-RU" sz="1200" b="0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3248558" y="-12343"/>
        <a:ext cx="1837007" cy="944106"/>
      </dsp:txXfrm>
    </dsp:sp>
    <dsp:sp modelId="{97D8E89E-2C3C-441A-A537-4D5473D3FB57}">
      <dsp:nvSpPr>
        <dsp:cNvPr id="0" name=""/>
        <dsp:cNvSpPr/>
      </dsp:nvSpPr>
      <dsp:spPr>
        <a:xfrm>
          <a:off x="5571048" y="1060722"/>
          <a:ext cx="1654856" cy="1593680"/>
        </a:xfrm>
        <a:prstGeom prst="ellipse">
          <a:avLst/>
        </a:prstGeom>
        <a:gradFill rotWithShape="0">
          <a:gsLst>
            <a:gs pos="0">
              <a:schemeClr val="accent3">
                <a:hueOff val="-1190271"/>
                <a:satOff val="4097"/>
                <a:lumOff val="-3333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3">
                <a:hueOff val="-1190271"/>
                <a:satOff val="4097"/>
                <a:lumOff val="-3333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Реализация </a:t>
          </a:r>
          <a:r>
            <a:rPr lang="ru-RU" sz="1200" b="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(контроль за выполнением мероприятия)</a:t>
          </a:r>
          <a:endParaRPr lang="ru-RU" sz="1200" b="0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5571048" y="1060722"/>
        <a:ext cx="1654856" cy="1593680"/>
      </dsp:txXfrm>
    </dsp:sp>
    <dsp:sp modelId="{F68899EC-906B-4B8A-B512-581900F274C3}">
      <dsp:nvSpPr>
        <dsp:cNvPr id="0" name=""/>
        <dsp:cNvSpPr/>
      </dsp:nvSpPr>
      <dsp:spPr>
        <a:xfrm>
          <a:off x="3274055" y="2939245"/>
          <a:ext cx="1914420" cy="1105545"/>
        </a:xfrm>
        <a:prstGeom prst="ellipse">
          <a:avLst/>
        </a:prstGeom>
        <a:gradFill rotWithShape="0">
          <a:gsLst>
            <a:gs pos="0">
              <a:schemeClr val="accent3">
                <a:hueOff val="-2380543"/>
                <a:satOff val="8194"/>
                <a:lumOff val="-6667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3">
                <a:hueOff val="-2380543"/>
                <a:satOff val="8194"/>
                <a:lumOff val="-6667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Актуализация </a:t>
          </a:r>
          <a:r>
            <a:rPr lang="ru-RU" sz="1200" b="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(внесение изменений)</a:t>
          </a:r>
          <a:endParaRPr lang="ru-RU" sz="1200" b="0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3274055" y="2939245"/>
        <a:ext cx="1914420" cy="1105545"/>
      </dsp:txXfrm>
    </dsp:sp>
    <dsp:sp modelId="{090756A0-EA9E-4D27-8E8C-E9027D3CD33B}">
      <dsp:nvSpPr>
        <dsp:cNvPr id="0" name=""/>
        <dsp:cNvSpPr/>
      </dsp:nvSpPr>
      <dsp:spPr>
        <a:xfrm>
          <a:off x="1028840" y="1085764"/>
          <a:ext cx="1736525" cy="1627640"/>
        </a:xfrm>
        <a:prstGeom prst="ellipse">
          <a:avLst/>
        </a:prstGeom>
        <a:gradFill rotWithShape="0">
          <a:gsLst>
            <a:gs pos="0">
              <a:schemeClr val="accent3">
                <a:hueOff val="-3570814"/>
                <a:satOff val="12291"/>
                <a:lumOff val="-1000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3">
                <a:hueOff val="-3570814"/>
                <a:satOff val="12291"/>
                <a:lumOff val="-1000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Отчётность </a:t>
          </a:r>
          <a:r>
            <a:rPr lang="ru-RU" sz="1200" b="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(оценка эффективности)</a:t>
          </a:r>
          <a:endParaRPr lang="ru-RU" sz="1200" b="0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1028840" y="1085764"/>
        <a:ext cx="1736525" cy="1627640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7014643-32DE-4C07-B284-3BCF4593E011}">
      <dsp:nvSpPr>
        <dsp:cNvPr id="0" name=""/>
        <dsp:cNvSpPr/>
      </dsp:nvSpPr>
      <dsp:spPr>
        <a:xfrm rot="10800000">
          <a:off x="1245217" y="1672"/>
          <a:ext cx="4234501" cy="71452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5087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Расходы на профилактику правонарушений и борьбой с преступностью</a:t>
          </a:r>
          <a:endParaRPr lang="ru-RU" sz="1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1245217" y="1672"/>
        <a:ext cx="4234501" cy="714528"/>
      </dsp:txXfrm>
    </dsp:sp>
    <dsp:sp modelId="{36E384B8-1C12-4E6A-A093-BE37A250082C}">
      <dsp:nvSpPr>
        <dsp:cNvPr id="0" name=""/>
        <dsp:cNvSpPr/>
      </dsp:nvSpPr>
      <dsp:spPr>
        <a:xfrm>
          <a:off x="887952" y="1672"/>
          <a:ext cx="714528" cy="71452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979631-3B4D-4D59-B6D2-23FC7725A726}">
      <dsp:nvSpPr>
        <dsp:cNvPr id="0" name=""/>
        <dsp:cNvSpPr/>
      </dsp:nvSpPr>
      <dsp:spPr>
        <a:xfrm rot="10800000">
          <a:off x="1245217" y="929492"/>
          <a:ext cx="4234501" cy="71452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5087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Расходы на комплексные меры противодействия немедицинскому потреблению наркотических средств и их незаконному обороту</a:t>
          </a:r>
          <a:endParaRPr lang="ru-RU" sz="1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1245217" y="929492"/>
        <a:ext cx="4234501" cy="714528"/>
      </dsp:txXfrm>
    </dsp:sp>
    <dsp:sp modelId="{9DFA3C03-9CF5-416C-BC41-7DA887B2601A}">
      <dsp:nvSpPr>
        <dsp:cNvPr id="0" name=""/>
        <dsp:cNvSpPr/>
      </dsp:nvSpPr>
      <dsp:spPr>
        <a:xfrm>
          <a:off x="887952" y="929492"/>
          <a:ext cx="714528" cy="714528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FF95A9-605D-49BD-B212-45E342C76CE9}">
      <dsp:nvSpPr>
        <dsp:cNvPr id="0" name=""/>
        <dsp:cNvSpPr/>
      </dsp:nvSpPr>
      <dsp:spPr>
        <a:xfrm rot="10800000">
          <a:off x="1245217" y="1857313"/>
          <a:ext cx="4234501" cy="71452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5087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Финансирование деятельности единой дежурно – диспетчерской службы</a:t>
          </a:r>
          <a:endParaRPr lang="ru-RU" sz="1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1245217" y="1857313"/>
        <a:ext cx="4234501" cy="714528"/>
      </dsp:txXfrm>
    </dsp:sp>
    <dsp:sp modelId="{372E2E3B-43F3-4216-BFC7-87D412E8AC29}">
      <dsp:nvSpPr>
        <dsp:cNvPr id="0" name=""/>
        <dsp:cNvSpPr/>
      </dsp:nvSpPr>
      <dsp:spPr>
        <a:xfrm>
          <a:off x="887952" y="1857313"/>
          <a:ext cx="714528" cy="714528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6D61EF-E1CA-4C49-A62C-0FDCF7E03831}">
      <dsp:nvSpPr>
        <dsp:cNvPr id="0" name=""/>
        <dsp:cNvSpPr/>
      </dsp:nvSpPr>
      <dsp:spPr>
        <a:xfrm rot="10800000">
          <a:off x="1245217" y="2785134"/>
          <a:ext cx="4234501" cy="71452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5087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Резервные фонды</a:t>
          </a:r>
          <a:endParaRPr lang="ru-RU" sz="1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1245217" y="2785134"/>
        <a:ext cx="4234501" cy="714528"/>
      </dsp:txXfrm>
    </dsp:sp>
    <dsp:sp modelId="{E4DCAF7B-7E71-487B-922F-CB2145CBA711}">
      <dsp:nvSpPr>
        <dsp:cNvPr id="0" name=""/>
        <dsp:cNvSpPr/>
      </dsp:nvSpPr>
      <dsp:spPr>
        <a:xfrm>
          <a:off x="887952" y="2785134"/>
          <a:ext cx="714528" cy="714528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A783C2-E0A4-4FCD-BB72-0849565C0FAD}">
      <dsp:nvSpPr>
        <dsp:cNvPr id="0" name=""/>
        <dsp:cNvSpPr/>
      </dsp:nvSpPr>
      <dsp:spPr>
        <a:xfrm rot="10800000">
          <a:off x="1230100" y="3714627"/>
          <a:ext cx="4234501" cy="71452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5087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Расходы</a:t>
          </a:r>
          <a:r>
            <a:rPr lang="ru-RU" sz="1400" kern="1200" baseline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на пожарную безопасность</a:t>
          </a:r>
          <a:endParaRPr lang="ru-RU" sz="1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1230100" y="3714627"/>
        <a:ext cx="4234501" cy="714528"/>
      </dsp:txXfrm>
    </dsp:sp>
    <dsp:sp modelId="{2F7941DB-38BD-42D7-AE69-B45B267AF1DE}">
      <dsp:nvSpPr>
        <dsp:cNvPr id="0" name=""/>
        <dsp:cNvSpPr/>
      </dsp:nvSpPr>
      <dsp:spPr>
        <a:xfrm>
          <a:off x="887952" y="3712955"/>
          <a:ext cx="714528" cy="714528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#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#3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#4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2#5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0.41472</cdr:x>
      <cdr:y>0.38462</cdr:y>
    </cdr:from>
    <cdr:to>
      <cdr:x>0.56104</cdr:x>
      <cdr:y>0.46154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836869" y="1923345"/>
          <a:ext cx="648072" cy="38464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+8,3%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0.69355</cdr:x>
      <cdr:y>0.2</cdr:y>
    </cdr:from>
    <cdr:to>
      <cdr:x>0.82398</cdr:x>
      <cdr:y>0.26154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071834" y="928694"/>
          <a:ext cx="577716" cy="28575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+6,6%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0.08065</cdr:x>
      <cdr:y>0.84616</cdr:y>
    </cdr:from>
    <cdr:to>
      <cdr:x>0.52903</cdr:x>
      <cdr:y>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57190" y="3929090"/>
          <a:ext cx="1985970" cy="7143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0.16129</cdr:x>
      <cdr:y>0.91429</cdr:y>
    </cdr:from>
    <cdr:to>
      <cdr:x>0.96774</cdr:x>
      <cdr:y>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714380" y="4572032"/>
          <a:ext cx="3571900" cy="4286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2025 год      2026 год       2027 год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0.39726</cdr:x>
      <cdr:y>0.25</cdr:y>
    </cdr:from>
    <cdr:to>
      <cdr:x>0.5306</cdr:x>
      <cdr:y>0.33333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071702" y="1071570"/>
          <a:ext cx="695330" cy="3571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+1,3%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0.67124</cdr:x>
      <cdr:y>0.01667</cdr:y>
    </cdr:from>
    <cdr:to>
      <cdr:x>0.84993</cdr:x>
      <cdr:y>0.1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500462" y="71438"/>
          <a:ext cx="931871" cy="3572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+5,3%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0.07812</cdr:x>
      <cdr:y>0.60481</cdr:y>
    </cdr:from>
    <cdr:to>
      <cdr:x>0.10156</cdr:x>
      <cdr:y>0.68919</cdr:y>
    </cdr:to>
    <cdr:sp macro="" textlink="">
      <cdr:nvSpPr>
        <cdr:cNvPr id="2" name="Левая фигурная скобка 1"/>
        <cdr:cNvSpPr/>
      </cdr:nvSpPr>
      <cdr:spPr>
        <a:xfrm xmlns:a="http://schemas.openxmlformats.org/drawingml/2006/main">
          <a:off x="714329" y="3197261"/>
          <a:ext cx="214333" cy="446077"/>
        </a:xfrm>
        <a:prstGeom xmlns:a="http://schemas.openxmlformats.org/drawingml/2006/main" prst="leftBrace">
          <a:avLst/>
        </a:prstGeom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0.33594</cdr:x>
      <cdr:y>0.61756</cdr:y>
    </cdr:from>
    <cdr:to>
      <cdr:x>0.35156</cdr:x>
      <cdr:y>0.68919</cdr:y>
    </cdr:to>
    <cdr:sp macro="" textlink="">
      <cdr:nvSpPr>
        <cdr:cNvPr id="3" name="Левая фигурная скобка 2"/>
        <cdr:cNvSpPr/>
      </cdr:nvSpPr>
      <cdr:spPr>
        <a:xfrm xmlns:a="http://schemas.openxmlformats.org/drawingml/2006/main">
          <a:off x="3071834" y="3264676"/>
          <a:ext cx="142844" cy="378662"/>
        </a:xfrm>
        <a:prstGeom xmlns:a="http://schemas.openxmlformats.org/drawingml/2006/main" prst="leftBrace">
          <a:avLst/>
        </a:prstGeom>
        <a:ln xmlns:a="http://schemas.openxmlformats.org/drawingml/2006/main"/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0.07812</cdr:x>
      <cdr:y>0.21514</cdr:y>
    </cdr:from>
    <cdr:to>
      <cdr:x>0.10156</cdr:x>
      <cdr:y>0.60481</cdr:y>
    </cdr:to>
    <cdr:sp macro="" textlink="">
      <cdr:nvSpPr>
        <cdr:cNvPr id="4" name="Левая фигурная скобка 3"/>
        <cdr:cNvSpPr/>
      </cdr:nvSpPr>
      <cdr:spPr>
        <a:xfrm xmlns:a="http://schemas.openxmlformats.org/drawingml/2006/main">
          <a:off x="714329" y="1137308"/>
          <a:ext cx="214333" cy="2059952"/>
        </a:xfrm>
        <a:prstGeom xmlns:a="http://schemas.openxmlformats.org/drawingml/2006/main" prst="leftBrace">
          <a:avLst/>
        </a:prstGeom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0.08263</cdr:x>
      <cdr:y>0.17427</cdr:y>
    </cdr:from>
    <cdr:to>
      <cdr:x>0.09759</cdr:x>
      <cdr:y>0.21061</cdr:y>
    </cdr:to>
    <cdr:sp macro="" textlink="">
      <cdr:nvSpPr>
        <cdr:cNvPr id="5" name="Левая фигурная скобка 4"/>
        <cdr:cNvSpPr/>
      </cdr:nvSpPr>
      <cdr:spPr>
        <a:xfrm xmlns:a="http://schemas.openxmlformats.org/drawingml/2006/main">
          <a:off x="755576" y="921284"/>
          <a:ext cx="136761" cy="192095"/>
        </a:xfrm>
        <a:prstGeom xmlns:a="http://schemas.openxmlformats.org/drawingml/2006/main" prst="leftBrace">
          <a:avLst/>
        </a:prstGeom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0.33594</cdr:x>
      <cdr:y>0.36497</cdr:y>
    </cdr:from>
    <cdr:to>
      <cdr:x>0.35156</cdr:x>
      <cdr:y>0.61756</cdr:y>
    </cdr:to>
    <cdr:sp macro="" textlink="">
      <cdr:nvSpPr>
        <cdr:cNvPr id="6" name="Левая фигурная скобка 5"/>
        <cdr:cNvSpPr/>
      </cdr:nvSpPr>
      <cdr:spPr>
        <a:xfrm xmlns:a="http://schemas.openxmlformats.org/drawingml/2006/main">
          <a:off x="3071834" y="1929396"/>
          <a:ext cx="142843" cy="1335266"/>
        </a:xfrm>
        <a:prstGeom xmlns:a="http://schemas.openxmlformats.org/drawingml/2006/main" prst="leftBrace">
          <a:avLst/>
        </a:prstGeom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0.08123</cdr:x>
      <cdr:y>0.13341</cdr:y>
    </cdr:from>
    <cdr:to>
      <cdr:x>0.09838</cdr:x>
      <cdr:y>0.15506</cdr:y>
    </cdr:to>
    <cdr:sp macro="" textlink="">
      <cdr:nvSpPr>
        <cdr:cNvPr id="8" name="Левая фигурная скобка 7"/>
        <cdr:cNvSpPr/>
      </cdr:nvSpPr>
      <cdr:spPr>
        <a:xfrm xmlns:a="http://schemas.openxmlformats.org/drawingml/2006/main">
          <a:off x="742722" y="705259"/>
          <a:ext cx="156870" cy="114443"/>
        </a:xfrm>
        <a:prstGeom xmlns:a="http://schemas.openxmlformats.org/drawingml/2006/main" prst="leftBrace">
          <a:avLst/>
        </a:prstGeom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0.08593</cdr:x>
      <cdr:y>0.16065</cdr:y>
    </cdr:from>
    <cdr:to>
      <cdr:x>0.09093</cdr:x>
      <cdr:y>0.1693</cdr:y>
    </cdr:to>
    <cdr:sp macro="" textlink="">
      <cdr:nvSpPr>
        <cdr:cNvPr id="9" name="Левая фигурная скобка 8"/>
        <cdr:cNvSpPr/>
      </cdr:nvSpPr>
      <cdr:spPr>
        <a:xfrm xmlns:a="http://schemas.openxmlformats.org/drawingml/2006/main">
          <a:off x="785752" y="849276"/>
          <a:ext cx="45719" cy="45719"/>
        </a:xfrm>
        <a:prstGeom xmlns:a="http://schemas.openxmlformats.org/drawingml/2006/main" prst="leftBrace">
          <a:avLst/>
        </a:prstGeom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ru-RU" dirty="0" smtClean="0"/>
            <a:t> </a:t>
          </a:r>
          <a:endParaRPr lang="ru-RU" dirty="0"/>
        </a:p>
      </cdr:txBody>
    </cdr:sp>
  </cdr:relSizeAnchor>
  <cdr:relSizeAnchor xmlns:cdr="http://schemas.openxmlformats.org/drawingml/2006/chartDrawing">
    <cdr:from>
      <cdr:x>0.33594</cdr:x>
      <cdr:y>0.32411</cdr:y>
    </cdr:from>
    <cdr:to>
      <cdr:x>0.35156</cdr:x>
      <cdr:y>0.36497</cdr:y>
    </cdr:to>
    <cdr:sp macro="" textlink="">
      <cdr:nvSpPr>
        <cdr:cNvPr id="10" name="Левая фигурная скобка 9"/>
        <cdr:cNvSpPr/>
      </cdr:nvSpPr>
      <cdr:spPr>
        <a:xfrm xmlns:a="http://schemas.openxmlformats.org/drawingml/2006/main">
          <a:off x="3071848" y="1713372"/>
          <a:ext cx="142830" cy="216024"/>
        </a:xfrm>
        <a:prstGeom xmlns:a="http://schemas.openxmlformats.org/drawingml/2006/main" prst="leftBrace">
          <a:avLst/>
        </a:prstGeom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0.33594</cdr:x>
      <cdr:y>0.28127</cdr:y>
    </cdr:from>
    <cdr:to>
      <cdr:x>0.35156</cdr:x>
      <cdr:y>0.30677</cdr:y>
    </cdr:to>
    <cdr:sp macro="" textlink="">
      <cdr:nvSpPr>
        <cdr:cNvPr id="11" name="Левая фигурная скобка 10"/>
        <cdr:cNvSpPr/>
      </cdr:nvSpPr>
      <cdr:spPr>
        <a:xfrm xmlns:a="http://schemas.openxmlformats.org/drawingml/2006/main">
          <a:off x="3071802" y="1486920"/>
          <a:ext cx="142830" cy="134803"/>
        </a:xfrm>
        <a:prstGeom xmlns:a="http://schemas.openxmlformats.org/drawingml/2006/main" prst="leftBrace">
          <a:avLst/>
        </a:prstGeom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0.58594</cdr:x>
      <cdr:y>0.6813</cdr:y>
    </cdr:from>
    <cdr:to>
      <cdr:x>0.60156</cdr:x>
      <cdr:y>0.84447</cdr:y>
    </cdr:to>
    <cdr:sp macro="" textlink="">
      <cdr:nvSpPr>
        <cdr:cNvPr id="12" name="Левая фигурная скобка 11"/>
        <cdr:cNvSpPr/>
      </cdr:nvSpPr>
      <cdr:spPr>
        <a:xfrm xmlns:a="http://schemas.openxmlformats.org/drawingml/2006/main">
          <a:off x="5357835" y="3817950"/>
          <a:ext cx="142859" cy="914375"/>
        </a:xfrm>
        <a:prstGeom xmlns:a="http://schemas.openxmlformats.org/drawingml/2006/main" prst="leftBrace">
          <a:avLst/>
        </a:prstGeom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0.58594</cdr:x>
      <cdr:y>0.61756</cdr:y>
    </cdr:from>
    <cdr:to>
      <cdr:x>0.60156</cdr:x>
      <cdr:y>0.6813</cdr:y>
    </cdr:to>
    <cdr:sp macro="" textlink="">
      <cdr:nvSpPr>
        <cdr:cNvPr id="13" name="Левая фигурная скобка 12"/>
        <cdr:cNvSpPr/>
      </cdr:nvSpPr>
      <cdr:spPr>
        <a:xfrm xmlns:a="http://schemas.openxmlformats.org/drawingml/2006/main">
          <a:off x="5357834" y="3460760"/>
          <a:ext cx="142860" cy="357190"/>
        </a:xfrm>
        <a:prstGeom xmlns:a="http://schemas.openxmlformats.org/drawingml/2006/main" prst="leftBrace">
          <a:avLst/>
        </a:prstGeom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0.58594</cdr:x>
      <cdr:y>0.35135</cdr:y>
    </cdr:from>
    <cdr:to>
      <cdr:x>0.60237</cdr:x>
      <cdr:y>0.61756</cdr:y>
    </cdr:to>
    <cdr:sp macro="" textlink="">
      <cdr:nvSpPr>
        <cdr:cNvPr id="14" name="Левая фигурная скобка 13"/>
        <cdr:cNvSpPr/>
      </cdr:nvSpPr>
      <cdr:spPr>
        <a:xfrm xmlns:a="http://schemas.openxmlformats.org/drawingml/2006/main">
          <a:off x="5357834" y="1857388"/>
          <a:ext cx="150269" cy="1407274"/>
        </a:xfrm>
        <a:prstGeom xmlns:a="http://schemas.openxmlformats.org/drawingml/2006/main" prst="leftBrace">
          <a:avLst/>
        </a:prstGeom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0.58662</cdr:x>
      <cdr:y>0.31049</cdr:y>
    </cdr:from>
    <cdr:to>
      <cdr:x>0.60237</cdr:x>
      <cdr:y>0.35135</cdr:y>
    </cdr:to>
    <cdr:sp macro="" textlink="">
      <cdr:nvSpPr>
        <cdr:cNvPr id="15" name="Левая фигурная скобка 14"/>
        <cdr:cNvSpPr/>
      </cdr:nvSpPr>
      <cdr:spPr>
        <a:xfrm xmlns:a="http://schemas.openxmlformats.org/drawingml/2006/main">
          <a:off x="5364088" y="1641364"/>
          <a:ext cx="144016" cy="216023"/>
        </a:xfrm>
        <a:prstGeom xmlns:a="http://schemas.openxmlformats.org/drawingml/2006/main" prst="leftBrace">
          <a:avLst/>
        </a:prstGeom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0.58662</cdr:x>
      <cdr:y>0.27341</cdr:y>
    </cdr:from>
    <cdr:to>
      <cdr:x>0.60224</cdr:x>
      <cdr:y>0.29891</cdr:y>
    </cdr:to>
    <cdr:sp macro="" textlink="">
      <cdr:nvSpPr>
        <cdr:cNvPr id="16" name="Левая фигурная скобка 15"/>
        <cdr:cNvSpPr/>
      </cdr:nvSpPr>
      <cdr:spPr>
        <a:xfrm xmlns:a="http://schemas.openxmlformats.org/drawingml/2006/main">
          <a:off x="5364088" y="1445369"/>
          <a:ext cx="142830" cy="134803"/>
        </a:xfrm>
        <a:prstGeom xmlns:a="http://schemas.openxmlformats.org/drawingml/2006/main" prst="leftBrace">
          <a:avLst/>
        </a:prstGeom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0.01562</cdr:x>
      <cdr:y>0.73229</cdr:y>
    </cdr:from>
    <cdr:to>
      <cdr:x>0.07031</cdr:x>
      <cdr:y>0.78328</cdr:y>
    </cdr:to>
    <cdr:sp macro="" textlink="">
      <cdr:nvSpPr>
        <cdr:cNvPr id="17" name="TextBox 16"/>
        <cdr:cNvSpPr txBox="1"/>
      </cdr:nvSpPr>
      <cdr:spPr>
        <a:xfrm xmlns:a="http://schemas.openxmlformats.org/drawingml/2006/main">
          <a:off x="142844" y="4103702"/>
          <a:ext cx="500086" cy="28574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24,3%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0.02343</cdr:x>
      <cdr:y>0.61756</cdr:y>
    </cdr:from>
    <cdr:to>
      <cdr:x>0.07031</cdr:x>
      <cdr:y>0.66855</cdr:y>
    </cdr:to>
    <cdr:sp macro="" textlink="">
      <cdr:nvSpPr>
        <cdr:cNvPr id="18" name="TextBox 17"/>
        <cdr:cNvSpPr txBox="1"/>
      </cdr:nvSpPr>
      <cdr:spPr>
        <a:xfrm xmlns:a="http://schemas.openxmlformats.org/drawingml/2006/main">
          <a:off x="214282" y="3460760"/>
          <a:ext cx="428671" cy="28574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11,7%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0.02302</cdr:x>
      <cdr:y>0.3786</cdr:y>
    </cdr:from>
    <cdr:to>
      <cdr:x>0.0699</cdr:x>
      <cdr:y>0.42959</cdr:y>
    </cdr:to>
    <cdr:sp macro="" textlink="">
      <cdr:nvSpPr>
        <cdr:cNvPr id="19" name="TextBox 18"/>
        <cdr:cNvSpPr txBox="1"/>
      </cdr:nvSpPr>
      <cdr:spPr>
        <a:xfrm xmlns:a="http://schemas.openxmlformats.org/drawingml/2006/main">
          <a:off x="210473" y="2001404"/>
          <a:ext cx="428671" cy="2695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b="1" dirty="0" smtClean="0">
              <a:latin typeface="Times New Roman" pitchFamily="18" charset="0"/>
              <a:cs typeface="Times New Roman" pitchFamily="18" charset="0"/>
            </a:rPr>
            <a:t>56,1</a:t>
          </a:r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%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0.02343</cdr:x>
      <cdr:y>0.17273</cdr:y>
    </cdr:from>
    <cdr:to>
      <cdr:x>0.07812</cdr:x>
      <cdr:y>0.22373</cdr:y>
    </cdr:to>
    <cdr:sp macro="" textlink="">
      <cdr:nvSpPr>
        <cdr:cNvPr id="20" name="TextBox 19"/>
        <cdr:cNvSpPr txBox="1"/>
      </cdr:nvSpPr>
      <cdr:spPr>
        <a:xfrm xmlns:a="http://schemas.openxmlformats.org/drawingml/2006/main">
          <a:off x="214281" y="913108"/>
          <a:ext cx="500067" cy="2696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b="1" dirty="0" smtClean="0">
              <a:latin typeface="Times New Roman" pitchFamily="18" charset="0"/>
              <a:cs typeface="Times New Roman" pitchFamily="18" charset="0"/>
            </a:rPr>
            <a:t>5,5</a:t>
          </a:r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%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</cdr:x>
      <cdr:y>0.12039</cdr:y>
    </cdr:from>
    <cdr:to>
      <cdr:x>0.0625</cdr:x>
      <cdr:y>0.17139</cdr:y>
    </cdr:to>
    <cdr:sp macro="" textlink="">
      <cdr:nvSpPr>
        <cdr:cNvPr id="21" name="TextBox 20"/>
        <cdr:cNvSpPr txBox="1"/>
      </cdr:nvSpPr>
      <cdr:spPr>
        <a:xfrm xmlns:a="http://schemas.openxmlformats.org/drawingml/2006/main">
          <a:off x="0" y="674678"/>
          <a:ext cx="571472" cy="2857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0.02242</cdr:x>
      <cdr:y>0.10407</cdr:y>
    </cdr:from>
    <cdr:to>
      <cdr:x>0.0693</cdr:x>
      <cdr:y>0.15506</cdr:y>
    </cdr:to>
    <cdr:sp macro="" textlink="">
      <cdr:nvSpPr>
        <cdr:cNvPr id="22" name="TextBox 21"/>
        <cdr:cNvSpPr txBox="1"/>
      </cdr:nvSpPr>
      <cdr:spPr>
        <a:xfrm xmlns:a="http://schemas.openxmlformats.org/drawingml/2006/main">
          <a:off x="204967" y="550150"/>
          <a:ext cx="428671" cy="2695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b="1" dirty="0" smtClean="0">
              <a:latin typeface="Times New Roman" pitchFamily="18" charset="0"/>
              <a:cs typeface="Times New Roman" pitchFamily="18" charset="0"/>
            </a:rPr>
            <a:t>1,3</a:t>
          </a:r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%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0.02343</cdr:x>
      <cdr:y>0.13593</cdr:y>
    </cdr:from>
    <cdr:to>
      <cdr:x>0.07812</cdr:x>
      <cdr:y>0.17418</cdr:y>
    </cdr:to>
    <cdr:sp macro="" textlink="">
      <cdr:nvSpPr>
        <cdr:cNvPr id="23" name="TextBox 22"/>
        <cdr:cNvSpPr txBox="1"/>
      </cdr:nvSpPr>
      <cdr:spPr>
        <a:xfrm xmlns:a="http://schemas.openxmlformats.org/drawingml/2006/main">
          <a:off x="214282" y="718601"/>
          <a:ext cx="500066" cy="2022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0,9%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0.27344</cdr:x>
      <cdr:y>0.78329</cdr:y>
    </cdr:from>
    <cdr:to>
      <cdr:x>0.37344</cdr:x>
      <cdr:y>0.94646</cdr:y>
    </cdr:to>
    <cdr:sp macro="" textlink="">
      <cdr:nvSpPr>
        <cdr:cNvPr id="24" name="TextBox 23"/>
        <cdr:cNvSpPr txBox="1"/>
      </cdr:nvSpPr>
      <cdr:spPr>
        <a:xfrm xmlns:a="http://schemas.openxmlformats.org/drawingml/2006/main">
          <a:off x="2500298" y="438945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0.27262</cdr:x>
      <cdr:y>0.74516</cdr:y>
    </cdr:from>
    <cdr:to>
      <cdr:x>0.33512</cdr:x>
      <cdr:y>0.8089</cdr:y>
    </cdr:to>
    <cdr:sp macro="" textlink="">
      <cdr:nvSpPr>
        <cdr:cNvPr id="25" name="TextBox 24"/>
        <cdr:cNvSpPr txBox="1"/>
      </cdr:nvSpPr>
      <cdr:spPr>
        <a:xfrm xmlns:a="http://schemas.openxmlformats.org/drawingml/2006/main">
          <a:off x="2492845" y="3939208"/>
          <a:ext cx="571500" cy="33695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b="1" dirty="0" smtClean="0">
              <a:latin typeface="Times New Roman" pitchFamily="18" charset="0"/>
              <a:cs typeface="Times New Roman" pitchFamily="18" charset="0"/>
            </a:rPr>
            <a:t>31,0</a:t>
          </a:r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%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0.28125</cdr:x>
      <cdr:y>0.61756</cdr:y>
    </cdr:from>
    <cdr:to>
      <cdr:x>0.33594</cdr:x>
      <cdr:y>0.66855</cdr:y>
    </cdr:to>
    <cdr:sp macro="" textlink="">
      <cdr:nvSpPr>
        <cdr:cNvPr id="26" name="TextBox 25"/>
        <cdr:cNvSpPr txBox="1"/>
      </cdr:nvSpPr>
      <cdr:spPr>
        <a:xfrm xmlns:a="http://schemas.openxmlformats.org/drawingml/2006/main">
          <a:off x="2571736" y="3460760"/>
          <a:ext cx="500085" cy="28574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14,1%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0.27344</cdr:x>
      <cdr:y>0.46813</cdr:y>
    </cdr:from>
    <cdr:to>
      <cdr:x>0.33594</cdr:x>
      <cdr:y>0.53187</cdr:y>
    </cdr:to>
    <cdr:sp macro="" textlink="">
      <cdr:nvSpPr>
        <cdr:cNvPr id="27" name="TextBox 26"/>
        <cdr:cNvSpPr txBox="1"/>
      </cdr:nvSpPr>
      <cdr:spPr>
        <a:xfrm xmlns:a="http://schemas.openxmlformats.org/drawingml/2006/main">
          <a:off x="2500302" y="2474716"/>
          <a:ext cx="571500" cy="33695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b="1" dirty="0" smtClean="0">
              <a:latin typeface="Times New Roman" pitchFamily="18" charset="0"/>
              <a:cs typeface="Times New Roman" pitchFamily="18" charset="0"/>
            </a:rPr>
            <a:t>44,9</a:t>
          </a:r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%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0.28125</cdr:x>
      <cdr:y>0.23513</cdr:y>
    </cdr:from>
    <cdr:to>
      <cdr:x>0.32812</cdr:x>
      <cdr:y>0.27337</cdr:y>
    </cdr:to>
    <cdr:sp macro="" textlink="">
      <cdr:nvSpPr>
        <cdr:cNvPr id="28" name="TextBox 27"/>
        <cdr:cNvSpPr txBox="1"/>
      </cdr:nvSpPr>
      <cdr:spPr>
        <a:xfrm xmlns:a="http://schemas.openxmlformats.org/drawingml/2006/main">
          <a:off x="2571736" y="1317620"/>
          <a:ext cx="428579" cy="21429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0.27163</cdr:x>
      <cdr:y>0.32989</cdr:y>
    </cdr:from>
    <cdr:to>
      <cdr:x>0.3185</cdr:x>
      <cdr:y>0.36814</cdr:y>
    </cdr:to>
    <cdr:sp macro="" textlink="">
      <cdr:nvSpPr>
        <cdr:cNvPr id="29" name="TextBox 28"/>
        <cdr:cNvSpPr txBox="1"/>
      </cdr:nvSpPr>
      <cdr:spPr>
        <a:xfrm xmlns:a="http://schemas.openxmlformats.org/drawingml/2006/main">
          <a:off x="2483768" y="1743924"/>
          <a:ext cx="428579" cy="2022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b="1" dirty="0" smtClean="0">
              <a:latin typeface="Times New Roman" pitchFamily="18" charset="0"/>
              <a:cs typeface="Times New Roman" pitchFamily="18" charset="0"/>
            </a:rPr>
            <a:t>7,0</a:t>
          </a:r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%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0.27163</cdr:x>
      <cdr:y>0.25675</cdr:y>
    </cdr:from>
    <cdr:to>
      <cdr:x>0.32632</cdr:x>
      <cdr:y>0.29499</cdr:y>
    </cdr:to>
    <cdr:sp macro="" textlink="">
      <cdr:nvSpPr>
        <cdr:cNvPr id="30" name="TextBox 29"/>
        <cdr:cNvSpPr txBox="1"/>
      </cdr:nvSpPr>
      <cdr:spPr>
        <a:xfrm xmlns:a="http://schemas.openxmlformats.org/drawingml/2006/main">
          <a:off x="2483768" y="1357298"/>
          <a:ext cx="500085" cy="20215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1,5%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0.52344</cdr:x>
      <cdr:y>0.73229</cdr:y>
    </cdr:from>
    <cdr:to>
      <cdr:x>0.58594</cdr:x>
      <cdr:y>0.78328</cdr:y>
    </cdr:to>
    <cdr:sp macro="" textlink="">
      <cdr:nvSpPr>
        <cdr:cNvPr id="31" name="TextBox 30"/>
        <cdr:cNvSpPr txBox="1"/>
      </cdr:nvSpPr>
      <cdr:spPr>
        <a:xfrm xmlns:a="http://schemas.openxmlformats.org/drawingml/2006/main">
          <a:off x="4786314" y="4103702"/>
          <a:ext cx="571500" cy="28574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30,6%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0.52344</cdr:x>
      <cdr:y>0.63031</cdr:y>
    </cdr:from>
    <cdr:to>
      <cdr:x>0.57813</cdr:x>
      <cdr:y>0.6813</cdr:y>
    </cdr:to>
    <cdr:sp macro="" textlink="">
      <cdr:nvSpPr>
        <cdr:cNvPr id="32" name="TextBox 31"/>
        <cdr:cNvSpPr txBox="1"/>
      </cdr:nvSpPr>
      <cdr:spPr>
        <a:xfrm xmlns:a="http://schemas.openxmlformats.org/drawingml/2006/main">
          <a:off x="4786314" y="3532198"/>
          <a:ext cx="500085" cy="28574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b="1" dirty="0" smtClean="0">
              <a:latin typeface="Times New Roman" pitchFamily="18" charset="0"/>
              <a:cs typeface="Times New Roman" pitchFamily="18" charset="0"/>
            </a:rPr>
            <a:t>13,8</a:t>
          </a:r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%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0.52362</cdr:x>
      <cdr:y>0.45577</cdr:y>
    </cdr:from>
    <cdr:to>
      <cdr:x>0.57831</cdr:x>
      <cdr:y>0.50676</cdr:y>
    </cdr:to>
    <cdr:sp macro="" textlink="">
      <cdr:nvSpPr>
        <cdr:cNvPr id="33" name="TextBox 32"/>
        <cdr:cNvSpPr txBox="1"/>
      </cdr:nvSpPr>
      <cdr:spPr>
        <a:xfrm xmlns:a="http://schemas.openxmlformats.org/drawingml/2006/main">
          <a:off x="4788024" y="2409359"/>
          <a:ext cx="500086" cy="2695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b="1" dirty="0" smtClean="0">
              <a:latin typeface="Times New Roman" pitchFamily="18" charset="0"/>
              <a:cs typeface="Times New Roman" pitchFamily="18" charset="0"/>
            </a:rPr>
            <a:t>46,2</a:t>
          </a:r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%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0.52362</cdr:x>
      <cdr:y>0.32193</cdr:y>
    </cdr:from>
    <cdr:to>
      <cdr:x>0.5705</cdr:x>
      <cdr:y>0.37292</cdr:y>
    </cdr:to>
    <cdr:sp macro="" textlink="">
      <cdr:nvSpPr>
        <cdr:cNvPr id="34" name="TextBox 33"/>
        <cdr:cNvSpPr txBox="1"/>
      </cdr:nvSpPr>
      <cdr:spPr>
        <a:xfrm xmlns:a="http://schemas.openxmlformats.org/drawingml/2006/main">
          <a:off x="4788024" y="1701829"/>
          <a:ext cx="428671" cy="2695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b="1" dirty="0" smtClean="0">
              <a:latin typeface="Times New Roman" pitchFamily="18" charset="0"/>
              <a:cs typeface="Times New Roman" pitchFamily="18" charset="0"/>
            </a:rPr>
            <a:t>6,6</a:t>
          </a:r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%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0.52362</cdr:x>
      <cdr:y>0.25572</cdr:y>
    </cdr:from>
    <cdr:to>
      <cdr:x>0.57838</cdr:x>
      <cdr:y>0.30671</cdr:y>
    </cdr:to>
    <cdr:sp macro="" textlink="">
      <cdr:nvSpPr>
        <cdr:cNvPr id="35" name="TextBox 34"/>
        <cdr:cNvSpPr txBox="1"/>
      </cdr:nvSpPr>
      <cdr:spPr>
        <a:xfrm xmlns:a="http://schemas.openxmlformats.org/drawingml/2006/main">
          <a:off x="4788024" y="1351815"/>
          <a:ext cx="500679" cy="2695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1,4%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0.60237</cdr:x>
      <cdr:y>0.25675</cdr:y>
    </cdr:from>
    <cdr:to>
      <cdr:x>0.70237</cdr:x>
      <cdr:y>0.29499</cdr:y>
    </cdr:to>
    <cdr:sp macro="" textlink="">
      <cdr:nvSpPr>
        <cdr:cNvPr id="36" name="TextBox 35"/>
        <cdr:cNvSpPr txBox="1"/>
      </cdr:nvSpPr>
      <cdr:spPr>
        <a:xfrm xmlns:a="http://schemas.openxmlformats.org/drawingml/2006/main">
          <a:off x="5508104" y="1357298"/>
          <a:ext cx="914400" cy="20215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91,9 тыс. руб.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0.10156</cdr:x>
      <cdr:y>0.10617</cdr:y>
    </cdr:from>
    <cdr:to>
      <cdr:x>0.20156</cdr:x>
      <cdr:y>0.14441</cdr:y>
    </cdr:to>
    <cdr:sp macro="" textlink="">
      <cdr:nvSpPr>
        <cdr:cNvPr id="37" name="TextBox 36"/>
        <cdr:cNvSpPr txBox="1"/>
      </cdr:nvSpPr>
      <cdr:spPr>
        <a:xfrm xmlns:a="http://schemas.openxmlformats.org/drawingml/2006/main">
          <a:off x="928662" y="561244"/>
          <a:ext cx="914400" cy="2021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108,3 тыс.руб.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0.29525</cdr:x>
      <cdr:y>0.32411</cdr:y>
    </cdr:from>
    <cdr:to>
      <cdr:x>0.39525</cdr:x>
      <cdr:y>0.49708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2699792" y="171337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0.27163</cdr:x>
      <cdr:y>0.28909</cdr:y>
    </cdr:from>
    <cdr:to>
      <cdr:x>0.32675</cdr:x>
      <cdr:y>0.34257</cdr:y>
    </cdr:to>
    <cdr:sp macro="" textlink="">
      <cdr:nvSpPr>
        <cdr:cNvPr id="38" name="TextBox 37"/>
        <cdr:cNvSpPr txBox="1"/>
      </cdr:nvSpPr>
      <cdr:spPr>
        <a:xfrm xmlns:a="http://schemas.openxmlformats.org/drawingml/2006/main">
          <a:off x="2483768" y="1528233"/>
          <a:ext cx="504056" cy="2827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1,2%</a:t>
          </a:r>
          <a:endParaRPr lang="ru-RU" sz="1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0.52362</cdr:x>
      <cdr:y>0.28295</cdr:y>
    </cdr:from>
    <cdr:to>
      <cdr:x>0.57875</cdr:x>
      <cdr:y>0.3284</cdr:y>
    </cdr:to>
    <cdr:sp macro="" textlink="">
      <cdr:nvSpPr>
        <cdr:cNvPr id="39" name="TextBox 38"/>
        <cdr:cNvSpPr txBox="1"/>
      </cdr:nvSpPr>
      <cdr:spPr>
        <a:xfrm xmlns:a="http://schemas.openxmlformats.org/drawingml/2006/main">
          <a:off x="4788024" y="1495797"/>
          <a:ext cx="504056" cy="2402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1,2%</a:t>
          </a:r>
          <a:endParaRPr lang="ru-RU" sz="1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1163" cy="4905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038" y="0"/>
            <a:ext cx="2951162" cy="4905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49325" y="736600"/>
            <a:ext cx="4910138" cy="36845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09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665663"/>
            <a:ext cx="5446712" cy="44211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09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31325"/>
            <a:ext cx="2951163" cy="4905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9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038" y="9331325"/>
            <a:ext cx="2951162" cy="4905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1594221E-BF3E-44EC-9849-FF3D1A78E7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57375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EDF58-BE9C-4F85-BCD5-E92231D416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96961594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0143FB-67AF-4DB8-B7B1-B38F5449C4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71004762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F1250B-5CF2-41FC-A9D0-303E0DF943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13209722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D5EB-BDD9-44AE-91D3-500F3CFC55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96533902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>
              <a:gd name="T0" fmla="*/ 2700 w 2706"/>
              <a:gd name="T1" fmla="*/ 0 h 640"/>
              <a:gd name="T2" fmla="*/ 2700 w 2706"/>
              <a:gd name="T3" fmla="*/ 0 h 640"/>
              <a:gd name="T4" fmla="*/ 2586 w 2706"/>
              <a:gd name="T5" fmla="*/ 18 h 640"/>
              <a:gd name="T6" fmla="*/ 2470 w 2706"/>
              <a:gd name="T7" fmla="*/ 38 h 640"/>
              <a:gd name="T8" fmla="*/ 2352 w 2706"/>
              <a:gd name="T9" fmla="*/ 60 h 640"/>
              <a:gd name="T10" fmla="*/ 2230 w 2706"/>
              <a:gd name="T11" fmla="*/ 82 h 640"/>
              <a:gd name="T12" fmla="*/ 2106 w 2706"/>
              <a:gd name="T13" fmla="*/ 108 h 640"/>
              <a:gd name="T14" fmla="*/ 1978 w 2706"/>
              <a:gd name="T15" fmla="*/ 134 h 640"/>
              <a:gd name="T16" fmla="*/ 1848 w 2706"/>
              <a:gd name="T17" fmla="*/ 164 h 640"/>
              <a:gd name="T18" fmla="*/ 1714 w 2706"/>
              <a:gd name="T19" fmla="*/ 194 h 640"/>
              <a:gd name="T20" fmla="*/ 1714 w 2706"/>
              <a:gd name="T21" fmla="*/ 194 h 640"/>
              <a:gd name="T22" fmla="*/ 1472 w 2706"/>
              <a:gd name="T23" fmla="*/ 252 h 640"/>
              <a:gd name="T24" fmla="*/ 1236 w 2706"/>
              <a:gd name="T25" fmla="*/ 304 h 640"/>
              <a:gd name="T26" fmla="*/ 1010 w 2706"/>
              <a:gd name="T27" fmla="*/ 352 h 640"/>
              <a:gd name="T28" fmla="*/ 792 w 2706"/>
              <a:gd name="T29" fmla="*/ 398 h 640"/>
              <a:gd name="T30" fmla="*/ 584 w 2706"/>
              <a:gd name="T31" fmla="*/ 438 h 640"/>
              <a:gd name="T32" fmla="*/ 382 w 2706"/>
              <a:gd name="T33" fmla="*/ 474 h 640"/>
              <a:gd name="T34" fmla="*/ 188 w 2706"/>
              <a:gd name="T35" fmla="*/ 508 h 640"/>
              <a:gd name="T36" fmla="*/ 0 w 2706"/>
              <a:gd name="T37" fmla="*/ 538 h 640"/>
              <a:gd name="T38" fmla="*/ 0 w 2706"/>
              <a:gd name="T39" fmla="*/ 538 h 640"/>
              <a:gd name="T40" fmla="*/ 130 w 2706"/>
              <a:gd name="T41" fmla="*/ 556 h 640"/>
              <a:gd name="T42" fmla="*/ 254 w 2706"/>
              <a:gd name="T43" fmla="*/ 572 h 640"/>
              <a:gd name="T44" fmla="*/ 374 w 2706"/>
              <a:gd name="T45" fmla="*/ 586 h 640"/>
              <a:gd name="T46" fmla="*/ 492 w 2706"/>
              <a:gd name="T47" fmla="*/ 598 h 640"/>
              <a:gd name="T48" fmla="*/ 606 w 2706"/>
              <a:gd name="T49" fmla="*/ 610 h 640"/>
              <a:gd name="T50" fmla="*/ 716 w 2706"/>
              <a:gd name="T51" fmla="*/ 618 h 640"/>
              <a:gd name="T52" fmla="*/ 822 w 2706"/>
              <a:gd name="T53" fmla="*/ 626 h 640"/>
              <a:gd name="T54" fmla="*/ 926 w 2706"/>
              <a:gd name="T55" fmla="*/ 632 h 640"/>
              <a:gd name="T56" fmla="*/ 1028 w 2706"/>
              <a:gd name="T57" fmla="*/ 636 h 640"/>
              <a:gd name="T58" fmla="*/ 1126 w 2706"/>
              <a:gd name="T59" fmla="*/ 638 h 640"/>
              <a:gd name="T60" fmla="*/ 1220 w 2706"/>
              <a:gd name="T61" fmla="*/ 640 h 640"/>
              <a:gd name="T62" fmla="*/ 1312 w 2706"/>
              <a:gd name="T63" fmla="*/ 640 h 640"/>
              <a:gd name="T64" fmla="*/ 1402 w 2706"/>
              <a:gd name="T65" fmla="*/ 638 h 640"/>
              <a:gd name="T66" fmla="*/ 1490 w 2706"/>
              <a:gd name="T67" fmla="*/ 636 h 640"/>
              <a:gd name="T68" fmla="*/ 1574 w 2706"/>
              <a:gd name="T69" fmla="*/ 632 h 640"/>
              <a:gd name="T70" fmla="*/ 1656 w 2706"/>
              <a:gd name="T71" fmla="*/ 626 h 640"/>
              <a:gd name="T72" fmla="*/ 1734 w 2706"/>
              <a:gd name="T73" fmla="*/ 620 h 640"/>
              <a:gd name="T74" fmla="*/ 1812 w 2706"/>
              <a:gd name="T75" fmla="*/ 612 h 640"/>
              <a:gd name="T76" fmla="*/ 1886 w 2706"/>
              <a:gd name="T77" fmla="*/ 602 h 640"/>
              <a:gd name="T78" fmla="*/ 1960 w 2706"/>
              <a:gd name="T79" fmla="*/ 592 h 640"/>
              <a:gd name="T80" fmla="*/ 2030 w 2706"/>
              <a:gd name="T81" fmla="*/ 580 h 640"/>
              <a:gd name="T82" fmla="*/ 2100 w 2706"/>
              <a:gd name="T83" fmla="*/ 568 h 640"/>
              <a:gd name="T84" fmla="*/ 2166 w 2706"/>
              <a:gd name="T85" fmla="*/ 554 h 640"/>
              <a:gd name="T86" fmla="*/ 2232 w 2706"/>
              <a:gd name="T87" fmla="*/ 540 h 640"/>
              <a:gd name="T88" fmla="*/ 2296 w 2706"/>
              <a:gd name="T89" fmla="*/ 524 h 640"/>
              <a:gd name="T90" fmla="*/ 2358 w 2706"/>
              <a:gd name="T91" fmla="*/ 508 h 640"/>
              <a:gd name="T92" fmla="*/ 2418 w 2706"/>
              <a:gd name="T93" fmla="*/ 490 h 640"/>
              <a:gd name="T94" fmla="*/ 2478 w 2706"/>
              <a:gd name="T95" fmla="*/ 472 h 640"/>
              <a:gd name="T96" fmla="*/ 2592 w 2706"/>
              <a:gd name="T97" fmla="*/ 432 h 640"/>
              <a:gd name="T98" fmla="*/ 2702 w 2706"/>
              <a:gd name="T99" fmla="*/ 390 h 640"/>
              <a:gd name="T100" fmla="*/ 2702 w 2706"/>
              <a:gd name="T101" fmla="*/ 390 h 640"/>
              <a:gd name="T102" fmla="*/ 2706 w 2706"/>
              <a:gd name="T103" fmla="*/ 388 h 640"/>
              <a:gd name="T104" fmla="*/ 2706 w 2706"/>
              <a:gd name="T105" fmla="*/ 388 h 640"/>
              <a:gd name="T106" fmla="*/ 2706 w 2706"/>
              <a:gd name="T107" fmla="*/ 0 h 640"/>
              <a:gd name="T108" fmla="*/ 2706 w 2706"/>
              <a:gd name="T109" fmla="*/ 0 h 640"/>
              <a:gd name="T110" fmla="*/ 2700 w 2706"/>
              <a:gd name="T111" fmla="*/ 0 h 640"/>
              <a:gd name="T112" fmla="*/ 2700 w 2706"/>
              <a:gd name="T113" fmla="*/ 0 h 6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6" y="388"/>
                </a:lnTo>
                <a:lnTo>
                  <a:pt x="2706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>
              <a:gd name="T0" fmla="*/ 5216 w 5216"/>
              <a:gd name="T1" fmla="*/ 714 h 762"/>
              <a:gd name="T2" fmla="*/ 4984 w 5216"/>
              <a:gd name="T3" fmla="*/ 686 h 762"/>
              <a:gd name="T4" fmla="*/ 4478 w 5216"/>
              <a:gd name="T5" fmla="*/ 610 h 762"/>
              <a:gd name="T6" fmla="*/ 3914 w 5216"/>
              <a:gd name="T7" fmla="*/ 508 h 762"/>
              <a:gd name="T8" fmla="*/ 3286 w 5216"/>
              <a:gd name="T9" fmla="*/ 374 h 762"/>
              <a:gd name="T10" fmla="*/ 2946 w 5216"/>
              <a:gd name="T11" fmla="*/ 296 h 762"/>
              <a:gd name="T12" fmla="*/ 2682 w 5216"/>
              <a:gd name="T13" fmla="*/ 236 h 762"/>
              <a:gd name="T14" fmla="*/ 2430 w 5216"/>
              <a:gd name="T15" fmla="*/ 184 h 762"/>
              <a:gd name="T16" fmla="*/ 2190 w 5216"/>
              <a:gd name="T17" fmla="*/ 140 h 762"/>
              <a:gd name="T18" fmla="*/ 1960 w 5216"/>
              <a:gd name="T19" fmla="*/ 102 h 762"/>
              <a:gd name="T20" fmla="*/ 1740 w 5216"/>
              <a:gd name="T21" fmla="*/ 72 h 762"/>
              <a:gd name="T22" fmla="*/ 1334 w 5216"/>
              <a:gd name="T23" fmla="*/ 28 h 762"/>
              <a:gd name="T24" fmla="*/ 970 w 5216"/>
              <a:gd name="T25" fmla="*/ 4 h 762"/>
              <a:gd name="T26" fmla="*/ 644 w 5216"/>
              <a:gd name="T27" fmla="*/ 0 h 762"/>
              <a:gd name="T28" fmla="*/ 358 w 5216"/>
              <a:gd name="T29" fmla="*/ 10 h 762"/>
              <a:gd name="T30" fmla="*/ 110 w 5216"/>
              <a:gd name="T31" fmla="*/ 32 h 762"/>
              <a:gd name="T32" fmla="*/ 0 w 5216"/>
              <a:gd name="T33" fmla="*/ 48 h 762"/>
              <a:gd name="T34" fmla="*/ 314 w 5216"/>
              <a:gd name="T35" fmla="*/ 86 h 762"/>
              <a:gd name="T36" fmla="*/ 652 w 5216"/>
              <a:gd name="T37" fmla="*/ 140 h 762"/>
              <a:gd name="T38" fmla="*/ 1014 w 5216"/>
              <a:gd name="T39" fmla="*/ 210 h 762"/>
              <a:gd name="T40" fmla="*/ 1402 w 5216"/>
              <a:gd name="T41" fmla="*/ 296 h 762"/>
              <a:gd name="T42" fmla="*/ 1756 w 5216"/>
              <a:gd name="T43" fmla="*/ 378 h 762"/>
              <a:gd name="T44" fmla="*/ 2408 w 5216"/>
              <a:gd name="T45" fmla="*/ 516 h 762"/>
              <a:gd name="T46" fmla="*/ 2708 w 5216"/>
              <a:gd name="T47" fmla="*/ 572 h 762"/>
              <a:gd name="T48" fmla="*/ 2992 w 5216"/>
              <a:gd name="T49" fmla="*/ 620 h 762"/>
              <a:gd name="T50" fmla="*/ 3260 w 5216"/>
              <a:gd name="T51" fmla="*/ 662 h 762"/>
              <a:gd name="T52" fmla="*/ 3512 w 5216"/>
              <a:gd name="T53" fmla="*/ 694 h 762"/>
              <a:gd name="T54" fmla="*/ 3750 w 5216"/>
              <a:gd name="T55" fmla="*/ 722 h 762"/>
              <a:gd name="T56" fmla="*/ 3974 w 5216"/>
              <a:gd name="T57" fmla="*/ 740 h 762"/>
              <a:gd name="T58" fmla="*/ 4184 w 5216"/>
              <a:gd name="T59" fmla="*/ 754 h 762"/>
              <a:gd name="T60" fmla="*/ 4384 w 5216"/>
              <a:gd name="T61" fmla="*/ 762 h 762"/>
              <a:gd name="T62" fmla="*/ 4570 w 5216"/>
              <a:gd name="T63" fmla="*/ 762 h 762"/>
              <a:gd name="T64" fmla="*/ 4746 w 5216"/>
              <a:gd name="T65" fmla="*/ 758 h 762"/>
              <a:gd name="T66" fmla="*/ 4912 w 5216"/>
              <a:gd name="T67" fmla="*/ 748 h 762"/>
              <a:gd name="T68" fmla="*/ 5068 w 5216"/>
              <a:gd name="T69" fmla="*/ 732 h 762"/>
              <a:gd name="T70" fmla="*/ 5216 w 5216"/>
              <a:gd name="T71" fmla="*/ 714 h 76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>
              <a:gd name="T0" fmla="*/ 0 w 5144"/>
              <a:gd name="T1" fmla="*/ 70 h 694"/>
              <a:gd name="T2" fmla="*/ 0 w 5144"/>
              <a:gd name="T3" fmla="*/ 70 h 694"/>
              <a:gd name="T4" fmla="*/ 18 w 5144"/>
              <a:gd name="T5" fmla="*/ 66 h 694"/>
              <a:gd name="T6" fmla="*/ 72 w 5144"/>
              <a:gd name="T7" fmla="*/ 56 h 694"/>
              <a:gd name="T8" fmla="*/ 164 w 5144"/>
              <a:gd name="T9" fmla="*/ 42 h 694"/>
              <a:gd name="T10" fmla="*/ 224 w 5144"/>
              <a:gd name="T11" fmla="*/ 34 h 694"/>
              <a:gd name="T12" fmla="*/ 294 w 5144"/>
              <a:gd name="T13" fmla="*/ 26 h 694"/>
              <a:gd name="T14" fmla="*/ 372 w 5144"/>
              <a:gd name="T15" fmla="*/ 20 h 694"/>
              <a:gd name="T16" fmla="*/ 462 w 5144"/>
              <a:gd name="T17" fmla="*/ 14 h 694"/>
              <a:gd name="T18" fmla="*/ 560 w 5144"/>
              <a:gd name="T19" fmla="*/ 8 h 694"/>
              <a:gd name="T20" fmla="*/ 670 w 5144"/>
              <a:gd name="T21" fmla="*/ 4 h 694"/>
              <a:gd name="T22" fmla="*/ 790 w 5144"/>
              <a:gd name="T23" fmla="*/ 2 h 694"/>
              <a:gd name="T24" fmla="*/ 920 w 5144"/>
              <a:gd name="T25" fmla="*/ 0 h 694"/>
              <a:gd name="T26" fmla="*/ 1060 w 5144"/>
              <a:gd name="T27" fmla="*/ 2 h 694"/>
              <a:gd name="T28" fmla="*/ 1210 w 5144"/>
              <a:gd name="T29" fmla="*/ 6 h 694"/>
              <a:gd name="T30" fmla="*/ 1372 w 5144"/>
              <a:gd name="T31" fmla="*/ 14 h 694"/>
              <a:gd name="T32" fmla="*/ 1544 w 5144"/>
              <a:gd name="T33" fmla="*/ 24 h 694"/>
              <a:gd name="T34" fmla="*/ 1726 w 5144"/>
              <a:gd name="T35" fmla="*/ 40 h 694"/>
              <a:gd name="T36" fmla="*/ 1920 w 5144"/>
              <a:gd name="T37" fmla="*/ 58 h 694"/>
              <a:gd name="T38" fmla="*/ 2126 w 5144"/>
              <a:gd name="T39" fmla="*/ 80 h 694"/>
              <a:gd name="T40" fmla="*/ 2342 w 5144"/>
              <a:gd name="T41" fmla="*/ 106 h 694"/>
              <a:gd name="T42" fmla="*/ 2570 w 5144"/>
              <a:gd name="T43" fmla="*/ 138 h 694"/>
              <a:gd name="T44" fmla="*/ 2808 w 5144"/>
              <a:gd name="T45" fmla="*/ 174 h 694"/>
              <a:gd name="T46" fmla="*/ 3058 w 5144"/>
              <a:gd name="T47" fmla="*/ 216 h 694"/>
              <a:gd name="T48" fmla="*/ 3320 w 5144"/>
              <a:gd name="T49" fmla="*/ 266 h 694"/>
              <a:gd name="T50" fmla="*/ 3594 w 5144"/>
              <a:gd name="T51" fmla="*/ 320 h 694"/>
              <a:gd name="T52" fmla="*/ 3880 w 5144"/>
              <a:gd name="T53" fmla="*/ 380 h 694"/>
              <a:gd name="T54" fmla="*/ 4178 w 5144"/>
              <a:gd name="T55" fmla="*/ 448 h 694"/>
              <a:gd name="T56" fmla="*/ 4488 w 5144"/>
              <a:gd name="T57" fmla="*/ 522 h 694"/>
              <a:gd name="T58" fmla="*/ 4810 w 5144"/>
              <a:gd name="T59" fmla="*/ 604 h 694"/>
              <a:gd name="T60" fmla="*/ 5144 w 5144"/>
              <a:gd name="T61" fmla="*/ 694 h 69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>
              <a:gd name="T0" fmla="*/ 0 w 3112"/>
              <a:gd name="T1" fmla="*/ 584 h 584"/>
              <a:gd name="T2" fmla="*/ 0 w 3112"/>
              <a:gd name="T3" fmla="*/ 584 h 584"/>
              <a:gd name="T4" fmla="*/ 90 w 3112"/>
              <a:gd name="T5" fmla="*/ 560 h 584"/>
              <a:gd name="T6" fmla="*/ 336 w 3112"/>
              <a:gd name="T7" fmla="*/ 498 h 584"/>
              <a:gd name="T8" fmla="*/ 506 w 3112"/>
              <a:gd name="T9" fmla="*/ 456 h 584"/>
              <a:gd name="T10" fmla="*/ 702 w 3112"/>
              <a:gd name="T11" fmla="*/ 410 h 584"/>
              <a:gd name="T12" fmla="*/ 920 w 3112"/>
              <a:gd name="T13" fmla="*/ 360 h 584"/>
              <a:gd name="T14" fmla="*/ 1154 w 3112"/>
              <a:gd name="T15" fmla="*/ 306 h 584"/>
              <a:gd name="T16" fmla="*/ 1402 w 3112"/>
              <a:gd name="T17" fmla="*/ 254 h 584"/>
              <a:gd name="T18" fmla="*/ 1656 w 3112"/>
              <a:gd name="T19" fmla="*/ 202 h 584"/>
              <a:gd name="T20" fmla="*/ 1916 w 3112"/>
              <a:gd name="T21" fmla="*/ 154 h 584"/>
              <a:gd name="T22" fmla="*/ 2174 w 3112"/>
              <a:gd name="T23" fmla="*/ 108 h 584"/>
              <a:gd name="T24" fmla="*/ 2302 w 3112"/>
              <a:gd name="T25" fmla="*/ 88 h 584"/>
              <a:gd name="T26" fmla="*/ 2426 w 3112"/>
              <a:gd name="T27" fmla="*/ 68 h 584"/>
              <a:gd name="T28" fmla="*/ 2550 w 3112"/>
              <a:gd name="T29" fmla="*/ 52 h 584"/>
              <a:gd name="T30" fmla="*/ 2670 w 3112"/>
              <a:gd name="T31" fmla="*/ 36 h 584"/>
              <a:gd name="T32" fmla="*/ 2788 w 3112"/>
              <a:gd name="T33" fmla="*/ 24 h 584"/>
              <a:gd name="T34" fmla="*/ 2900 w 3112"/>
              <a:gd name="T35" fmla="*/ 14 h 584"/>
              <a:gd name="T36" fmla="*/ 3008 w 3112"/>
              <a:gd name="T37" fmla="*/ 6 h 584"/>
              <a:gd name="T38" fmla="*/ 3112 w 3112"/>
              <a:gd name="T39" fmla="*/ 0 h 58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>
              <a:gd name="T0" fmla="*/ 8192 w 8196"/>
              <a:gd name="T1" fmla="*/ 512 h 1192"/>
              <a:gd name="T2" fmla="*/ 8040 w 8196"/>
              <a:gd name="T3" fmla="*/ 570 h 1192"/>
              <a:gd name="T4" fmla="*/ 7878 w 8196"/>
              <a:gd name="T5" fmla="*/ 620 h 1192"/>
              <a:gd name="T6" fmla="*/ 7706 w 8196"/>
              <a:gd name="T7" fmla="*/ 666 h 1192"/>
              <a:gd name="T8" fmla="*/ 7522 w 8196"/>
              <a:gd name="T9" fmla="*/ 702 h 1192"/>
              <a:gd name="T10" fmla="*/ 7322 w 8196"/>
              <a:gd name="T11" fmla="*/ 730 h 1192"/>
              <a:gd name="T12" fmla="*/ 7106 w 8196"/>
              <a:gd name="T13" fmla="*/ 750 h 1192"/>
              <a:gd name="T14" fmla="*/ 6872 w 8196"/>
              <a:gd name="T15" fmla="*/ 762 h 1192"/>
              <a:gd name="T16" fmla="*/ 6618 w 8196"/>
              <a:gd name="T17" fmla="*/ 760 h 1192"/>
              <a:gd name="T18" fmla="*/ 6342 w 8196"/>
              <a:gd name="T19" fmla="*/ 750 h 1192"/>
              <a:gd name="T20" fmla="*/ 6042 w 8196"/>
              <a:gd name="T21" fmla="*/ 726 h 1192"/>
              <a:gd name="T22" fmla="*/ 5716 w 8196"/>
              <a:gd name="T23" fmla="*/ 690 h 1192"/>
              <a:gd name="T24" fmla="*/ 5364 w 8196"/>
              <a:gd name="T25" fmla="*/ 642 h 1192"/>
              <a:gd name="T26" fmla="*/ 4982 w 8196"/>
              <a:gd name="T27" fmla="*/ 578 h 1192"/>
              <a:gd name="T28" fmla="*/ 4568 w 8196"/>
              <a:gd name="T29" fmla="*/ 500 h 1192"/>
              <a:gd name="T30" fmla="*/ 4122 w 8196"/>
              <a:gd name="T31" fmla="*/ 406 h 1192"/>
              <a:gd name="T32" fmla="*/ 3640 w 8196"/>
              <a:gd name="T33" fmla="*/ 296 h 1192"/>
              <a:gd name="T34" fmla="*/ 3396 w 8196"/>
              <a:gd name="T35" fmla="*/ 240 h 1192"/>
              <a:gd name="T36" fmla="*/ 2934 w 8196"/>
              <a:gd name="T37" fmla="*/ 148 h 1192"/>
              <a:gd name="T38" fmla="*/ 2512 w 8196"/>
              <a:gd name="T39" fmla="*/ 82 h 1192"/>
              <a:gd name="T40" fmla="*/ 2126 w 8196"/>
              <a:gd name="T41" fmla="*/ 36 h 1192"/>
              <a:gd name="T42" fmla="*/ 1776 w 8196"/>
              <a:gd name="T43" fmla="*/ 10 h 1192"/>
              <a:gd name="T44" fmla="*/ 1462 w 8196"/>
              <a:gd name="T45" fmla="*/ 0 h 1192"/>
              <a:gd name="T46" fmla="*/ 1182 w 8196"/>
              <a:gd name="T47" fmla="*/ 4 h 1192"/>
              <a:gd name="T48" fmla="*/ 934 w 8196"/>
              <a:gd name="T49" fmla="*/ 20 h 1192"/>
              <a:gd name="T50" fmla="*/ 716 w 8196"/>
              <a:gd name="T51" fmla="*/ 44 h 1192"/>
              <a:gd name="T52" fmla="*/ 530 w 8196"/>
              <a:gd name="T53" fmla="*/ 74 h 1192"/>
              <a:gd name="T54" fmla="*/ 374 w 8196"/>
              <a:gd name="T55" fmla="*/ 108 h 1192"/>
              <a:gd name="T56" fmla="*/ 248 w 8196"/>
              <a:gd name="T57" fmla="*/ 144 h 1192"/>
              <a:gd name="T58" fmla="*/ 148 w 8196"/>
              <a:gd name="T59" fmla="*/ 176 h 1192"/>
              <a:gd name="T60" fmla="*/ 48 w 8196"/>
              <a:gd name="T61" fmla="*/ 216 h 1192"/>
              <a:gd name="T62" fmla="*/ 0 w 8196"/>
              <a:gd name="T63" fmla="*/ 240 h 1192"/>
              <a:gd name="T64" fmla="*/ 8192 w 8196"/>
              <a:gd name="T65" fmla="*/ 1192 h 1192"/>
              <a:gd name="T66" fmla="*/ 8196 w 8196"/>
              <a:gd name="T67" fmla="*/ 1186 h 1192"/>
              <a:gd name="T68" fmla="*/ 8196 w 8196"/>
              <a:gd name="T69" fmla="*/ 510 h 1192"/>
              <a:gd name="T70" fmla="*/ 8192 w 8196"/>
              <a:gd name="T71" fmla="*/ 512 h 119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510"/>
                </a:lnTo>
                <a:lnTo>
                  <a:pt x="8192" y="512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6C43AE-661E-4D05-8AD9-71221BE84F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77029416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E82D7-0A0B-492E-B691-1B7E09EAE0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77858391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D34AC3-0E90-4287-9466-001455502A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9434940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12F6EC-30BE-4F5E-B9DD-E224EC29D0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39078263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36D65-9AD3-4865-A11F-95AE62AFD0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51114084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846B9-C4F5-4EE2-9889-C048E3C628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66306406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EDABA4-2A2E-4969-AC36-3954B7C52B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95503884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2051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205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5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5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6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206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E31E774-BC92-4212-810F-61495388A8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0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798" r:id="rId2"/>
    <p:sldLayoutId id="2147483804" r:id="rId3"/>
    <p:sldLayoutId id="2147483799" r:id="rId4"/>
    <p:sldLayoutId id="2147483800" r:id="rId5"/>
    <p:sldLayoutId id="2147483801" r:id="rId6"/>
    <p:sldLayoutId id="2147483805" r:id="rId7"/>
    <p:sldLayoutId id="2147483806" r:id="rId8"/>
    <p:sldLayoutId id="2147483807" r:id="rId9"/>
    <p:sldLayoutId id="2147483802" r:id="rId10"/>
    <p:sldLayoutId id="2147483808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Book Antiqua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Book Antiqua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Book Antiqua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Book Antiqua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13" Type="http://schemas.openxmlformats.org/officeDocument/2006/relationships/diagramData" Target="../diagrams/data7.xml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17" Type="http://schemas.microsoft.com/office/2007/relationships/diagramDrawing" Target="../diagrams/drawing7.xml"/><Relationship Id="rId2" Type="http://schemas.openxmlformats.org/officeDocument/2006/relationships/image" Target="../media/image6.png"/><Relationship Id="rId16" Type="http://schemas.openxmlformats.org/officeDocument/2006/relationships/diagramColors" Target="../diagrams/colors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5" Type="http://schemas.openxmlformats.org/officeDocument/2006/relationships/diagramQuickStyle" Target="../diagrams/quickStyle5.xml"/><Relationship Id="rId15" Type="http://schemas.openxmlformats.org/officeDocument/2006/relationships/diagramQuickStyle" Target="../diagrams/quickStyle7.xml"/><Relationship Id="rId10" Type="http://schemas.openxmlformats.org/officeDocument/2006/relationships/diagramQuickStyle" Target="../diagrams/quickStyle6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Relationship Id="rId14" Type="http://schemas.openxmlformats.org/officeDocument/2006/relationships/diagramLayout" Target="../diagrams/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microsoft.com/office/2007/relationships/hdphoto" Target="../media/hdphoto2.wdp"/><Relationship Id="rId11" Type="http://schemas.microsoft.com/office/2007/relationships/hdphoto" Target="../media/hdphoto4.wdp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microsoft.com/office/2007/relationships/hdphoto" Target="../media/hdphoto1.wdp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1.xml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chart" Target="../charts/chart22.xml"/><Relationship Id="rId7" Type="http://schemas.openxmlformats.org/officeDocument/2006/relationships/diagramColors" Target="../diagrams/colors9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2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2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0.xml"/><Relationship Id="rId3" Type="http://schemas.microsoft.com/office/2007/relationships/hdphoto" Target="../media/hdphoto6.wdp"/><Relationship Id="rId7" Type="http://schemas.openxmlformats.org/officeDocument/2006/relationships/diagramQuickStyle" Target="../diagrams/quickStyle10.xml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Relationship Id="rId6" Type="http://schemas.openxmlformats.org/officeDocument/2006/relationships/diagramLayout" Target="../diagrams/layout10.xml"/><Relationship Id="rId5" Type="http://schemas.openxmlformats.org/officeDocument/2006/relationships/diagramData" Target="../diagrams/data10.xml"/><Relationship Id="rId4" Type="http://schemas.openxmlformats.org/officeDocument/2006/relationships/image" Target="../media/image6.png"/><Relationship Id="rId9" Type="http://schemas.microsoft.com/office/2007/relationships/diagramDrawing" Target="../diagrams/drawing1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2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2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7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9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8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9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4.jpeg"/><Relationship Id="rId4" Type="http://schemas.openxmlformats.org/officeDocument/2006/relationships/chart" Target="../charts/chart30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13" Type="http://schemas.openxmlformats.org/officeDocument/2006/relationships/image" Target="../media/image19.jpeg"/><Relationship Id="rId3" Type="http://schemas.openxmlformats.org/officeDocument/2006/relationships/image" Target="../media/image15.png"/><Relationship Id="rId7" Type="http://schemas.openxmlformats.org/officeDocument/2006/relationships/diagramQuickStyle" Target="../diagrams/quickStyle1.xml"/><Relationship Id="rId12" Type="http://schemas.openxmlformats.org/officeDocument/2006/relationships/image" Target="../media/image18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6" Type="http://schemas.openxmlformats.org/officeDocument/2006/relationships/diagramLayout" Target="../diagrams/layout1.xml"/><Relationship Id="rId11" Type="http://schemas.openxmlformats.org/officeDocument/2006/relationships/image" Target="../media/image17.jpeg"/><Relationship Id="rId5" Type="http://schemas.openxmlformats.org/officeDocument/2006/relationships/diagramData" Target="../diagrams/data1.xml"/><Relationship Id="rId10" Type="http://schemas.openxmlformats.org/officeDocument/2006/relationships/image" Target="../media/image16.jpeg"/><Relationship Id="rId4" Type="http://schemas.openxmlformats.org/officeDocument/2006/relationships/image" Target="../media/image6.png"/><Relationship Id="rId9" Type="http://schemas.microsoft.com/office/2007/relationships/diagramDrawing" Target="../diagrams/drawing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13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diagramQuickStyle" Target="../diagrams/quickStyle2.xml"/><Relationship Id="rId12" Type="http://schemas.openxmlformats.org/officeDocument/2006/relationships/image" Target="../media/image2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2.xml"/><Relationship Id="rId11" Type="http://schemas.openxmlformats.org/officeDocument/2006/relationships/image" Target="../media/image23.jpeg"/><Relationship Id="rId5" Type="http://schemas.openxmlformats.org/officeDocument/2006/relationships/diagramData" Target="../diagrams/data2.xml"/><Relationship Id="rId10" Type="http://schemas.openxmlformats.org/officeDocument/2006/relationships/image" Target="../media/image22.jpeg"/><Relationship Id="rId4" Type="http://schemas.openxmlformats.org/officeDocument/2006/relationships/image" Target="../media/image21.jpeg"/><Relationship Id="rId9" Type="http://schemas.microsoft.com/office/2007/relationships/diagramDrawing" Target="../diagrams/drawing2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microsoft.com/office/2007/relationships/hdphoto" Target="../media/hdphoto5.wdp"/><Relationship Id="rId7" Type="http://schemas.openxmlformats.org/officeDocument/2006/relationships/diagramColors" Target="../diagrams/colors3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8.jpeg"/><Relationship Id="rId7" Type="http://schemas.openxmlformats.org/officeDocument/2006/relationships/diagramColors" Target="../diagrams/colors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Горизонтальный свиток 8"/>
          <p:cNvSpPr/>
          <p:nvPr/>
        </p:nvSpPr>
        <p:spPr>
          <a:xfrm>
            <a:off x="255814" y="2213141"/>
            <a:ext cx="8712200" cy="251936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000"/>
          </a:p>
        </p:txBody>
      </p:sp>
      <p:sp>
        <p:nvSpPr>
          <p:cNvPr id="4110" name="Rectangle 14"/>
          <p:cNvSpPr>
            <a:spLocks noGrp="1" noChangeArrowheads="1"/>
          </p:cNvSpPr>
          <p:nvPr>
            <p:ph type="subTitle" idx="1"/>
          </p:nvPr>
        </p:nvSpPr>
        <p:spPr>
          <a:xfrm>
            <a:off x="582641" y="1988840"/>
            <a:ext cx="8058546" cy="3246785"/>
          </a:xfrm>
        </p:spPr>
        <p:txBody>
          <a:bodyPr rtlCol="0">
            <a:no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endParaRPr lang="ru-RU" sz="36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 для граждан 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проекту бюджета муниципального образования Свечинский муниципальный округ на 2025 год и на плановый период 2026 и 2027 годов</a:t>
            </a:r>
          </a:p>
        </p:txBody>
      </p:sp>
      <p:grpSp>
        <p:nvGrpSpPr>
          <p:cNvPr id="1030" name="Группа 1"/>
          <p:cNvGrpSpPr>
            <a:grpSpLocks/>
          </p:cNvGrpSpPr>
          <p:nvPr/>
        </p:nvGrpSpPr>
        <p:grpSpPr bwMode="auto">
          <a:xfrm>
            <a:off x="6350" y="-23813"/>
            <a:ext cx="9131300" cy="1940645"/>
            <a:chOff x="6341" y="-23813"/>
            <a:chExt cx="9131318" cy="1473695"/>
          </a:xfrm>
        </p:grpSpPr>
        <p:pic>
          <p:nvPicPr>
            <p:cNvPr id="1031" name="Picture 16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41" y="-23813"/>
              <a:ext cx="2477427" cy="1473695"/>
            </a:xfrm>
            <a:prstGeom prst="rect">
              <a:avLst/>
            </a:prstGeom>
            <a:noFill/>
            <a:ln>
              <a:noFill/>
            </a:ln>
            <a:effectLst>
              <a:softEdge rad="1270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2" name="Picture 1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83768" y="-23813"/>
              <a:ext cx="2416520" cy="1436589"/>
            </a:xfrm>
            <a:prstGeom prst="rect">
              <a:avLst/>
            </a:prstGeom>
            <a:noFill/>
            <a:ln>
              <a:noFill/>
            </a:ln>
            <a:effectLst>
              <a:softEdge rad="1270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3" name="Picture 1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18396" y="-16754"/>
              <a:ext cx="1719263" cy="1429530"/>
            </a:xfrm>
            <a:prstGeom prst="rect">
              <a:avLst/>
            </a:prstGeom>
            <a:noFill/>
            <a:ln>
              <a:noFill/>
            </a:ln>
            <a:effectLst>
              <a:softEdge rad="1270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4" name="Picture 1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00288" y="13293"/>
              <a:ext cx="2518108" cy="1436589"/>
            </a:xfrm>
            <a:prstGeom prst="rect">
              <a:avLst/>
            </a:prstGeom>
            <a:noFill/>
            <a:ln>
              <a:noFill/>
            </a:ln>
            <a:effectLst>
              <a:softEdge rad="1270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0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012" y="0"/>
            <a:ext cx="9132887" cy="14747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28596" y="1357298"/>
            <a:ext cx="8229600" cy="874093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Основные характеристики проекта бюджета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Свечинского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муниципального округа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2025 год  и на плановый период 2026 и 2027 годов (тысяч рублей)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57158" y="5000636"/>
          <a:ext cx="8501121" cy="1584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1423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8052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5318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5318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19411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показателей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 на 2025 год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 на 2026</a:t>
                      </a:r>
                      <a:r>
                        <a:rPr lang="ru-RU" sz="16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 на 2027 год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6929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1. Доходы</a:t>
                      </a:r>
                      <a:r>
                        <a:rPr lang="ru-RU" sz="16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-всего</a:t>
                      </a:r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845820" algn="l"/>
                        </a:tabLst>
                      </a:pPr>
                      <a:r>
                        <a:rPr lang="ru-RU" sz="16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281</a:t>
                      </a:r>
                      <a:r>
                        <a:rPr lang="ru-RU" sz="1600" b="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988,45</a:t>
                      </a:r>
                      <a:endParaRPr lang="ru-RU" sz="16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214 867,91</a:t>
                      </a:r>
                      <a:endParaRPr lang="ru-RU" sz="16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218 526,72</a:t>
                      </a:r>
                      <a:endParaRPr lang="ru-RU" sz="16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26929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2. Расходы - всего</a:t>
                      </a:r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845820" algn="l"/>
                        </a:tabLst>
                      </a:pPr>
                      <a:r>
                        <a:rPr lang="ru-RU" sz="1600" b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288</a:t>
                      </a:r>
                      <a:r>
                        <a:rPr lang="ru-RU" sz="1600" b="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788,45</a:t>
                      </a:r>
                      <a:endParaRPr lang="ru-RU" sz="16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845820" algn="l"/>
                        </a:tabLst>
                      </a:pPr>
                      <a:r>
                        <a:rPr lang="ru-RU" sz="1600" b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214 867,91</a:t>
                      </a:r>
                      <a:endParaRPr lang="ru-RU" sz="16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845820" algn="l"/>
                        </a:tabLst>
                      </a:pPr>
                      <a:r>
                        <a:rPr lang="ru-RU" sz="1600" b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218 526,72</a:t>
                      </a:r>
                      <a:endParaRPr lang="ru-RU" sz="16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26929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Дефицит (</a:t>
                      </a:r>
                      <a:r>
                        <a:rPr lang="ru-RU" sz="1600" b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профицит</a:t>
                      </a:r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845820" algn="l"/>
                        </a:tabLst>
                      </a:pPr>
                      <a:r>
                        <a:rPr lang="ru-RU" sz="1600" b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-6</a:t>
                      </a:r>
                      <a:r>
                        <a:rPr lang="ru-RU" sz="1600" b="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800,0</a:t>
                      </a:r>
                      <a:endParaRPr lang="ru-RU" sz="16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845820" algn="l"/>
                        </a:tabLst>
                      </a:pPr>
                      <a:r>
                        <a:rPr lang="ru-RU" sz="1600" b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0,00</a:t>
                      </a:r>
                      <a:endParaRPr lang="ru-RU" sz="16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845820" algn="l"/>
                        </a:tabLst>
                      </a:pPr>
                      <a:r>
                        <a:rPr lang="ru-RU" sz="1600" b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0,00</a:t>
                      </a:r>
                      <a:endParaRPr lang="ru-RU" sz="16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8" name="Диаграмма 7"/>
          <p:cNvGraphicFramePr/>
          <p:nvPr/>
        </p:nvGraphicFramePr>
        <p:xfrm>
          <a:off x="2714612" y="2000240"/>
          <a:ext cx="5953124" cy="285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" name="Рисунок 9" descr="istockphoto-185072824-1024x102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1916832"/>
            <a:ext cx="2682240" cy="3121152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xmlns="" val="20370494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012" y="0"/>
            <a:ext cx="9132887" cy="14747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28596" y="1357299"/>
            <a:ext cx="8229600" cy="714380"/>
          </a:xfrm>
        </p:spPr>
        <p:txBody>
          <a:bodyPr/>
          <a:lstStyle/>
          <a:p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Динамика и структура доходов бюджета Свечинского муниципального округа в 2025 – 2027 годах (тысяч рублей)</a:t>
            </a:r>
            <a:endPara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xmlns="" val="3731891170"/>
              </p:ext>
            </p:extLst>
          </p:nvPr>
        </p:nvGraphicFramePr>
        <p:xfrm>
          <a:off x="0" y="2071678"/>
          <a:ext cx="4857752" cy="47863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xmlns="" val="3320435486"/>
              </p:ext>
            </p:extLst>
          </p:nvPr>
        </p:nvGraphicFramePr>
        <p:xfrm>
          <a:off x="4643438" y="2143116"/>
          <a:ext cx="4500562" cy="4572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20370494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012" y="0"/>
            <a:ext cx="9132887" cy="14747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28596" y="1357299"/>
            <a:ext cx="8229600" cy="642941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Объемы поступления налоговых доходов бюджета Свечинского округа в 2025 – 2027 годах (тысяч рублей)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3728369429"/>
              </p:ext>
            </p:extLst>
          </p:nvPr>
        </p:nvGraphicFramePr>
        <p:xfrm>
          <a:off x="0" y="1857364"/>
          <a:ext cx="9144000" cy="50006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20370494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012" y="0"/>
            <a:ext cx="9132887" cy="14747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28596" y="1285860"/>
            <a:ext cx="8229600" cy="642941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Структура налоговых доходов бюджета Свечинского округа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2025 – 2027 годах (тысяч рублей)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xmlns="" val="884965917"/>
              </p:ext>
            </p:extLst>
          </p:nvPr>
        </p:nvGraphicFramePr>
        <p:xfrm>
          <a:off x="0" y="2132856"/>
          <a:ext cx="8964488" cy="47251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20370494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505561_origina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00306"/>
            <a:ext cx="5071153" cy="3643338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012" y="0"/>
            <a:ext cx="9132887" cy="14747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28596" y="1285860"/>
            <a:ext cx="8229600" cy="642941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Налог на доходы физических лиц (НДФЛ), тысяч рублей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00562" y="1785926"/>
            <a:ext cx="4500594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 smtClean="0">
                <a:latin typeface="Times New Roman"/>
                <a:ea typeface="Times New Roman"/>
              </a:rPr>
              <a:t>Основной вид прямых налогов</a:t>
            </a:r>
            <a:r>
              <a:rPr lang="ru-RU" sz="1400" dirty="0" smtClean="0">
                <a:latin typeface="Times New Roman"/>
                <a:ea typeface="Times New Roman"/>
              </a:rPr>
              <a:t>. </a:t>
            </a:r>
          </a:p>
          <a:p>
            <a:pPr algn="just"/>
            <a:r>
              <a:rPr lang="ru-RU" sz="1400" dirty="0" smtClean="0">
                <a:latin typeface="Times New Roman"/>
                <a:ea typeface="Times New Roman"/>
              </a:rPr>
              <a:t>Исчисляется в % от совокупного дохода физических лиц за вычетом документально подтвержденных расходов, в соответствии с действующим законодательством</a:t>
            </a:r>
          </a:p>
          <a:p>
            <a:pPr algn="just"/>
            <a:r>
              <a:rPr lang="ru-RU" sz="1400" b="1" dirty="0" smtClean="0">
                <a:latin typeface="Times New Roman"/>
                <a:ea typeface="Times New Roman"/>
              </a:rPr>
              <a:t>Доходы, облагаемые НДФЛ: </a:t>
            </a:r>
            <a:endParaRPr lang="ru-RU" sz="1400" dirty="0" smtClean="0">
              <a:latin typeface="Times New Roman"/>
              <a:ea typeface="Times New Roman"/>
            </a:endParaRPr>
          </a:p>
          <a:p>
            <a:pPr algn="just">
              <a:buFont typeface="Wingdings" pitchFamily="2" charset="2"/>
              <a:buChar char="§"/>
            </a:pPr>
            <a:r>
              <a:rPr lang="ru-RU" sz="1400" dirty="0" smtClean="0">
                <a:latin typeface="Times New Roman"/>
                <a:ea typeface="Times New Roman"/>
              </a:rPr>
              <a:t> вознаграждение за выполнение трудовых и иных обязанностей;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400" dirty="0" smtClean="0">
                <a:latin typeface="Times New Roman"/>
                <a:ea typeface="Times New Roman"/>
              </a:rPr>
              <a:t> от продажи имущества, находящегося в собственности менее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минимального предельного срока владения объектом  имущества </a:t>
            </a:r>
            <a:r>
              <a:rPr lang="ru-RU" sz="1400" dirty="0" smtClean="0">
                <a:latin typeface="Times New Roman"/>
                <a:ea typeface="Times New Roman"/>
              </a:rPr>
              <a:t>;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400" dirty="0" smtClean="0">
                <a:latin typeface="Times New Roman"/>
                <a:ea typeface="Times New Roman"/>
              </a:rPr>
              <a:t> от сдачи имущества в аренду;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400" dirty="0" smtClean="0">
                <a:latin typeface="Times New Roman"/>
                <a:ea typeface="Times New Roman"/>
              </a:rPr>
              <a:t> доходы от источников за пределами РФ;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400" dirty="0" smtClean="0">
                <a:latin typeface="Times New Roman"/>
                <a:ea typeface="Times New Roman"/>
              </a:rPr>
              <a:t> доходы от разного рода выигрышей;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400" dirty="0" smtClean="0">
                <a:latin typeface="Times New Roman"/>
                <a:ea typeface="Times New Roman"/>
              </a:rPr>
              <a:t> иные доходы.</a:t>
            </a:r>
          </a:p>
          <a:p>
            <a:pPr algn="just"/>
            <a:r>
              <a:rPr lang="ru-RU" sz="1400" b="1" dirty="0" smtClean="0">
                <a:latin typeface="Times New Roman"/>
                <a:ea typeface="Times New Roman"/>
              </a:rPr>
              <a:t>Доходы, не облагаемые НДФЛ: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400" b="1" dirty="0" smtClean="0">
                <a:latin typeface="Times New Roman"/>
                <a:ea typeface="Times New Roman"/>
              </a:rPr>
              <a:t> </a:t>
            </a:r>
            <a:r>
              <a:rPr lang="ru-RU" sz="1400" dirty="0" smtClean="0">
                <a:latin typeface="Times New Roman"/>
                <a:ea typeface="Times New Roman"/>
              </a:rPr>
              <a:t>доходы от продажи имущества, находящегося в собственности более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минимального предельного срока владения объектом  имущества </a:t>
            </a:r>
            <a:r>
              <a:rPr lang="ru-RU" sz="1400" dirty="0" smtClean="0">
                <a:latin typeface="Times New Roman"/>
                <a:ea typeface="Times New Roman"/>
              </a:rPr>
              <a:t>;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400" b="1" dirty="0" smtClean="0">
                <a:latin typeface="Times New Roman"/>
                <a:ea typeface="Times New Roman"/>
              </a:rPr>
              <a:t> </a:t>
            </a:r>
            <a:r>
              <a:rPr lang="ru-RU" sz="1400" dirty="0" smtClean="0">
                <a:latin typeface="Times New Roman"/>
                <a:ea typeface="Times New Roman"/>
              </a:rPr>
              <a:t>доходы, полученные в порядке наследования;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400" b="1" dirty="0" smtClean="0">
                <a:latin typeface="Times New Roman"/>
                <a:ea typeface="Times New Roman"/>
              </a:rPr>
              <a:t> </a:t>
            </a:r>
            <a:r>
              <a:rPr lang="ru-RU" sz="1400" dirty="0" smtClean="0">
                <a:latin typeface="Times New Roman"/>
                <a:ea typeface="Times New Roman"/>
              </a:rPr>
              <a:t>доходы, полученные по договору дарения от члена семьи  и  (или) близкого родственника  в соответствии с Семейным Кодексом РФ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400" dirty="0" smtClean="0">
                <a:latin typeface="Times New Roman"/>
                <a:ea typeface="Times New Roman"/>
              </a:rPr>
              <a:t> иные доходы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2324247214"/>
              </p:ext>
            </p:extLst>
          </p:nvPr>
        </p:nvGraphicFramePr>
        <p:xfrm>
          <a:off x="142844" y="1571612"/>
          <a:ext cx="4429156" cy="50006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20370494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6acb9607dc246c56c530c8bf59f76639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357298"/>
            <a:ext cx="5891368" cy="392909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012" y="0"/>
            <a:ext cx="9132887" cy="14747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357158" y="1285861"/>
            <a:ext cx="8229600" cy="428628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Акцизы на нефтепродукты, тысяч рублей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36096" y="1857364"/>
            <a:ext cx="356506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Один из видов налога, представляющий не связанный с  получением дохода продавцом косвенный налог на продажу определенного вида товаров массового потребления. Акциз включается в цену товара.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Рассчитан по показателям  «Протяженность автомобильных дорог», «Количество авто –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мототранспортных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средств» и «Розничная продажа автомобильного бензина, дизельного и газомоторного топлива».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В соответствии с Бюджетным Кодексом РФ  указанные доходы являются одним из источников формирования Дорожного фонда Свечинского муниципального округа.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xmlns="" val="1635512671"/>
              </p:ext>
            </p:extLst>
          </p:nvPr>
        </p:nvGraphicFramePr>
        <p:xfrm>
          <a:off x="0" y="3212976"/>
          <a:ext cx="5796136" cy="36450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20370494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1595582.jpeg"/>
          <p:cNvPicPr>
            <a:picLocks noChangeAspect="1"/>
          </p:cNvPicPr>
          <p:nvPr/>
        </p:nvPicPr>
        <p:blipFill>
          <a:blip r:embed="rId2" cstate="print">
            <a:lum bright="25000"/>
          </a:blip>
          <a:stretch>
            <a:fillRect/>
          </a:stretch>
        </p:blipFill>
        <p:spPr>
          <a:xfrm>
            <a:off x="785786" y="1857364"/>
            <a:ext cx="6985022" cy="3929075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012" y="0"/>
            <a:ext cx="9132887" cy="14747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214282" y="1285860"/>
            <a:ext cx="8786874" cy="571504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Налоги на совокупный доход, тысяч рублей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2000240"/>
            <a:ext cx="371477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Налоги на совокупный доход включают в себя поступления от субъектов малого и среднего бизнеса: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- налог, взимаемый в связи с применением упрощенной системы налогообложения (УСНО);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- единый сельскохозяйственный налог (ЕСХН)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- налог, взимаемый в связи с применением патентной системы налогообложения (Патент) </a:t>
            </a:r>
          </a:p>
          <a:p>
            <a:pPr algn="just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1009398122"/>
              </p:ext>
            </p:extLst>
          </p:nvPr>
        </p:nvGraphicFramePr>
        <p:xfrm>
          <a:off x="3857620" y="1928802"/>
          <a:ext cx="5072098" cy="4714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20370494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604f540c1d12b5485fbafd9a96e20bb1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1857364"/>
            <a:ext cx="5253727" cy="350046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012" y="0"/>
            <a:ext cx="9132887" cy="14747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214282" y="1285860"/>
            <a:ext cx="8786874" cy="357190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Налоги на имущество, тысяч рублей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43504" y="1500174"/>
            <a:ext cx="3857652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Налоги на имущество включают в себя поступления:</a:t>
            </a:r>
          </a:p>
          <a:p>
            <a:pPr algn="just"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Налога на имущество физических лиц (НИФЛ)</a:t>
            </a:r>
          </a:p>
          <a:p>
            <a:pPr algn="just"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Налога на имущество организаций (НИО)</a:t>
            </a:r>
          </a:p>
          <a:p>
            <a:pPr algn="just"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Земельного налога (ЗН)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Объектами налогообложения для физических и юридических лиц признается недвижимое имущество, находящееся в их собственности.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параметрах прогнозируемых поступлений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НИО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учтено: </a:t>
            </a:r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прогнозируемый темп роста (снижения) остаточной балансовой стоимости основных фондов на 2025 год к оценке 2024 года;</a:t>
            </a: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сохранение на постоянной основе налоговой ставки в размере 1,6% в отношении железнодорожных путей общего пользования и сооружений, являющихся их неотъемлемой технологической частью.</a:t>
            </a:r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НИФЛ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ЗН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рассчитан исходя из налоговой базы отчетного налогового периода 2023 года. </a:t>
            </a: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1586578184"/>
              </p:ext>
            </p:extLst>
          </p:nvPr>
        </p:nvGraphicFramePr>
        <p:xfrm>
          <a:off x="142844" y="1571612"/>
          <a:ext cx="5214974" cy="4929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0" y="0"/>
            <a:ext cx="63991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70494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012" y="0"/>
            <a:ext cx="9132887" cy="14747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214282" y="1285860"/>
            <a:ext cx="8786874" cy="357190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Объёмы поступления и структура неналоговых доходов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0" y="0"/>
            <a:ext cx="63991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xmlns="" val="4072167699"/>
              </p:ext>
            </p:extLst>
          </p:nvPr>
        </p:nvGraphicFramePr>
        <p:xfrm>
          <a:off x="0" y="1571612"/>
          <a:ext cx="9144000" cy="5286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Левая фигурная скобка 5"/>
          <p:cNvSpPr/>
          <p:nvPr/>
        </p:nvSpPr>
        <p:spPr>
          <a:xfrm>
            <a:off x="714348" y="5214950"/>
            <a:ext cx="185244" cy="878346"/>
          </a:xfrm>
          <a:prstGeom prst="leftBrac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7" name="Левая фигурная скобка 6"/>
          <p:cNvSpPr/>
          <p:nvPr/>
        </p:nvSpPr>
        <p:spPr>
          <a:xfrm>
            <a:off x="3071802" y="5214950"/>
            <a:ext cx="142876" cy="878346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214678" y="2928910"/>
            <a:ext cx="11119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latin typeface="Times New Roman" panose="02020603050405020304" pitchFamily="18" charset="0"/>
              </a:rPr>
              <a:t>96,7 тыс. руб</a:t>
            </a:r>
            <a:r>
              <a:rPr lang="ru-RU" sz="1200" dirty="0" smtClean="0"/>
              <a:t>.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xmlns="" val="20370494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человек-3d-носит-золотую-монетку-2934856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05600" y="1643050"/>
            <a:ext cx="2438400" cy="24384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3" name="Рисунок 12" descr="человек-3d-носит-золотую-монетку-2934856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57884" y="3000372"/>
            <a:ext cx="2438400" cy="24384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012" y="0"/>
            <a:ext cx="9132887" cy="14747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214282" y="1357298"/>
            <a:ext cx="8786874" cy="642942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Структурная динамика безвозмездных поступлений 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(тысяч рублей)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0" y="0"/>
            <a:ext cx="63991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xmlns="" val="2081403064"/>
              </p:ext>
            </p:extLst>
          </p:nvPr>
        </p:nvGraphicFramePr>
        <p:xfrm>
          <a:off x="0" y="1785926"/>
          <a:ext cx="7000892" cy="4929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4" name="Рисунок 13" descr="человек-3d-носит-золотую-монетку-2934856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16" y="4572008"/>
            <a:ext cx="2438400" cy="2438400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xmlns="" val="20370494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60" y="2214554"/>
            <a:ext cx="6500858" cy="4429157"/>
          </a:xfrm>
          <a:ln>
            <a:noFill/>
          </a:ln>
        </p:spPr>
        <p:txBody>
          <a:bodyPr>
            <a:normAutofit/>
          </a:bodyPr>
          <a:lstStyle/>
          <a:p>
            <a:pPr lvl="4" indent="0" algn="l"/>
            <a:r>
              <a:rPr lang="ru-RU" sz="1600" kern="1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Мы </a:t>
            </a:r>
            <a:r>
              <a:rPr lang="ru-RU" sz="1600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представляем Вашему вниманию   </a:t>
            </a:r>
            <a:r>
              <a:rPr lang="ru-RU" sz="1600" kern="1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информационный </a:t>
            </a:r>
            <a:r>
              <a:rPr lang="ru-RU" sz="1600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ресурс «Бюджет для граждан</a:t>
            </a:r>
            <a:r>
              <a:rPr lang="ru-RU" sz="1600" kern="1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», который познакомит Вас с основными </a:t>
            </a:r>
            <a:r>
              <a:rPr lang="ru-RU" sz="1600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направлениями бюджетной </a:t>
            </a:r>
            <a:r>
              <a:rPr lang="ru-RU" sz="1600" kern="1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политики </a:t>
            </a:r>
            <a:r>
              <a:rPr lang="ru-RU" sz="1600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Свечинского муниципального </a:t>
            </a:r>
            <a:r>
              <a:rPr lang="ru-RU" sz="1600" kern="1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округа </a:t>
            </a:r>
            <a:r>
              <a:rPr lang="ru-RU" sz="1600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на </a:t>
            </a:r>
            <a:r>
              <a:rPr lang="ru-RU" sz="1600" kern="1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2025 </a:t>
            </a:r>
            <a:r>
              <a:rPr lang="ru-RU" sz="1600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год и на </a:t>
            </a:r>
            <a:r>
              <a:rPr lang="ru-RU" sz="1600" kern="1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плановый </a:t>
            </a:r>
            <a:r>
              <a:rPr lang="ru-RU" sz="1600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период </a:t>
            </a:r>
            <a:r>
              <a:rPr lang="ru-RU" sz="1600" kern="1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2026 </a:t>
            </a:r>
            <a:r>
              <a:rPr lang="ru-RU" sz="1600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и </a:t>
            </a:r>
            <a:r>
              <a:rPr lang="ru-RU" sz="1600" kern="1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2027 </a:t>
            </a:r>
            <a:r>
              <a:rPr lang="ru-RU" sz="1600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годов, условиями формирования и </a:t>
            </a:r>
            <a:r>
              <a:rPr lang="ru-RU" sz="1600" kern="1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исполнения </a:t>
            </a:r>
            <a:r>
              <a:rPr lang="ru-RU" sz="1600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бюджета, источниками его доходов, обоснованиями </a:t>
            </a:r>
            <a:r>
              <a:rPr lang="ru-RU" sz="1600" kern="1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бюджетных </a:t>
            </a:r>
            <a:r>
              <a:rPr lang="ru-RU" sz="1600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расходов, планируемыми и достигнутыми </a:t>
            </a:r>
            <a:r>
              <a:rPr lang="ru-RU" sz="1600" kern="1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результатами использования бюджетных </a:t>
            </a:r>
            <a:r>
              <a:rPr lang="ru-RU" sz="1600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средств</a:t>
            </a:r>
            <a:r>
              <a:rPr lang="ru-RU" sz="1600" kern="1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.     </a:t>
            </a:r>
            <a:r>
              <a:rPr lang="ru-RU" sz="1600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1600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600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	</a:t>
            </a:r>
            <a:r>
              <a:rPr lang="ru-RU" sz="1600" kern="1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1600" kern="1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600" kern="1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Бюджет </a:t>
            </a:r>
            <a:r>
              <a:rPr lang="ru-RU" sz="1600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для граждан – это упрощенная версия бюджетного документа. С помощью доступных форматов мы постараемся облегчить для Вас понимание бюджетного процесса, обеспечить его открытость и </a:t>
            </a:r>
            <a:r>
              <a:rPr lang="ru-RU" sz="1600" kern="1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прозрачность</a:t>
            </a:r>
            <a:r>
              <a:rPr lang="ru-RU" sz="1600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.</a:t>
            </a:r>
            <a:r>
              <a:rPr lang="ru-RU" sz="1400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1400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400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1400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                 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Глава Свечинского муниципального округа 	       				Г.С. Гоголева              </a:t>
            </a:r>
            <a:b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357422" y="1437448"/>
            <a:ext cx="6572296" cy="777106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Уважаемые жители </a:t>
            </a:r>
            <a:b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Свечинского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округа!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6" name="Рисунок 5" descr="1628167737_banner_g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1500174"/>
            <a:ext cx="2357454" cy="3407864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62692-e14477581945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1714488"/>
            <a:ext cx="8429652" cy="4934418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012" y="0"/>
            <a:ext cx="9132887" cy="14747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42844" y="1357298"/>
            <a:ext cx="8786874" cy="500066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Свечинского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муниципального округа (тысяч рублей)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0" y="0"/>
            <a:ext cx="63991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285720" y="2071678"/>
          <a:ext cx="8501122" cy="47863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20370494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012" y="0"/>
            <a:ext cx="9132887" cy="14747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42844" y="1357298"/>
            <a:ext cx="8786874" cy="500066"/>
          </a:xfrm>
        </p:spPr>
        <p:txBody>
          <a:bodyPr/>
          <a:lstStyle/>
          <a:p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Отраслевая структура расходов бюджета </a:t>
            </a:r>
            <a:r>
              <a:rPr lang="ru-RU" sz="1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Свечинского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муниципального округа на 2025 год и на плановый период  2026 и  2027 годов (тысяч рублей)</a:t>
            </a:r>
            <a:endPara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0" y="0"/>
            <a:ext cx="63991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161925" y="-9525"/>
          <a:ext cx="8786842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20370494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87648" y="1196752"/>
            <a:ext cx="8157592" cy="1152128"/>
          </a:xfrm>
        </p:spPr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Структура расходов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бюджета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муниципального образования Свечинский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муниципальный округ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 и на плановый период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2027 годов</a:t>
            </a:r>
            <a:endParaRPr lang="ru-RU" sz="1800" dirty="0"/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xmlns="" val="2715079973"/>
              </p:ext>
            </p:extLst>
          </p:nvPr>
        </p:nvGraphicFramePr>
        <p:xfrm>
          <a:off x="2051720" y="3933056"/>
          <a:ext cx="4968552" cy="2664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748919197"/>
              </p:ext>
            </p:extLst>
          </p:nvPr>
        </p:nvGraphicFramePr>
        <p:xfrm>
          <a:off x="4788024" y="2420888"/>
          <a:ext cx="4248472" cy="2448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2470383093"/>
              </p:ext>
            </p:extLst>
          </p:nvPr>
        </p:nvGraphicFramePr>
        <p:xfrm>
          <a:off x="179512" y="2214554"/>
          <a:ext cx="4321050" cy="27266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</p:spTree>
    <p:extLst>
      <p:ext uri="{BB962C8B-B14F-4D97-AF65-F5344CB8AC3E}">
        <p14:creationId xmlns:p14="http://schemas.microsoft.com/office/powerpoint/2010/main" xmlns="" val="251103677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700808"/>
            <a:ext cx="8136904" cy="5157192"/>
          </a:xfrm>
        </p:spPr>
        <p:txBody>
          <a:bodyPr/>
          <a:lstStyle/>
          <a:p>
            <a:pPr marL="0" indent="0" algn="ctr">
              <a:buNone/>
            </a:pPr>
            <a:endParaRPr lang="ru-RU" sz="1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(МП) –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система мероприятий , взаимоувязанных по задачам, срокам осуществления и ресурсам. 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3996" y="1340768"/>
            <a:ext cx="8064896" cy="792088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такое муниципальная программа?</a:t>
            </a:r>
            <a:endParaRPr lang="ru-RU" sz="2400" b="1" dirty="0"/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xmlns="" val="200722540"/>
              </p:ext>
            </p:extLst>
          </p:nvPr>
        </p:nvGraphicFramePr>
        <p:xfrm>
          <a:off x="395536" y="2636912"/>
          <a:ext cx="8280920" cy="4032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Стрелка вниз 12"/>
          <p:cNvSpPr/>
          <p:nvPr/>
        </p:nvSpPr>
        <p:spPr>
          <a:xfrm rot="18376536">
            <a:off x="5777179" y="2750300"/>
            <a:ext cx="616927" cy="1281374"/>
          </a:xfrm>
          <a:prstGeom prst="downArrow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 rot="2696087">
            <a:off x="5797922" y="5102237"/>
            <a:ext cx="615485" cy="1369301"/>
          </a:xfrm>
          <a:prstGeom prst="downArrow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 rot="7977598">
            <a:off x="2732066" y="5059870"/>
            <a:ext cx="694853" cy="1373905"/>
          </a:xfrm>
          <a:prstGeom prst="downArrow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 rot="13995398">
            <a:off x="2841424" y="2654741"/>
            <a:ext cx="566248" cy="1361540"/>
          </a:xfrm>
          <a:prstGeom prst="downArrow">
            <a:avLst>
              <a:gd name="adj1" fmla="val 50000"/>
              <a:gd name="adj2" fmla="val 61005"/>
            </a:avLst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336074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napolneni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3645024"/>
            <a:ext cx="3571876" cy="3212976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628800"/>
            <a:ext cx="8678800" cy="1944216"/>
          </a:xfrm>
        </p:spPr>
        <p:txBody>
          <a:bodyPr/>
          <a:lstStyle/>
          <a:p>
            <a:pPr marL="0" algn="just">
              <a:buNone/>
            </a:pP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рамках муниципальной программы предусмотрено финансирование следующих расходов:</a:t>
            </a:r>
          </a:p>
          <a:p>
            <a:pPr marL="0" algn="just">
              <a:buNone/>
            </a:pPr>
            <a:r>
              <a:rPr lang="ru-RU" sz="1100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Финансовое обеспечение деятельности муниципальных учреждений (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финансирование деятельности  муниципальных организаций в сфере образования (2 детских дошкольных учреждений, 1 учреждение дополнительного образования детей,  бухгалтерия управления социальной политики администрации </a:t>
            </a:r>
            <a:r>
              <a:rPr lang="ru-RU" sz="1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Свечинского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муниципального округа Кировской области, группа хозяйственного обслуживания и методический кабинет);</a:t>
            </a:r>
          </a:p>
          <a:p>
            <a:pPr marL="0" algn="just">
              <a:buNone/>
            </a:pPr>
            <a:r>
              <a:rPr lang="ru-RU" sz="1100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Меры социальной поддержки отдельным категориям граждан </a:t>
            </a:r>
          </a:p>
          <a:p>
            <a:pPr marL="0" algn="just">
              <a:buAutoNum type="arabicPeriod"/>
            </a:pP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назначение и выплата ежемесячных денежных выплат на детей-сирот и детей, оставшихся без попечения родителей, находящихся под опекой (попечительством), в приемной семье, и начисление и выплата ежемесячного вознаграждения, причитающегося приемным родителям, а также предоставление лицам из числа детей-сирот и детей, оставшихся без попечения родителей, лицам, потерявшим в период обучения обоих родителей или единственного родителя, обучающимся в муниципальных общеобразовательных организациях, полного государственного обеспечения.</a:t>
            </a:r>
          </a:p>
          <a:p>
            <a:pPr marL="0" algn="just">
              <a:buAutoNum type="arabicPeriod"/>
            </a:pP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начисление и выплата компенсации платы, взимаемой с родителей (законных представителей) за присмотр и уход за детьми в образовательных организациях, реализующих образовательную программу дошкольного образования. </a:t>
            </a:r>
            <a:endParaRPr lang="ru-RU" sz="1100" dirty="0" smtClean="0"/>
          </a:p>
          <a:p>
            <a:pPr marL="0" algn="just">
              <a:buNone/>
            </a:pPr>
            <a:endParaRPr lang="ru-RU" sz="1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1472" y="1340768"/>
            <a:ext cx="8027420" cy="373720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«Развитие образования»</a:t>
            </a:r>
            <a:endParaRPr lang="ru-RU" sz="2000" dirty="0"/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2843808" y="3573016"/>
          <a:ext cx="6300192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27336074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013113_1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068960"/>
            <a:ext cx="4698741" cy="2928958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42844" y="1714488"/>
            <a:ext cx="8858312" cy="1643074"/>
          </a:xfrm>
        </p:spPr>
        <p:txBody>
          <a:bodyPr/>
          <a:lstStyle/>
          <a:p>
            <a:pPr marL="0" algn="just">
              <a:buNone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рамках муниципальной программы предусмотрено расходы на финансирование деятельности  муниципальных организаций в сфере культуры и образования (1 культурно -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досуговое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учреждение, 1 библиотека, 1 учреждение дополнительного образования детей,  1 учреждение по обеспечению хозяйственного обслуживания).</a:t>
            </a:r>
          </a:p>
          <a:p>
            <a:pPr marL="0" algn="just">
              <a:buNone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Так же запланированы расходы на реализацию программных мероприятий в честь Дня победы, Дня России, Дня поселка, «Звездочки Свечи», «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Куваевские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чтения», проводы зимы и т.п.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3996" y="1340768"/>
            <a:ext cx="8064896" cy="373720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«Развитие культуры»</a:t>
            </a:r>
            <a:endParaRPr lang="ru-RU" sz="2400" dirty="0"/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3491880" y="2996952"/>
          <a:ext cx="5652120" cy="36467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27336074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Содержимое 8" descr="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857620" y="4077072"/>
            <a:ext cx="5057024" cy="2780928"/>
          </a:xfrm>
          <a:effectLst>
            <a:softEdge rad="3175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1340768"/>
            <a:ext cx="8170296" cy="588034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«Развитие муниципального управления», тысяч рублей</a:t>
            </a:r>
            <a:endParaRPr lang="ru-RU" sz="2000" b="1" dirty="0"/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0" y="4509120"/>
          <a:ext cx="4139952" cy="2348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14282" y="2071678"/>
            <a:ext cx="871543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	В рамках муниципальной программы предусмотрено финансирование следующих расходов:</a:t>
            </a:r>
          </a:p>
          <a:p>
            <a:pPr algn="just">
              <a:buFontTx/>
              <a:buChar char="-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на финансирование деятельности главы округа, аппарата исполнительно-распорядительного органов муниципального образования (управление социальной политики округа, администрация округа и управления по имуществу и экономике администрации округа) и переданных государственных полномочий Кировской области и полномочий Российской Федерации (содержание 1 специалиста по сельскому хозяйству, 1 специалиста комиссии по делам несовершеннолетних. 1 специалиста опеки и попечительства и1 специалиста, занимающегося вопросами военно-учетного стола);</a:t>
            </a:r>
          </a:p>
          <a:p>
            <a:pPr algn="just">
              <a:buFontTx/>
              <a:buChar char="-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на финансирование деятельности обслуживающего персонала администрации округа;</a:t>
            </a:r>
          </a:p>
          <a:p>
            <a:pPr algn="just">
              <a:buFontTx/>
              <a:buChar char="-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на взносы в Ассоциацию «Совет муниципальных образований Кировской области»;</a:t>
            </a:r>
          </a:p>
          <a:p>
            <a:pPr algn="just">
              <a:buFontTx/>
              <a:buChar char="-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на выполнение государственных полномочий Кировской области по формированию и содержанию архивных фондов РФ Кировской области за счет субвенции из областного бюджета;</a:t>
            </a:r>
          </a:p>
          <a:p>
            <a:pPr algn="just">
              <a:buFontTx/>
              <a:buChar char="-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на подготовку и повышение квалификации лиц, замещающих муниципальные должности, и муниципальных служащих;</a:t>
            </a:r>
          </a:p>
          <a:p>
            <a:pPr algn="just">
              <a:buFontTx/>
              <a:buChar char="-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на осуществление переданных полномочий РФ по составлению списков кандидатов в присяжные заседатели федеральных судов общей юрисдикции в РФ;</a:t>
            </a:r>
          </a:p>
          <a:p>
            <a:pPr algn="just">
              <a:buFontTx/>
              <a:buChar char="-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на создание и деятельность в муниципальных образованиях административных комиссий;</a:t>
            </a:r>
          </a:p>
          <a:p>
            <a:pPr algn="just">
              <a:buFontTx/>
              <a:buChar char="-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на обслуживание муниципального долга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Свечинского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муниципального округа.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36074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1340768"/>
            <a:ext cx="8715436" cy="873786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«Управление муниципальными финансами», тысяч рублей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4857752" y="2511322"/>
            <a:ext cx="4000528" cy="30469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рамках муниципальной программы предусмотрены расходы:</a:t>
            </a:r>
          </a:p>
          <a:p>
            <a:pPr algn="just"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 финансирование деятельности аппарата исполнительно – распорядительного органа муниципального образования - финансового управления администрации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Свечинского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муниципального округа Кировской области;</a:t>
            </a:r>
          </a:p>
          <a:p>
            <a:pPr algn="just"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на подготовку и повышение квалификации лиц, замещающих муниципальные должности, и муниципальных служащих.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Depositphotos_9597704_m-20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2143116"/>
            <a:ext cx="4071966" cy="2878880"/>
          </a:xfrm>
          <a:prstGeom prst="rect">
            <a:avLst/>
          </a:prstGeom>
          <a:effectLst>
            <a:softEdge rad="317500"/>
          </a:effectLst>
        </p:spPr>
      </p:pic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xmlns="" val="2252407271"/>
              </p:ext>
            </p:extLst>
          </p:nvPr>
        </p:nvGraphicFramePr>
        <p:xfrm>
          <a:off x="8312" y="3275215"/>
          <a:ext cx="4707703" cy="35827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27336074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1214422"/>
            <a:ext cx="8170296" cy="1000132"/>
          </a:xfrm>
        </p:spPr>
        <p:txBody>
          <a:bodyPr/>
          <a:lstStyle/>
          <a:p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«Осуществление деятельности администрации в сфере социальной политики», тысяч рублей</a:t>
            </a:r>
            <a:endParaRPr lang="ru-RU" sz="1800" dirty="0"/>
          </a:p>
        </p:txBody>
      </p:sp>
      <p:sp>
        <p:nvSpPr>
          <p:cNvPr id="12" name="TextBox 11"/>
          <p:cNvSpPr txBox="1"/>
          <p:nvPr/>
        </p:nvSpPr>
        <p:spPr>
          <a:xfrm>
            <a:off x="357158" y="4611231"/>
            <a:ext cx="8429684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 рамках муниципальной программы предусмотрены расходы:</a:t>
            </a:r>
          </a:p>
          <a:p>
            <a:pPr algn="just">
              <a:buFont typeface="Arial" pitchFamily="34" charset="0"/>
              <a:buChar char="•"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на оказание мер социальной поддержки отдельным категориям граждан  на выплату пенсий за выслугу лет лицам, замещавшим должности муниципальной службы Кировской области, установленные Законом Кировской области от 02.04.2015 № 521-ЗО «О пенсионном обеспечении лиц,  замещавших должности муниципальной службы в Кировской области» и расходы на выплату доплат к пенсии, замещавшим муниципальные должности, установленные Законом Кировской области от 08.07.2008 года №257-ЗО «О гарантиях осуществления полномочий депутата, члена выборного органа местного самоуправления, выборного должностного лица местного самоуправления в Кировской области».</a:t>
            </a:r>
          </a:p>
          <a:p>
            <a:pPr algn="just">
              <a:buFont typeface="Arial" pitchFamily="34" charset="0"/>
              <a:buChar char="•"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на мероприятия, проводимые районным советом ветеранов.</a:t>
            </a:r>
          </a:p>
          <a:p>
            <a:pPr algn="just">
              <a:buFont typeface="Arial" pitchFamily="34" charset="0"/>
              <a:buChar char="•"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на оказание дополнительной меры социальной поддержки для отдельных категорий граждан, связанной с обеспечением и доставкой твердого топлива.</a:t>
            </a:r>
          </a:p>
          <a:p>
            <a:pPr algn="just">
              <a:buFont typeface="Arial" pitchFamily="34" charset="0"/>
              <a:buChar char="•"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vklad-pension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0" y="2000240"/>
            <a:ext cx="4020684" cy="2714644"/>
          </a:xfrm>
          <a:prstGeom prst="rect">
            <a:avLst/>
          </a:prstGeom>
          <a:effectLst>
            <a:softEdge rad="127000"/>
          </a:effectLst>
        </p:spPr>
      </p:pic>
      <p:graphicFrame>
        <p:nvGraphicFramePr>
          <p:cNvPr id="9" name="Диаграмма 8"/>
          <p:cNvGraphicFramePr/>
          <p:nvPr/>
        </p:nvGraphicFramePr>
        <p:xfrm>
          <a:off x="3143240" y="2071678"/>
          <a:ext cx="5643602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27336074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66ae277fa0e19aa7ce166bdd7ea9080e031c7d0d_720_405_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71633" y="2857496"/>
            <a:ext cx="5072367" cy="350046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1340768"/>
            <a:ext cx="8572560" cy="730910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«Управление муниципальным имуществом», тысяч рублей</a:t>
            </a:r>
            <a:endParaRPr lang="ru-R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428596" y="2000241"/>
            <a:ext cx="77867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рамках муниципальной программы предусмотрены следующие расходы:</a:t>
            </a:r>
          </a:p>
          <a:p>
            <a:pPr algn="just"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на управление муниципальной собственностью (оценка и содержание муниципального  имущества, плата за капитальный ремонт, транспортный налог);</a:t>
            </a:r>
          </a:p>
          <a:p>
            <a:pPr algn="just"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на проведение кадастровых работ.</a:t>
            </a:r>
          </a:p>
          <a:p>
            <a:pPr algn="just"/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0" y="3000372"/>
          <a:ext cx="4929190" cy="38576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27336074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alpha val="4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38167" y="4892004"/>
            <a:ext cx="712787" cy="407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1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65629" y="4892004"/>
            <a:ext cx="701675" cy="414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2996952"/>
            <a:ext cx="7749172" cy="3748178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38918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767304" y="3782689"/>
            <a:ext cx="1963082" cy="2901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3782689"/>
            <a:ext cx="1865313" cy="2895600"/>
          </a:xfrm>
          <a:prstGeom prst="rect">
            <a:avLst/>
          </a:prstGeom>
          <a:noFill/>
          <a:ln>
            <a:noFill/>
          </a:ln>
          <a:effectLst/>
          <a:ex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988840"/>
            <a:ext cx="8064896" cy="4536504"/>
          </a:xfrm>
          <a:ln>
            <a:noFill/>
          </a:ln>
        </p:spPr>
        <p:txBody>
          <a:bodyPr>
            <a:normAutofit/>
          </a:bodyPr>
          <a:lstStyle/>
          <a:p>
            <a:pPr marL="273050" lvl="0" indent="-273050">
              <a:spcBef>
                <a:spcPct val="20000"/>
              </a:spcBef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Бюджет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(от 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старонормандского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bougette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–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кошель, сумка, кожаный мешок) –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форма образования и расходования фонда денежных средств, предназначенных для финансового обеспечения задач и функций государства и местного самоуправления.</a:t>
            </a:r>
            <a:br>
              <a:rPr lang="ru-RU" sz="2000" b="1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1600" b="1" dirty="0">
                <a:solidFill>
                  <a:srgbClr val="073E87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1600" b="1" dirty="0">
                <a:solidFill>
                  <a:srgbClr val="073E87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1437449"/>
            <a:ext cx="7848872" cy="695408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Что такое бюджет?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059831" y="4005064"/>
            <a:ext cx="3005797" cy="267322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Бюджет Свечинского муниципального округа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Формируется и утверждается сроком на три года (2025-2027 г.г.) Решением Думы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730847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51056651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1268760"/>
            <a:ext cx="6858048" cy="5214974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12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1500174"/>
            <a:ext cx="8572560" cy="873786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«Повышение эффективности реализации молодёжной политики», 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тысяч рублей</a:t>
            </a:r>
            <a:endParaRPr lang="ru-R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214282" y="2714620"/>
            <a:ext cx="3143272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рамках подпрограммы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«Молодёжь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Свечинского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муниципального округа»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предусмотрены расходы на проведение мероприятий для детей и молодежи.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рамках мероприятий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предусмотрены расходы на оказание мер социальной поддержки молодым семьям на приобретение жилья.</a:t>
            </a:r>
          </a:p>
          <a:p>
            <a:pPr algn="ctr"/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3851920" y="2928934"/>
          <a:ext cx="5077798" cy="3643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27336074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51056651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4414" y="1946614"/>
            <a:ext cx="7444471" cy="465230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1500174"/>
            <a:ext cx="8572560" cy="714380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«Развитие физической культуры и спорта», 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тысяч рублей</a:t>
            </a:r>
            <a:endParaRPr lang="ru-R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214282" y="2500306"/>
            <a:ext cx="364333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580" algn="just">
              <a:spcAft>
                <a:spcPts val="0"/>
              </a:spcAft>
            </a:pPr>
            <a:r>
              <a:rPr lang="ru-RU" sz="2000" dirty="0" smtClean="0">
                <a:latin typeface="Times New Roman"/>
                <a:ea typeface="Times New Roman"/>
              </a:rPr>
              <a:t>В рамках муниципальной программы предусмотрены расходы:</a:t>
            </a:r>
          </a:p>
          <a:p>
            <a:pPr indent="449580" algn="just">
              <a:spcAft>
                <a:spcPts val="0"/>
              </a:spcAft>
              <a:buFontTx/>
              <a:buChar char="-"/>
            </a:pPr>
            <a:r>
              <a:rPr lang="ru-RU" sz="2000" dirty="0" smtClean="0">
                <a:latin typeface="Times New Roman"/>
                <a:ea typeface="Times New Roman"/>
              </a:rPr>
              <a:t>на проведение мероприятий  в области физической культуры и спорта;</a:t>
            </a:r>
          </a:p>
          <a:p>
            <a:pPr indent="449580" algn="just">
              <a:spcAft>
                <a:spcPts val="0"/>
              </a:spcAft>
              <a:buFontTx/>
              <a:buChar char="-"/>
            </a:pPr>
            <a:r>
              <a:rPr lang="ru-RU" sz="2000" dirty="0" smtClean="0">
                <a:latin typeface="Times New Roman"/>
                <a:ea typeface="Times New Roman"/>
              </a:rPr>
              <a:t>на финансовую поддержку детско-юношеского и массового спорта за счет средств областного бюджета.</a:t>
            </a:r>
          </a:p>
          <a:p>
            <a:pPr indent="449580" algn="just">
              <a:spcAft>
                <a:spcPts val="0"/>
              </a:spcAft>
            </a:pPr>
            <a:r>
              <a:rPr lang="ru-RU" sz="2000" dirty="0" smtClean="0">
                <a:latin typeface="Times New Roman"/>
                <a:ea typeface="Times New Roman"/>
              </a:rPr>
              <a:t>	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4643438" y="3357562"/>
          <a:ext cx="4500562" cy="3286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27336074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1285860"/>
            <a:ext cx="8572560" cy="785818"/>
          </a:xfrm>
        </p:spPr>
        <p:txBody>
          <a:bodyPr/>
          <a:lstStyle/>
          <a:p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«Обеспечение безопасности и жизнедеятельности населения», </a:t>
            </a:r>
            <a:b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тысяч рублей</a:t>
            </a:r>
            <a:endParaRPr lang="ru-RU" sz="1800" dirty="0"/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5072066" y="2500306"/>
          <a:ext cx="4071934" cy="4071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Схема 7"/>
          <p:cNvGraphicFramePr/>
          <p:nvPr/>
        </p:nvGraphicFramePr>
        <p:xfrm>
          <a:off x="-571536" y="2143116"/>
          <a:ext cx="6367672" cy="44291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xmlns="" val="27336074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16832"/>
            <a:ext cx="8712968" cy="4824536"/>
          </a:xfrm>
          <a:prstGeom prst="rect">
            <a:avLst/>
          </a:prstGeom>
          <a:noFill/>
        </p:spPr>
      </p:pic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1285860"/>
            <a:ext cx="8572560" cy="785818"/>
          </a:xfrm>
        </p:spPr>
        <p:txBody>
          <a:bodyPr/>
          <a:lstStyle/>
          <a:p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«Развитие жилищного строительства», тысяч рублей</a:t>
            </a:r>
            <a:endParaRPr lang="ru-RU" sz="1800" dirty="0"/>
          </a:p>
        </p:txBody>
      </p:sp>
      <p:sp>
        <p:nvSpPr>
          <p:cNvPr id="7" name="TextBox 6"/>
          <p:cNvSpPr txBox="1"/>
          <p:nvPr/>
        </p:nvSpPr>
        <p:spPr>
          <a:xfrm>
            <a:off x="3851920" y="1988840"/>
            <a:ext cx="5112567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рамках муниципальной программы предусмотрены расходы на мероприятия в сфере строительства и архитектуры (изменения в генеральный план и правила землепользования и застройки).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 реализацию муниципальной программы на 2025 год и на плановый период 2026 – 2027 года предусмотрено 40,0 тыс. руб.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336074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976583"/>
            <a:ext cx="8229600" cy="996410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«Реализация проектов по поддержке местных инициатив», тысяч рублей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8064" y="1628800"/>
            <a:ext cx="3995936" cy="430623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6" name="Объект 5"/>
          <p:cNvSpPr>
            <a:spLocks noGrp="1"/>
          </p:cNvSpPr>
          <p:nvPr>
            <p:ph sz="quarter" idx="13"/>
          </p:nvPr>
        </p:nvSpPr>
        <p:spPr>
          <a:xfrm>
            <a:off x="428596" y="1857363"/>
            <a:ext cx="4863484" cy="4857785"/>
          </a:xfrm>
        </p:spPr>
        <p:txBody>
          <a:bodyPr/>
          <a:lstStyle/>
          <a:p>
            <a:pPr marL="0" indent="0" algn="just">
              <a:buNone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реализацию программных мероприятий запланировано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софинансирование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расходов местного бюджета под субсидии из областного бюджета на инициативные проекты по развитию общественной инфраструктуры муниципальных образований в Кировской области ( реализация проектов в 2025 году – ремонт участков проезжей части ул.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Тотмянина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ул. Труда с. Юма; ремонт проезжей части пер. Южный и участка ул. Центральная, дер. Марьины; ремонт участка проезжей части ул. Труда, дер.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Еременки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 ремонт участков проезжей части ул. Дружбы и ул. Колхозная, дер. Огрызки; благоустройство сквера за памятником воинам освободителям ВОВ 1941-1945 годов на ул.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Тотмянина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Свеча; декоративный ремонт фасада здания МОУ ДО «Детская школа искусств», ул.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Сводобы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д. 15,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Свеча; ремонт водопроводной сети и насосного оборудования, с.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Ацвеж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 ремонт водопроводной сети, дер.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Шмелево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0" indent="0" algn="just">
              <a:buNone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На реализацию муниципальной программы в 2025 году предусмотрено 2 836,7 тыс. руб.</a:t>
            </a:r>
          </a:p>
          <a:p>
            <a:pPr marL="0" indent="0" algn="just">
              <a:buNone/>
            </a:pPr>
            <a:endParaRPr lang="ru-RU" sz="14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 rot="20402499">
            <a:off x="6003502" y="3200722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Бюджет округа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 rot="3326157">
            <a:off x="6940866" y="2945191"/>
            <a:ext cx="8942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понсоры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 rot="3614845" flipH="1">
            <a:off x="6449625" y="4252652"/>
            <a:ext cx="10807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Население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 rot="3267388">
            <a:off x="7289193" y="3788634"/>
            <a:ext cx="9286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Областной </a:t>
            </a:r>
          </a:p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бюджет 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84336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46ce89b89450462ba2619c6541fe37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42908" y="1714488"/>
            <a:ext cx="5415461" cy="4537278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976583"/>
            <a:ext cx="8229600" cy="996410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«Содействие занятости населения», тысяч рублей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13"/>
          </p:nvPr>
        </p:nvSpPr>
        <p:spPr>
          <a:xfrm>
            <a:off x="4857752" y="5214950"/>
            <a:ext cx="4071966" cy="1357322"/>
          </a:xfrm>
        </p:spPr>
        <p:txBody>
          <a:bodyPr/>
          <a:lstStyle/>
          <a:p>
            <a:pPr marL="0" indent="0" algn="just">
              <a:buNone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рамках муниципальной программы предусмотрены расходы на реализацию мероприятий в области занятости населения (организация общественных работ и организация временного трудоустройства несовершеннолетних граждан).</a:t>
            </a:r>
          </a:p>
          <a:p>
            <a:pPr marL="0" indent="0" algn="just">
              <a:buNone/>
            </a:pPr>
            <a:endPara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4429124" y="2071678"/>
          <a:ext cx="4429124" cy="3071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29284336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772816"/>
            <a:ext cx="8640960" cy="4824536"/>
          </a:xfrm>
          <a:prstGeom prst="rect">
            <a:avLst/>
          </a:prstGeom>
          <a:noFill/>
        </p:spPr>
      </p:pic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976583"/>
            <a:ext cx="8229600" cy="996410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«Развитие агропромышленного комплекса», тысяч рублей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13"/>
          </p:nvPr>
        </p:nvSpPr>
        <p:spPr>
          <a:xfrm>
            <a:off x="323528" y="2132856"/>
            <a:ext cx="4071966" cy="2592288"/>
          </a:xfrm>
        </p:spPr>
        <p:txBody>
          <a:bodyPr/>
          <a:lstStyle/>
          <a:p>
            <a:pPr marL="0" indent="0" algn="just">
              <a:buNone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рамках муниципальной программы предусмотрены расходы за счет средств областного бюджета на возмещение части затрат на приобретение современных сельскохозяйственной техники и оборудования для первичной переработки сельскохозяйственной продукции и (или) уплату лизинговых платежей по договорам финансовой аренды (лизинга).</a:t>
            </a:r>
          </a:p>
          <a:p>
            <a:pPr marL="0" indent="0" algn="just">
              <a:buNone/>
            </a:pPr>
            <a:endPara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4427984" y="1484784"/>
          <a:ext cx="4464496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29284336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44824"/>
            <a:ext cx="8640960" cy="4824536"/>
          </a:xfrm>
          <a:prstGeom prst="rect">
            <a:avLst/>
          </a:prstGeom>
          <a:noFill/>
        </p:spPr>
      </p:pic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976583"/>
            <a:ext cx="8229600" cy="996410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«Повышение экологической безопасности», тысяч рублей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13"/>
          </p:nvPr>
        </p:nvSpPr>
        <p:spPr>
          <a:xfrm>
            <a:off x="1835696" y="1772816"/>
            <a:ext cx="7128792" cy="1008112"/>
          </a:xfrm>
        </p:spPr>
        <p:txBody>
          <a:bodyPr/>
          <a:lstStyle/>
          <a:p>
            <a:pPr marL="0" indent="0" algn="just">
              <a:buNone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рамках муниципальной программы предусмотрены расходы:</a:t>
            </a:r>
          </a:p>
          <a:p>
            <a:pPr marL="0" indent="0" algn="just">
              <a:buNone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на природоохранные мероприятия в сумме 5 212,6 тыс. руб.;</a:t>
            </a:r>
          </a:p>
          <a:p>
            <a:pPr marL="0" indent="0" algn="just">
              <a:buNone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на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софинансирование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субсидии, на реализацию мероприятий, предусмотренных планом природоохранных мероприятий в сумме 204,5 тыс. руб.</a:t>
            </a:r>
          </a:p>
          <a:p>
            <a:pPr marL="0" indent="0" algn="just">
              <a:buNone/>
            </a:pPr>
            <a:endPara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84336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1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70181" y="1571612"/>
            <a:ext cx="7573819" cy="4941168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1268760"/>
            <a:ext cx="8157120" cy="106577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«Поддержка и развитие малого и среднего предпринимательства», тысяч рублей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2719271394"/>
              </p:ext>
            </p:extLst>
          </p:nvPr>
        </p:nvGraphicFramePr>
        <p:xfrm>
          <a:off x="-324544" y="2262376"/>
          <a:ext cx="4032448" cy="35283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23528" y="5877272"/>
            <a:ext cx="8568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В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рамках муниципальной программы предусмотрены расходы на мероприятия по организации и проведению профессионального праздника «День российского предпринимателя».</a:t>
            </a:r>
          </a:p>
        </p:txBody>
      </p:sp>
    </p:spTree>
    <p:extLst>
      <p:ext uri="{BB962C8B-B14F-4D97-AF65-F5344CB8AC3E}">
        <p14:creationId xmlns:p14="http://schemas.microsoft.com/office/powerpoint/2010/main" xmlns="" val="246365990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44" y="1214422"/>
            <a:ext cx="8657186" cy="106577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«Поддержка и развитие транспортного обслуживания населения», 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тысяч рублей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632" y="3429000"/>
            <a:ext cx="6480720" cy="3273923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3" name="TextBox 12"/>
          <p:cNvSpPr txBox="1"/>
          <p:nvPr/>
        </p:nvSpPr>
        <p:spPr>
          <a:xfrm>
            <a:off x="251520" y="2214554"/>
            <a:ext cx="87496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рамках муниципальной программы предусмотрены расходы на предоставление субсидии предприятиям автомобильного транспорта, осуществляющим регулярные пассажирские перевозки на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внутримуниципальных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маршрутах на компенсацию части затрат по перевозке пассажиров в случае превышения затрат по пассажирским перевозкам на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внутримуниципальных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маршрутах над их доходами в связи с обслуживанием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малоинтенсивных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маршрутов и маршрутов с низким пассажиропотоком на территории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Свечинского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муниципального округа.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          На реализацию муниципальной программы предусмотрено 60,0 тыс. руб.</a:t>
            </a:r>
          </a:p>
          <a:p>
            <a:pPr algn="just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31737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87824" y="1844824"/>
            <a:ext cx="3456384" cy="345638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4392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1440160"/>
          </a:xfrm>
        </p:spPr>
        <p:txBody>
          <a:bodyPr/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Дефицит» и «профицит» бюджета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14" name="Текст 13"/>
          <p:cNvSpPr>
            <a:spLocks noGrp="1"/>
          </p:cNvSpPr>
          <p:nvPr>
            <p:ph type="body" idx="1"/>
          </p:nvPr>
        </p:nvSpPr>
        <p:spPr>
          <a:xfrm>
            <a:off x="683568" y="2204864"/>
            <a:ext cx="2728219" cy="2376264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Профицит бюджета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превышение бюджетных доходов над  расходами</a:t>
            </a:r>
            <a:r>
              <a:rPr lang="ru-RU" sz="2000" dirty="0" smtClean="0">
                <a:solidFill>
                  <a:schemeClr val="tx1"/>
                </a:solidFill>
              </a:rPr>
              <a:t>. 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677332" y="4509119"/>
            <a:ext cx="7855108" cy="1584177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Сбалансированный бюджет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равенство доходов и расходов бюджета. Сбалансированность бюджета по доходам и расходам – основополагающее требование при составлении и утверждении бюджетов.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6023430" y="2492896"/>
            <a:ext cx="2653026" cy="1944216"/>
          </a:xfrm>
        </p:spPr>
        <p:txBody>
          <a:bodyPr/>
          <a:lstStyle/>
          <a:p>
            <a:endParaRPr lang="ru-RU" sz="2000" dirty="0" smtClean="0"/>
          </a:p>
          <a:p>
            <a:endParaRPr lang="ru-RU" sz="2000" dirty="0"/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Дефицит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бюджета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это превышение расходов бюджета над его доходами. </a:t>
            </a:r>
          </a:p>
          <a:p>
            <a:endParaRPr lang="ru-RU" sz="2000" dirty="0">
              <a:solidFill>
                <a:schemeClr val="tx1"/>
              </a:solidFill>
            </a:endParaRP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36521137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42908" y="2000240"/>
            <a:ext cx="4786916" cy="2796912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1472" y="1214423"/>
            <a:ext cx="8157120" cy="857256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«Комплексное развитие транспортной инфраструктуры», 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тысяч рублей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7158" y="4929198"/>
            <a:ext cx="84296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рамках муниципальной программы планируется финансирование следующих направлений расходов:</a:t>
            </a:r>
          </a:p>
          <a:p>
            <a:pPr algn="just"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капитальный ремонт и ремонт автомобильных дорог общего пользования местного значения;</a:t>
            </a:r>
          </a:p>
          <a:p>
            <a:pPr algn="just"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содержание автомобильных дорог общего пользования местного значения, а также автомобильных дорог в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Свеча и других населенных пунктах округа, дороги Юма -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Федосеевское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искуственных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сооружений на них (паспортизация мостов, разработка проекта организации дорожного движения, профилирование, расчистка дорог, разработка смет, замена и установка дорожных знаков).</a:t>
            </a:r>
          </a:p>
        </p:txBody>
      </p:sp>
      <p:graphicFrame>
        <p:nvGraphicFramePr>
          <p:cNvPr id="15" name="Диаграмма 14"/>
          <p:cNvGraphicFramePr/>
          <p:nvPr/>
        </p:nvGraphicFramePr>
        <p:xfrm>
          <a:off x="4644008" y="2060848"/>
          <a:ext cx="4680520" cy="30112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7631737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jkh-semina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60032" y="3284984"/>
            <a:ext cx="4104456" cy="3428792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44" y="1214422"/>
            <a:ext cx="5357850" cy="1000132"/>
          </a:xfrm>
        </p:spPr>
        <p:txBody>
          <a:bodyPr/>
          <a:lstStyle/>
          <a:p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«Развитие </a:t>
            </a:r>
            <a:r>
              <a:rPr lang="ru-RU" sz="1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жилищно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коммунального хозяйства», тысяч рублей</a:t>
            </a:r>
            <a:endPara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4282" y="2204864"/>
            <a:ext cx="464575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рамках программы запланированы расходы:</a:t>
            </a:r>
          </a:p>
          <a:p>
            <a:pPr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 содержание поселковой бани;</a:t>
            </a:r>
          </a:p>
          <a:p>
            <a:pPr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организацию уличного освещения на территории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Свечинского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муниципального округа (обслуживание сетей уличного освещения, электроэнергия, приобретение материалов);</a:t>
            </a:r>
          </a:p>
          <a:p>
            <a:pPr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на реализацию мероприятий, направленных на подготовку систем коммунальной инфраструктуры к работе в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осенне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– зимний период;</a:t>
            </a:r>
          </a:p>
          <a:p>
            <a:pPr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на реализацию мероприятий по устройству и (или) модернизации уличного освещения населенных пунктов.</a:t>
            </a:r>
          </a:p>
        </p:txBody>
      </p:sp>
      <p:graphicFrame>
        <p:nvGraphicFramePr>
          <p:cNvPr id="15" name="Диаграмма 14"/>
          <p:cNvGraphicFramePr/>
          <p:nvPr/>
        </p:nvGraphicFramePr>
        <p:xfrm>
          <a:off x="179512" y="4077072"/>
          <a:ext cx="4464496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004048" y="1214422"/>
            <a:ext cx="39256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«Комплексное развитие систем коммунальной инфраструктуры», тысяч рублей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76056" y="2420888"/>
            <a:ext cx="378219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 реализацию мероприятий муниципальной программы в 2025 году предусмотрено 650,0 тыс. рублей (ремонт системы водоснабжения, актуализация схемы теплоснабжения, бурение скважин).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31737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747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44" y="1214422"/>
            <a:ext cx="8786874" cy="857256"/>
          </a:xfrm>
        </p:spPr>
        <p:txBody>
          <a:bodyPr/>
          <a:lstStyle/>
          <a:p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«Переселение граждан, проживающих на территории </a:t>
            </a:r>
            <a:r>
              <a:rPr lang="ru-RU" sz="1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Свечинского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муниципального округа, из аварийного жилищного фонда», тысяч рублей</a:t>
            </a:r>
            <a:endPara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f5521efd9ec11c675f90bfbada92063a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3" y="1844824"/>
            <a:ext cx="8784975" cy="4896544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4" name="TextBox 13"/>
          <p:cNvSpPr txBox="1"/>
          <p:nvPr/>
        </p:nvSpPr>
        <p:spPr>
          <a:xfrm>
            <a:off x="4644008" y="2276872"/>
            <a:ext cx="4032449" cy="1656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 реализацию  мероприятий муниципальной программы в 2025 году предусмотрено 210,0 тыс. руб. (обследование многоквартирных домов, разработка проекта производства работ на снос аварийных жилых домов).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2026 году предусмотрено 1 300,0 тыс. руб.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2027 году предусмотрено 1 100,0 тыс. руб.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31737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44" y="1214422"/>
            <a:ext cx="8786874" cy="571504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«Благоустройство в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Свечинском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муниципальном округе », тысяч рублей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4282" y="4929198"/>
            <a:ext cx="871543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Расходы по программе предусмотрены на реализацию отдельных мероприятий:</a:t>
            </a:r>
          </a:p>
          <a:p>
            <a:pPr algn="just"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по благоустройству муниципального округа ( вырубка аварийных деревьев, утилизация ламп, приобретение материалов на ремонт памятников, подрезка, проведение противоклещевых обработок, очистка  канав, создание площадок для выгула домашних животных);</a:t>
            </a:r>
          </a:p>
          <a:p>
            <a:pPr algn="just"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по организации и содержанию мест захоронения;</a:t>
            </a:r>
          </a:p>
          <a:p>
            <a:pPr algn="just"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на борьбу с борщевиком Сосновского. </a:t>
            </a:r>
          </a:p>
          <a:p>
            <a:pPr algn="just">
              <a:buFontTx/>
              <a:buChar char="-"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Диаграмма 14"/>
          <p:cNvGraphicFramePr/>
          <p:nvPr/>
        </p:nvGraphicFramePr>
        <p:xfrm>
          <a:off x="3000364" y="1857364"/>
          <a:ext cx="5929354" cy="3071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" name="Рисунок 9" descr="27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000240"/>
            <a:ext cx="3538728" cy="2871216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xmlns="" val="7631737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852936"/>
            <a:ext cx="6480720" cy="3888432"/>
          </a:xfrm>
          <a:prstGeom prst="rect">
            <a:avLst/>
          </a:prstGeom>
          <a:noFill/>
        </p:spPr>
      </p:pic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44" y="1214422"/>
            <a:ext cx="8786874" cy="918434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«Формирование современной городской среды »,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тысяч рублей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2348880"/>
            <a:ext cx="8712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 реализацию мероприятий по программе запланировано на 2025 год и плановый период 2026 и 2027 года 3 030,3 тыс. руб. – благоустройство общественной территории «Парк воинской доблести и славы».</a:t>
            </a:r>
          </a:p>
        </p:txBody>
      </p:sp>
    </p:spTree>
    <p:extLst>
      <p:ext uri="{BB962C8B-B14F-4D97-AF65-F5344CB8AC3E}">
        <p14:creationId xmlns:p14="http://schemas.microsoft.com/office/powerpoint/2010/main" xmlns="" val="7631737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44" y="1214422"/>
            <a:ext cx="8786874" cy="1143008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«Энергосбережение и повышение энергетической эффективности»,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тысяч рублей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origin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14546" y="1928802"/>
            <a:ext cx="6786610" cy="4929198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13" name="TextBox 12"/>
          <p:cNvSpPr txBox="1"/>
          <p:nvPr/>
        </p:nvSpPr>
        <p:spPr>
          <a:xfrm>
            <a:off x="142844" y="2500307"/>
            <a:ext cx="34290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рамках программы в бюджете округа запланированы расходы на 2025-2027 годы по 10,0 тысяч рублей на замену ламп уличных светильников.</a:t>
            </a:r>
          </a:p>
        </p:txBody>
      </p:sp>
    </p:spTree>
    <p:extLst>
      <p:ext uri="{BB962C8B-B14F-4D97-AF65-F5344CB8AC3E}">
        <p14:creationId xmlns:p14="http://schemas.microsoft.com/office/powerpoint/2010/main" xmlns="" val="7631737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44" y="1268760"/>
            <a:ext cx="8786874" cy="1512168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«Предупреждение возникновения, распространения и ликвидация заразных и незаразных заболеваний животных и птицы»,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тысяч рублей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4282" y="2780928"/>
            <a:ext cx="87868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В рамках муниципальной программы предусмотрены расходы на защиту населения от болезней, общих для человека и животных – организация мероприятий по установлению (изменению) размеров санитарно – защитных зон сибиреязвенных скотомогильников.</a:t>
            </a: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1691680" y="3717032"/>
          <a:ext cx="5256584" cy="25615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7631737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44" y="1214422"/>
            <a:ext cx="8786874" cy="1062450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«Обеспечение деятельности органов местного самоуправления муниципальных образований »,</a:t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тысяч рублей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2844" y="2214554"/>
            <a:ext cx="90011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По данному направлению предусмотрены расходы на обеспечению деятельности председателя контрольно- счетной комиссии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Свечинского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муниципального округа Кировской области.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В 2025 году также предусмотрены расходы на выборы депутатов муниципального округа.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3786150" y="3212976"/>
          <a:ext cx="5034322" cy="3456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Рисунок 6" descr="nablyudeni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3429001"/>
            <a:ext cx="2952328" cy="3428999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xmlns="" val="7631737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HTB1cnLFdPoIL1JjSZFyq6zFBpXaI.jpg_q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1428736"/>
            <a:ext cx="3478591" cy="273069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44" y="1214422"/>
            <a:ext cx="8786874" cy="571504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Муниципальный долг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57554" y="1857364"/>
            <a:ext cx="55721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Муниципальный долг – это совокупность долговых обязательств муниципального образования. На 01.01.2025 года муниципальный долг составляет 9000,0 тыс. рублей.</a:t>
            </a: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0" y="3357562"/>
          <a:ext cx="5357850" cy="33496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0" name="Рисунок 9" descr="438c5w290gu8w88040skgccgkskksk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72066" y="3286124"/>
            <a:ext cx="3807775" cy="3390902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xmlns="" val="7631737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Заголовок 1"/>
          <p:cNvSpPr>
            <a:spLocks/>
          </p:cNvSpPr>
          <p:nvPr/>
        </p:nvSpPr>
        <p:spPr bwMode="auto">
          <a:xfrm>
            <a:off x="395288" y="1341438"/>
            <a:ext cx="8374062" cy="4607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ru-RU" sz="29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9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>
              <a:solidFill>
                <a:schemeClr val="bg1"/>
              </a:solidFill>
            </a:endParaRPr>
          </a:p>
        </p:txBody>
      </p:sp>
      <p:sp>
        <p:nvSpPr>
          <p:cNvPr id="33797" name="Заголовок 1"/>
          <p:cNvSpPr>
            <a:spLocks/>
          </p:cNvSpPr>
          <p:nvPr/>
        </p:nvSpPr>
        <p:spPr bwMode="auto">
          <a:xfrm>
            <a:off x="513742" y="1768648"/>
            <a:ext cx="8137153" cy="4941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ru-RU" sz="34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4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b="1" i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1990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3813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449971" y="1175914"/>
            <a:ext cx="6264696" cy="639762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Контактная информация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395289" y="1768648"/>
            <a:ext cx="4033836" cy="494116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Первый заместитель главы администрации – начальник финансового управления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тел. 2-24-15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Заместитель начальника финансового управления (расходы) 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тел. 2-24-44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Заведующий сектором по планированию бюджета (доходы)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тел. 2-24-38</a:t>
            </a:r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Оформление презентации		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>
          <a:xfrm>
            <a:off x="4786313" y="1928802"/>
            <a:ext cx="4214843" cy="4786346"/>
          </a:xfrm>
        </p:spPr>
        <p:txBody>
          <a:bodyPr/>
          <a:lstStyle/>
          <a:p>
            <a:pPr algn="ctr">
              <a:buNone/>
            </a:pP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Градобоева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Екатерина Геннадьевна</a:t>
            </a:r>
          </a:p>
          <a:p>
            <a:pPr algn="ctr">
              <a:buNone/>
            </a:pP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Колесникова Елена Николаевна</a:t>
            </a:r>
          </a:p>
          <a:p>
            <a:pPr algn="ctr">
              <a:buNone/>
            </a:pP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Шубина Татьяна Витальевна</a:t>
            </a:r>
          </a:p>
          <a:p>
            <a:pPr algn="ctr">
              <a:buNone/>
            </a:pP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Братухина Анна Владимировна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475657" y="5372151"/>
            <a:ext cx="5547542" cy="1296144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Основы бюджетного процесса, 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основания и виды ответственности за </a:t>
            </a:r>
          </a:p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нарушение бюджетного законодательства определяет Бюджетный Кодекс 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Российской Федерации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31542" y="2730457"/>
            <a:ext cx="1632746" cy="129614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64288" y="2730458"/>
            <a:ext cx="1368151" cy="129614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12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2756" y="1340768"/>
            <a:ext cx="8229600" cy="1252537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Какие стадии проходит бюджет?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3054466518"/>
              </p:ext>
            </p:extLst>
          </p:nvPr>
        </p:nvGraphicFramePr>
        <p:xfrm>
          <a:off x="107504" y="3645024"/>
          <a:ext cx="8893652" cy="2088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77289" y="2730459"/>
            <a:ext cx="1920214" cy="129614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734829"/>
            <a:ext cx="2018916" cy="1296145"/>
          </a:xfrm>
          <a:prstGeom prst="rect">
            <a:avLst/>
          </a:prstGeom>
          <a:effectLst>
            <a:outerShdw blurRad="50800" dist="50800" dir="5400000" algn="ctr" rotWithShape="0">
              <a:schemeClr val="accent1">
                <a:lumMod val="40000"/>
                <a:lumOff val="60000"/>
              </a:schemeClr>
            </a:outerShdw>
            <a:softEdge rad="1270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132" b="10635"/>
          <a:stretch/>
        </p:blipFill>
        <p:spPr>
          <a:xfrm>
            <a:off x="3942191" y="2730458"/>
            <a:ext cx="1589351" cy="129614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7431" y="5372151"/>
            <a:ext cx="1311109" cy="1311109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xmlns="" val="326724193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Заголовок 1"/>
          <p:cNvSpPr>
            <a:spLocks/>
          </p:cNvSpPr>
          <p:nvPr/>
        </p:nvSpPr>
        <p:spPr bwMode="auto">
          <a:xfrm>
            <a:off x="395288" y="1341438"/>
            <a:ext cx="8374062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ru-RU" sz="29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9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>
              <a:solidFill>
                <a:schemeClr val="bg1"/>
              </a:solidFill>
            </a:endParaRPr>
          </a:p>
        </p:txBody>
      </p:sp>
      <p:pic>
        <p:nvPicPr>
          <p:cNvPr id="43014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4414" y="1718551"/>
            <a:ext cx="8424936" cy="5139449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4" name="TextBox 3"/>
          <p:cNvSpPr txBox="1"/>
          <p:nvPr/>
        </p:nvSpPr>
        <p:spPr>
          <a:xfrm>
            <a:off x="971600" y="1628800"/>
            <a:ext cx="66967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 bwMode="auto">
          <a:xfrm>
            <a:off x="0" y="1248889"/>
            <a:ext cx="91440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ГРАЖДАНИН, ЕГО УЧАСТИЕ В БЮДЖЕТНОМ ПРОЦЕССЕ</a:t>
            </a:r>
          </a:p>
        </p:txBody>
      </p:sp>
      <p:pic>
        <p:nvPicPr>
          <p:cNvPr id="12293" name="Picture 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96" y="24654"/>
            <a:ext cx="9193213" cy="136683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544" y="1838121"/>
            <a:ext cx="2194265" cy="137485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5617" y="3200621"/>
            <a:ext cx="3487886" cy="2179929"/>
          </a:xfrm>
          <a:prstGeom prst="rect">
            <a:avLst/>
          </a:prstGeom>
          <a:effectLst>
            <a:softEdge rad="317500"/>
          </a:effectLst>
        </p:spPr>
      </p:pic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40435226"/>
              </p:ext>
            </p:extLst>
          </p:nvPr>
        </p:nvGraphicFramePr>
        <p:xfrm>
          <a:off x="6660232" y="1896507"/>
          <a:ext cx="2340260" cy="472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02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253652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Публичные слушания являются одной из форм участия человека в осуществлении местного самоуправления.</a:t>
                      </a:r>
                      <a:r>
                        <a:rPr lang="ru-RU" sz="16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Публичные слушания – это возможность граждан влиять на содержание принимаемых муниципальных правовых актов и является важным… Информация о месте и времени проведения публичных слушаний размещается в газете «Наша СВЕЧА»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6" name="Схема 15"/>
          <p:cNvGraphicFramePr/>
          <p:nvPr>
            <p:extLst>
              <p:ext uri="{D42A27DB-BD31-4B8C-83A1-F6EECF244321}">
                <p14:modId xmlns:p14="http://schemas.microsoft.com/office/powerpoint/2010/main" xmlns="" val="3687130235"/>
              </p:ext>
            </p:extLst>
          </p:nvPr>
        </p:nvGraphicFramePr>
        <p:xfrm>
          <a:off x="1983345" y="1988840"/>
          <a:ext cx="5177310" cy="44296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2301" name="Picture 3" descr="C:\Users\Public\Pictures\Sample Pictures\здр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02321" y="5120244"/>
            <a:ext cx="740414" cy="7756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304" name="Picture 5" descr="C:\Users\Public\Pictures\Sample Pictures\культ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120244"/>
            <a:ext cx="765287" cy="74277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305" name="Picture 8" descr="C:\Users\Public\Pictures\Sample Pictures\обр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2991" y="4611957"/>
            <a:ext cx="735719" cy="671736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Picture 6" descr="C:\Users\Public\Pictures\Sample Pictures\жкх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2991" y="5681142"/>
            <a:ext cx="744241" cy="7814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-6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39" y="1844824"/>
            <a:ext cx="8856984" cy="4963053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  <a:softEdge rad="635000"/>
          </a:effectLst>
        </p:spPr>
      </p:pic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84736212"/>
              </p:ext>
            </p:extLst>
          </p:nvPr>
        </p:nvGraphicFramePr>
        <p:xfrm>
          <a:off x="539552" y="2564904"/>
          <a:ext cx="8208912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012" y="0"/>
            <a:ext cx="9132887" cy="14747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трелка вправо 2"/>
          <p:cNvSpPr/>
          <p:nvPr/>
        </p:nvSpPr>
        <p:spPr>
          <a:xfrm>
            <a:off x="2771800" y="4288940"/>
            <a:ext cx="648072" cy="484632"/>
          </a:xfrm>
          <a:prstGeom prst="righ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низ 3"/>
          <p:cNvSpPr/>
          <p:nvPr/>
        </p:nvSpPr>
        <p:spPr>
          <a:xfrm>
            <a:off x="4312115" y="3412699"/>
            <a:ext cx="484632" cy="489204"/>
          </a:xfrm>
          <a:prstGeom prst="down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лево 4"/>
          <p:cNvSpPr/>
          <p:nvPr/>
        </p:nvSpPr>
        <p:spPr>
          <a:xfrm>
            <a:off x="5652120" y="4280796"/>
            <a:ext cx="690376" cy="413586"/>
          </a:xfrm>
          <a:prstGeom prst="lef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/>
          <p:cNvSpPr/>
          <p:nvPr/>
        </p:nvSpPr>
        <p:spPr>
          <a:xfrm>
            <a:off x="4322710" y="5041754"/>
            <a:ext cx="484632" cy="489204"/>
          </a:xfrm>
          <a:prstGeom prst="up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357158" y="1285861"/>
            <a:ext cx="8229600" cy="1071570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Основа формирования проекта бюджета муниципального образования Свечинский муниципальный округ на 2025 год и на плановый период 2026 и 2027 годов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66918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012" y="0"/>
            <a:ext cx="9132887" cy="14747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39631" y="1357298"/>
            <a:ext cx="8229600" cy="641539"/>
          </a:xfrm>
        </p:spPr>
        <p:txBody>
          <a:bodyPr/>
          <a:lstStyle/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Основные показатели социально-экономического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развития </a:t>
            </a:r>
            <a:b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Свечинского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округа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2025-2027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годы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(по данным </a:t>
            </a:r>
            <a:r>
              <a:rPr lang="ru-RU" sz="1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Прогноза социально-экономического развития муниципального образования на 2025 год и плановый период 2026 и 2027 годов)</a:t>
            </a:r>
            <a:endParaRPr lang="ru-RU" sz="1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50864442"/>
              </p:ext>
            </p:extLst>
          </p:nvPr>
        </p:nvGraphicFramePr>
        <p:xfrm>
          <a:off x="251518" y="2071677"/>
          <a:ext cx="8568955" cy="46696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83682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0661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0661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1887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7500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7500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7500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77500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186787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1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1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отчет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отчет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оценка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1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867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</a:t>
                      </a:r>
                      <a:r>
                        <a:rPr lang="ru-RU" sz="11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022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</a:t>
                      </a:r>
                      <a:r>
                        <a:rPr lang="ru-RU" sz="11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023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</a:t>
                      </a:r>
                      <a:r>
                        <a:rPr lang="ru-RU" sz="11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024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</a:t>
                      </a:r>
                      <a:r>
                        <a:rPr lang="ru-RU" sz="11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025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357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Численность постоянного населения (среднегодовая)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человек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5967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5817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5672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5531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5397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5267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6787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Оборот организаций по всем видам деятельности по полному кругу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1 328 011,0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1 360 119,0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1 389 576,0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1 406</a:t>
                      </a:r>
                      <a:r>
                        <a:rPr lang="ru-RU" sz="1100" b="0" i="0" u="none" strike="noStrike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848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1 440 828,0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1 477 103,0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603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% к предыдущему году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113,2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102,4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102,2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101,2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102,4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102,5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357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Стоимость произведенной продукции сельского </a:t>
                      </a:r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хоязйства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тыс.руб.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301 002,3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250 115,1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281 998,6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297 987,7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313 768,8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333 248,5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74715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Отгружено товаров собственного производства, выполненных работ и услуг собственными силами по видам экономической деятельности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148 412,5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154 897,0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160 879,5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166 590,5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173 440,3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181 000,1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357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субъектов малого предпринимательства - всего 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единиц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56036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Ввод в эксплуатацию жилых </a:t>
                      </a:r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домов за счет всех источников</a:t>
                      </a:r>
                      <a:r>
                        <a:rPr lang="ru-RU" sz="1100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финансирования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тыс.кв.м общей площади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7357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Уровень зарегистрированной безработицы, на конец года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8678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Фонд оплаты труда</a:t>
                      </a:r>
                      <a:endParaRPr lang="ru-RU" sz="11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 рублей</a:t>
                      </a:r>
                      <a:endParaRPr lang="ru-RU" sz="11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511 585,0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514 389,0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540 850,0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588 051,7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636 769,4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678 352,0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56036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Среднемесячная номинальная начисленная заработная плата в расчете на одного работника</a:t>
                      </a:r>
                      <a:endParaRPr lang="ru-RU" sz="11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рублей</a:t>
                      </a:r>
                      <a:endParaRPr lang="ru-RU" sz="11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23 937,2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26 042,4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28 634,6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31 841,7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35 025,8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37 862,9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370494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286248" y="1700808"/>
            <a:ext cx="4714908" cy="4942902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Доходы бюджета 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это поступающие в бюджет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денежные средства</a:t>
            </a:r>
          </a:p>
          <a:p>
            <a:pPr marL="0" indent="0" algn="r">
              <a:buNone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algn="r">
              <a:buNone/>
            </a:pP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Поступления налогов и сборов</a:t>
            </a:r>
          </a:p>
          <a:p>
            <a:pPr marL="0" indent="0" algn="ctr">
              <a:buNone/>
            </a:pP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Поступления средств от использования и  продажи имущества, от платных услуг, штрафы, санкции за нарушение законодательства</a:t>
            </a:r>
          </a:p>
          <a:p>
            <a:pPr marL="0" indent="0" algn="ctr">
              <a:buNone/>
            </a:pP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Поступления средств из бюджетов других уровней в виде дотаций, субсидий, субвенций, а также безвозмездные поступления от физических и юридических лиц</a:t>
            </a:r>
          </a:p>
          <a:p>
            <a:pPr marL="0" indent="0" algn="ctr">
              <a:buNone/>
            </a:pP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12" y="31458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282" y="1214422"/>
            <a:ext cx="4857784" cy="3348586"/>
          </a:xfrm>
          <a:prstGeom prst="rect">
            <a:avLst/>
          </a:prstGeom>
          <a:effectLst>
            <a:softEdge rad="635000"/>
          </a:effectLst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1720729143"/>
              </p:ext>
            </p:extLst>
          </p:nvPr>
        </p:nvGraphicFramePr>
        <p:xfrm>
          <a:off x="251520" y="3573016"/>
          <a:ext cx="4896544" cy="2713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xmlns="" val="394932021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юджет для граждан Свеча проект (консолидированный) 2019-2021 (ЧЕРНОВИК НОВЫЙ)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10755</TotalTime>
  <Words>2690</Words>
  <Application>Microsoft Office PowerPoint</Application>
  <PresentationFormat>Экран (4:3)</PresentationFormat>
  <Paragraphs>572</Paragraphs>
  <Slides>50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1" baseType="lpstr">
      <vt:lpstr>Бюджет для граждан Свеча проект (консолидированный) 2019-2021 (ЧЕРНОВИК НОВЫЙ)</vt:lpstr>
      <vt:lpstr>Слайд 1</vt:lpstr>
      <vt:lpstr>Мы представляем Вашему вниманию   информационный ресурс «Бюджет для граждан», который познакомит Вас с основными направлениями бюджетной политики Свечинского муниципального округа на 2025 год и на плановый период 2026 и 2027 годов, условиями формирования и исполнения бюджета, источниками его доходов, обоснованиями бюджетных расходов, планируемыми и достигнутыми   результатами использования бюджетных средств.        Бюджет для граждан – это упрощенная версия бюджетного документа. С помощью доступных форматов мы постараемся облегчить для Вас понимание бюджетного процесса, обеспечить его открытость и прозрачность.                      Глава Свечинского муниципального округа             Г.С. Гоголева               </vt:lpstr>
      <vt:lpstr>Бюджет (от старонормандского  bougette – кошель, сумка, кожаный мешок) – форма образования и расходования фонда денежных средств, предназначенных для финансового обеспечения задач и функций государства и местного самоуправления.  </vt:lpstr>
      <vt:lpstr> «Дефицит» и «профицит» бюджета </vt:lpstr>
      <vt:lpstr>Какие стадии проходит бюджет?</vt:lpstr>
      <vt:lpstr>Слайд 6</vt:lpstr>
      <vt:lpstr>Основа формирования проекта бюджета муниципального образования Свечинский муниципальный округ на 2025 год и на плановый период 2026 и 2027 годов</vt:lpstr>
      <vt:lpstr>Основные показатели социально-экономического развития  Свечинского округа на 2025-2027 годы (по данным Прогноза социально-экономического развития муниципального образования на 2025 год и плановый период 2026 и 2027 годов)</vt:lpstr>
      <vt:lpstr>Слайд 9</vt:lpstr>
      <vt:lpstr>Основные характеристики проекта бюджета  Свечинского муниципального округа на 2025 год  и на плановый период 2026 и 2027 годов (тысяч рублей)</vt:lpstr>
      <vt:lpstr>Динамика и структура доходов бюджета Свечинского муниципального округа в 2025 – 2027 годах (тысяч рублей)</vt:lpstr>
      <vt:lpstr>Объемы поступления налоговых доходов бюджета Свечинского округа в 2025 – 2027 годах (тысяч рублей)</vt:lpstr>
      <vt:lpstr>Структура налоговых доходов бюджета Свечинского округа  в 2025 – 2027 годах (тысяч рублей)</vt:lpstr>
      <vt:lpstr>Налог на доходы физических лиц (НДФЛ), тысяч рублей</vt:lpstr>
      <vt:lpstr>Акцизы на нефтепродукты, тысяч рублей</vt:lpstr>
      <vt:lpstr>Налоги на совокупный доход, тысяч рублей</vt:lpstr>
      <vt:lpstr>Налоги на имущество, тысяч рублей</vt:lpstr>
      <vt:lpstr>Объёмы поступления и структура неналоговых доходов</vt:lpstr>
      <vt:lpstr>Структурная динамика безвозмездных поступлений  (тысяч рублей)</vt:lpstr>
      <vt:lpstr>Расходы Свечинского муниципального округа (тысяч рублей)</vt:lpstr>
      <vt:lpstr>Отраслевая структура расходов бюджета Свечинского муниципального округа на 2025 год и на плановый период  2026 и  2027 годов (тысяч рублей)</vt:lpstr>
      <vt:lpstr>Структура расходов бюджета муниципального образования Свечинский муниципальный округ на 2025 год и на плановый период 2026 и  2027 годов</vt:lpstr>
      <vt:lpstr>Что такое муниципальная программа?</vt:lpstr>
      <vt:lpstr>Муниципальная программа «Развитие образования»</vt:lpstr>
      <vt:lpstr>Муниципальная программа «Развитие культуры»</vt:lpstr>
      <vt:lpstr>Муниципальная программа  «Развитие муниципального управления», тысяч рублей</vt:lpstr>
      <vt:lpstr>Муниципальная программа  «Управление муниципальными финансами», тысяч рублей</vt:lpstr>
      <vt:lpstr>Муниципальная программа  «Осуществление деятельности администрации в сфере социальной политики», тысяч рублей</vt:lpstr>
      <vt:lpstr>Муниципальная программа  «Управление муниципальным имуществом», тысяч рублей</vt:lpstr>
      <vt:lpstr>Муниципальная программа  «Повышение эффективности реализации молодёжной политики»,  тысяч рублей</vt:lpstr>
      <vt:lpstr>Муниципальная программа  «Развитие физической культуры и спорта»,  тысяч рублей</vt:lpstr>
      <vt:lpstr>Муниципальная программа  «Обеспечение безопасности и жизнедеятельности населения»,  тысяч рублей</vt:lpstr>
      <vt:lpstr>Муниципальная программа  «Развитие жилищного строительства», тысяч рублей</vt:lpstr>
      <vt:lpstr>Муниципальная программа «Реализация проектов по поддержке местных инициатив», тысяч рублей</vt:lpstr>
      <vt:lpstr>Муниципальная программа  «Содействие занятости населения», тысяч рублей</vt:lpstr>
      <vt:lpstr>Муниципальная программа  «Развитие агропромышленного комплекса», тысяч рублей</vt:lpstr>
      <vt:lpstr>Муниципальная программа  «Повышение экологической безопасности», тысяч рублей</vt:lpstr>
      <vt:lpstr>Муниципальная программа «Поддержка и развитие малого и среднего предпринимательства», тысяч рублей</vt:lpstr>
      <vt:lpstr>Муниципальная программа  «Поддержка и развитие транспортного обслуживания населения»,  тысяч рублей</vt:lpstr>
      <vt:lpstr>Муниципальная программа  «Комплексное развитие транспортной инфраструктуры»,  тысяч рублей</vt:lpstr>
      <vt:lpstr>Муниципальная программа  «Развитие жилищно – коммунального хозяйства», тысяч рублей</vt:lpstr>
      <vt:lpstr>Муниципальная программа  «Переселение граждан, проживающих на территории Свечинского муниципального округа, из аварийного жилищного фонда», тысяч рублей</vt:lpstr>
      <vt:lpstr>Муниципальная программа  «Благоустройство в Свечинском муниципальном округе », тысяч рублей</vt:lpstr>
      <vt:lpstr>Муниципальная программа  «Формирование современной городской среды »,  тысяч рублей</vt:lpstr>
      <vt:lpstr>Муниципальная программа  «Энергосбережение и повышение энергетической эффективности»,  тысяч рублей</vt:lpstr>
      <vt:lpstr>Муниципальная программа  «Предупреждение возникновения, распространения и ликвидация заразных и незаразных заболеваний животных и птицы»,  тысяч рублей</vt:lpstr>
      <vt:lpstr>«Обеспечение деятельности органов местного самоуправления муниципальных образований »,  тысяч рублей</vt:lpstr>
      <vt:lpstr>Муниципальный долг</vt:lpstr>
      <vt:lpstr>Слайд 49</vt:lpstr>
      <vt:lpstr>Слайд 50</vt:lpstr>
    </vt:vector>
  </TitlesOfParts>
  <Company>Финансовое управление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Лена</dc:creator>
  <cp:lastModifiedBy>fin_rev</cp:lastModifiedBy>
  <cp:revision>844</cp:revision>
  <cp:lastPrinted>2024-11-29T05:54:16Z</cp:lastPrinted>
  <dcterms:created xsi:type="dcterms:W3CDTF">2019-11-05T12:38:45Z</dcterms:created>
  <dcterms:modified xsi:type="dcterms:W3CDTF">2024-11-29T07:02:30Z</dcterms:modified>
</cp:coreProperties>
</file>