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6"/>
  </p:notesMasterIdLst>
  <p:handoutMasterIdLst>
    <p:handoutMasterId r:id="rId47"/>
  </p:handoutMasterIdLst>
  <p:sldIdLst>
    <p:sldId id="258" r:id="rId2"/>
    <p:sldId id="264" r:id="rId3"/>
    <p:sldId id="312" r:id="rId4"/>
    <p:sldId id="315" r:id="rId5"/>
    <p:sldId id="311" r:id="rId6"/>
    <p:sldId id="265" r:id="rId7"/>
    <p:sldId id="313" r:id="rId8"/>
    <p:sldId id="365" r:id="rId9"/>
    <p:sldId id="366" r:id="rId10"/>
    <p:sldId id="367" r:id="rId11"/>
    <p:sldId id="369" r:id="rId12"/>
    <p:sldId id="370" r:id="rId13"/>
    <p:sldId id="371" r:id="rId14"/>
    <p:sldId id="372" r:id="rId15"/>
    <p:sldId id="373" r:id="rId16"/>
    <p:sldId id="399" r:id="rId17"/>
    <p:sldId id="374" r:id="rId18"/>
    <p:sldId id="376" r:id="rId19"/>
    <p:sldId id="31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28" r:id="rId30"/>
    <p:sldId id="387" r:id="rId31"/>
    <p:sldId id="400" r:id="rId32"/>
    <p:sldId id="332" r:id="rId33"/>
    <p:sldId id="389" r:id="rId34"/>
    <p:sldId id="334" r:id="rId35"/>
    <p:sldId id="390" r:id="rId36"/>
    <p:sldId id="391" r:id="rId37"/>
    <p:sldId id="392" r:id="rId38"/>
    <p:sldId id="394" r:id="rId39"/>
    <p:sldId id="395" r:id="rId40"/>
    <p:sldId id="401" r:id="rId41"/>
    <p:sldId id="397" r:id="rId42"/>
    <p:sldId id="398" r:id="rId43"/>
    <p:sldId id="286" r:id="rId44"/>
    <p:sldId id="287" r:id="rId45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206BE"/>
    <a:srgbClr val="000000"/>
    <a:srgbClr val="AFECFF"/>
    <a:srgbClr val="0206A0"/>
    <a:srgbClr val="FF9900"/>
    <a:srgbClr val="CC0000"/>
    <a:srgbClr val="CC99FF"/>
    <a:srgbClr val="A140A8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9" autoAdjust="0"/>
    <p:restoredTop sz="99885" autoAdjust="0"/>
  </p:normalViewPr>
  <p:slideViewPr>
    <p:cSldViewPr>
      <p:cViewPr varScale="1">
        <p:scale>
          <a:sx n="115" d="100"/>
          <a:sy n="115" d="100"/>
        </p:scale>
        <p:origin x="-17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0.8515104002537156"/>
          <c:h val="0.8132719980962512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</c:v>
                </c:pt>
              </c:strCache>
            </c:strRef>
          </c:tx>
          <c:cat>
            <c:strRef>
              <c:f>Лист1!$A$2:$A$4</c:f>
              <c:strCache>
                <c:ptCount val="2"/>
                <c:pt idx="0">
                  <c:v>План на 2024 год</c:v>
                </c:pt>
                <c:pt idx="1">
                  <c:v>Исполнение 2024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2"/>
                <c:pt idx="0">
                  <c:v>257418.5</c:v>
                </c:pt>
                <c:pt idx="1">
                  <c:v>251540.7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082-4757-9495-F672242B63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Лист1!$A$2:$A$4</c:f>
              <c:strCache>
                <c:ptCount val="2"/>
                <c:pt idx="0">
                  <c:v>План на 2024 год</c:v>
                </c:pt>
                <c:pt idx="1">
                  <c:v>Исполнение 2024 года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2"/>
                <c:pt idx="0">
                  <c:v>272991.5</c:v>
                </c:pt>
                <c:pt idx="1">
                  <c:v>261952.5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082-4757-9495-F672242B63EF}"/>
            </c:ext>
          </c:extLst>
        </c:ser>
        <c:dLbls/>
        <c:shape val="box"/>
        <c:axId val="146224256"/>
        <c:axId val="146225792"/>
        <c:axId val="0"/>
      </c:bar3DChart>
      <c:catAx>
        <c:axId val="1462242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6225792"/>
        <c:crosses val="autoZero"/>
        <c:auto val="1"/>
        <c:lblAlgn val="ctr"/>
        <c:lblOffset val="100"/>
      </c:catAx>
      <c:valAx>
        <c:axId val="146225792"/>
        <c:scaling>
          <c:orientation val="minMax"/>
        </c:scaling>
        <c:delete val="1"/>
        <c:axPos val="l"/>
        <c:numFmt formatCode="General" sourceLinked="1"/>
        <c:tickLblPos val="none"/>
        <c:crossAx val="1462242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00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15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неналоговых доходов в 2024 году</a:t>
            </a:r>
            <a:endParaRPr lang="ru-RU" sz="1500" b="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621058308336111"/>
          <c:y val="2.2575461463763474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"/>
          <c:y val="0.34098444248513926"/>
          <c:w val="0.63536073152365791"/>
          <c:h val="0.4182524510501017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E1-43DA-B2E0-C860B08C7B92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E1-43DA-B2E0-C860B08C7B92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9E1-43DA-B2E0-C860B08C7B92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9E1-43DA-B2E0-C860B08C7B92}"/>
              </c:ext>
            </c:extLst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9E1-43DA-B2E0-C860B08C7B92}"/>
              </c:ext>
            </c:extLst>
          </c:dPt>
          <c:dPt>
            <c:idx val="5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9E1-43DA-B2E0-C860B08C7B92}"/>
              </c:ext>
            </c:extLst>
          </c:dPt>
          <c:dLbls>
            <c:dLbl>
              <c:idx val="3"/>
              <c:layout>
                <c:manualLayout>
                  <c:x val="-2.2365570492167561E-2"/>
                  <c:y val="-7.5958754994138629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9E1-43DA-B2E0-C860B08C7B92}"/>
                </c:ext>
              </c:extLst>
            </c:dLbl>
            <c:dLbl>
              <c:idx val="4"/>
              <c:layout>
                <c:manualLayout>
                  <c:x val="-9.7982940167141933E-3"/>
                  <c:y val="3.225065923394721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9E1-43DA-B2E0-C860B08C7B92}"/>
                </c:ext>
              </c:extLst>
            </c:dLbl>
            <c:dLbl>
              <c:idx val="5"/>
              <c:layout>
                <c:manualLayout>
                  <c:x val="2.4495735041785441E-2"/>
                  <c:y val="-2.2575461463763533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9E1-43DA-B2E0-C860B08C7B92}"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аренды земли и имущества</c:v>
                </c:pt>
                <c:pt idx="1">
                  <c:v>Доходы от платных услуг</c:v>
                </c:pt>
                <c:pt idx="2">
                  <c:v>Доходы от продажи имущества и земли</c:v>
                </c:pt>
                <c:pt idx="3">
                  <c:v>Штрафы, санкции</c:v>
                </c:pt>
                <c:pt idx="4">
                  <c:v>Инициативные платежи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3288.6</c:v>
                </c:pt>
                <c:pt idx="1">
                  <c:v>5774.6</c:v>
                </c:pt>
                <c:pt idx="2">
                  <c:v>357.4</c:v>
                </c:pt>
                <c:pt idx="3">
                  <c:v>1005.6</c:v>
                </c:pt>
                <c:pt idx="4">
                  <c:v>884.3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9E1-43DA-B2E0-C860B08C7B92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2051338480409846"/>
          <c:y val="0.23165521556645366"/>
          <c:w val="0.35988996320080835"/>
          <c:h val="0.7526525754204646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2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hPercent val="60"/>
      <c:depthPercent val="9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72945213399827E-2"/>
          <c:w val="0.67970769532268982"/>
          <c:h val="0.84450325020865369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4662049852701239E-2"/>
                  <c:y val="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68E-433C-AB38-F5D689C14C10}"/>
                </c:ext>
              </c:extLst>
            </c:dLbl>
            <c:dLbl>
              <c:idx val="1"/>
              <c:layout>
                <c:manualLayout>
                  <c:x val="1.282929362111357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68E-433C-AB38-F5D689C14C10}"/>
                </c:ext>
              </c:extLst>
            </c:dLbl>
            <c:dLbl>
              <c:idx val="2"/>
              <c:layout>
                <c:manualLayout>
                  <c:x val="9.1637811579383111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68E-433C-AB38-F5D689C14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47031.1</c:v>
                </c:pt>
                <c:pt idx="1">
                  <c:v>38479.9</c:v>
                </c:pt>
                <c:pt idx="2">
                  <c:v>38479.9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68E-433C-AB38-F5D689C14C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dLbls>
            <c:dLbl>
              <c:idx val="0"/>
              <c:layout>
                <c:manualLayout>
                  <c:x val="1.4662049852701239E-2"/>
                  <c:y val="5.152942999929812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68E-433C-AB38-F5D689C14C10}"/>
                </c:ext>
              </c:extLst>
            </c:dLbl>
            <c:dLbl>
              <c:idx val="1"/>
              <c:layout>
                <c:manualLayout>
                  <c:x val="1.8327562315876549E-2"/>
                  <c:y val="5.152942999929812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68E-433C-AB38-F5D689C14C10}"/>
                </c:ext>
              </c:extLst>
            </c:dLbl>
            <c:dLbl>
              <c:idx val="2"/>
              <c:layout>
                <c:manualLayout>
                  <c:x val="1.4662049852701239E-2"/>
                  <c:y val="-1.03058859998596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68E-433C-AB38-F5D689C14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100073</c:v>
                </c:pt>
                <c:pt idx="1">
                  <c:v>118787.5</c:v>
                </c:pt>
                <c:pt idx="2">
                  <c:v>115291.3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68E-433C-AB38-F5D689C14C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dLbls>
            <c:dLbl>
              <c:idx val="0"/>
              <c:layout>
                <c:manualLayout>
                  <c:x val="1.4662049852701239E-2"/>
                  <c:y val="7.72941449989472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68E-433C-AB38-F5D689C14C10}"/>
                </c:ext>
              </c:extLst>
            </c:dLbl>
            <c:dLbl>
              <c:idx val="1"/>
              <c:layout>
                <c:manualLayout>
                  <c:x val="1.2829293621113579E-2"/>
                  <c:y val="7.72941449989472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68E-433C-AB38-F5D689C14C10}"/>
                </c:ext>
              </c:extLst>
            </c:dLbl>
            <c:dLbl>
              <c:idx val="2"/>
              <c:layout>
                <c:manualLayout>
                  <c:x val="1.5505675048849294E-2"/>
                  <c:y val="7.72945213399827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68E-433C-AB38-F5D689C14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26209.7</c:v>
                </c:pt>
                <c:pt idx="1">
                  <c:v>23823.5</c:v>
                </c:pt>
                <c:pt idx="2">
                  <c:v>22896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68E-433C-AB38-F5D689C14C1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dLbls>
            <c:dLbl>
              <c:idx val="0"/>
              <c:layout>
                <c:manualLayout>
                  <c:x val="1.1678842229128027E-2"/>
                  <c:y val="3.947884676324181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168E-433C-AB38-F5D689C14C10}"/>
                </c:ext>
              </c:extLst>
            </c:dLbl>
            <c:dLbl>
              <c:idx val="1"/>
              <c:layout>
                <c:manualLayout>
                  <c:x val="1.1953909031239988E-2"/>
                  <c:y val="2.784225750314758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68E-433C-AB38-F5D689C14C10}"/>
                </c:ext>
              </c:extLst>
            </c:dLbl>
            <c:dLbl>
              <c:idx val="2"/>
              <c:layout>
                <c:manualLayout>
                  <c:x val="1.1223972336059963E-2"/>
                  <c:y val="-2.077812685247286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168E-433C-AB38-F5D689C14C10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5742.1</c:v>
                </c:pt>
                <c:pt idx="1">
                  <c:v>6376.2</c:v>
                </c:pt>
                <c:pt idx="2">
                  <c:v>6370.8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168E-433C-AB38-F5D689C14C10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1.6494806084288903E-2"/>
                  <c:y val="-2.576471499964902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168E-433C-AB38-F5D689C14C10}"/>
                </c:ext>
              </c:extLst>
            </c:dLbl>
            <c:dLbl>
              <c:idx val="1"/>
              <c:layout>
                <c:manualLayout>
                  <c:x val="1.2829293621113579E-2"/>
                  <c:y val="-2.318824349968414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168E-433C-AB38-F5D689C14C10}"/>
                </c:ext>
              </c:extLst>
            </c:dLbl>
            <c:dLbl>
              <c:idx val="2"/>
              <c:layout>
                <c:manualLayout>
                  <c:x val="2.0160318547464216E-2"/>
                  <c:y val="-3.091765799957884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168E-433C-AB38-F5D689C14C10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3</c:v>
                </c:pt>
                <c:pt idx="1">
                  <c:v>934.8</c:v>
                </c:pt>
                <c:pt idx="2">
                  <c:v>933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168E-433C-AB38-F5D689C14C10}"/>
            </c:ext>
          </c:extLst>
        </c:ser>
        <c:dLbls/>
        <c:shape val="box"/>
        <c:axId val="148554112"/>
        <c:axId val="148555648"/>
        <c:axId val="0"/>
      </c:bar3DChart>
      <c:catAx>
        <c:axId val="148554112"/>
        <c:scaling>
          <c:orientation val="minMax"/>
        </c:scaling>
        <c:axPos val="b"/>
        <c:numFmt formatCode="General" sourceLinked="0"/>
        <c:tickLblPos val="nextTo"/>
        <c:crossAx val="148555648"/>
        <c:crosses val="autoZero"/>
        <c:auto val="1"/>
        <c:lblAlgn val="ctr"/>
        <c:lblOffset val="100"/>
      </c:catAx>
      <c:valAx>
        <c:axId val="148555648"/>
        <c:scaling>
          <c:orientation val="minMax"/>
        </c:scaling>
        <c:delete val="1"/>
        <c:axPos val="l"/>
        <c:numFmt formatCode="#,##0.0" sourceLinked="1"/>
        <c:tickLblPos val="none"/>
        <c:crossAx val="148554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660802679122565"/>
          <c:y val="0.21127128591710057"/>
          <c:w val="0.22339197320877449"/>
          <c:h val="0.52927879951261847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10"/>
      <c:depthPercent val="80"/>
      <c:rAngAx val="1"/>
    </c:view3D>
    <c:floor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0"/>
          <c:y val="0.11770014384024464"/>
          <c:w val="0.76976057297529465"/>
          <c:h val="0.8146093910859648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61140,4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07F-4AEB-8C0B-E8D8550D28B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61084,0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61140.4</c:v>
                </c:pt>
                <c:pt idx="1">
                  <c:v>61084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07F-4AEB-8C0B-E8D8550D28B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spPr>
            <a:solidFill>
              <a:srgbClr val="0206BE"/>
            </a:solidFill>
          </c:spPr>
          <c:dLbls>
            <c:dLbl>
              <c:idx val="0"/>
              <c:layout>
                <c:manualLayout>
                  <c:x val="-6.7577395573258274E-3"/>
                  <c:y val="1.25489813751378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412,6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07F-4AEB-8C0B-E8D8550D28B2}"/>
                </c:ext>
              </c:extLst>
            </c:dLbl>
            <c:dLbl>
              <c:idx val="1"/>
              <c:layout>
                <c:manualLayout>
                  <c:x val="-4.1585037090893472E-3"/>
                  <c:y val="1.25489813751378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412,6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412.6</c:v>
                </c:pt>
                <c:pt idx="1">
                  <c:v>412.6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07F-4AEB-8C0B-E8D8550D28B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безопасность и правоохранительная деятельность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-2.8219432929590211E-3"/>
                  <c:y val="-1.045748447928149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1978,1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07F-4AEB-8C0B-E8D8550D28B2}"/>
                </c:ext>
              </c:extLst>
            </c:dLbl>
            <c:dLbl>
              <c:idx val="1"/>
              <c:layout>
                <c:manualLayout>
                  <c:x val="0"/>
                  <c:y val="-1.045748447928149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1977,0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1978.1</c:v>
                </c:pt>
                <c:pt idx="1">
                  <c:v>1977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07F-4AEB-8C0B-E8D8550D28B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65936,7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07F-4AEB-8C0B-E8D8550D28B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62254,5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65936.7</c:v>
                </c:pt>
                <c:pt idx="1">
                  <c:v>62254.5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07F-4AEB-8C0B-E8D8550D28B2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dLbls>
            <c:dLbl>
              <c:idx val="0"/>
              <c:layout>
                <c:manualLayout>
                  <c:x val="-1.4109298850058802E-3"/>
                  <c:y val="8.67206155388322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20541,3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407F-4AEB-8C0B-E8D8550D28B2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19331,3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20541.3</c:v>
                </c:pt>
                <c:pt idx="1">
                  <c:v>19331.3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407F-4AEB-8C0B-E8D8550D28B2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Охрана окружающей среды</c:v>
                </c:pt>
              </c:strCache>
            </c:strRef>
          </c:tx>
          <c:dLbls>
            <c:dLbl>
              <c:idx val="0"/>
              <c:layout>
                <c:manualLayout>
                  <c:x val="5.6437195400235304E-3"/>
                  <c:y val="-0.101896723258127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71123,2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407F-4AEB-8C0B-E8D8550D28B2}"/>
                </c:ext>
              </c:extLst>
            </c:dLbl>
            <c:dLbl>
              <c:idx val="1"/>
              <c:layout>
                <c:manualLayout>
                  <c:x val="4.2162360277700579E-3"/>
                  <c:y val="-0.1035845510937368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70360,1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4921.6000000000004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407F-4AEB-8C0B-E8D8550D28B2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dLbl>
              <c:idx val="0"/>
              <c:layout>
                <c:manualLayout>
                  <c:x val="-1.4109298850058802E-3"/>
                  <c:y val="-9.75606924811862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33311,7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407F-4AEB-8C0B-E8D8550D28B2}"/>
                </c:ext>
              </c:extLst>
            </c:dLbl>
            <c:dLbl>
              <c:idx val="1"/>
              <c:layout>
                <c:manualLayout>
                  <c:x val="1.1243296074053478E-2"/>
                  <c:y val="-9.207515652776612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33285,9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71123.199999999997</c:v>
                </c:pt>
                <c:pt idx="1">
                  <c:v>70360.100000000006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407F-4AEB-8C0B-E8D8550D28B2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Культура</c:v>
                </c:pt>
              </c:strCache>
            </c:strRef>
          </c:tx>
          <c:dLbls>
            <c:dLbl>
              <c:idx val="0"/>
              <c:layout>
                <c:manualLayout>
                  <c:x val="-1.4109298850058802E-3"/>
                  <c:y val="-3.03522154385911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12221,1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407F-4AEB-8C0B-E8D8550D28B2}"/>
                </c:ext>
              </c:extLst>
            </c:dLbl>
            <c:dLbl>
              <c:idx val="1"/>
              <c:layout>
                <c:manualLayout>
                  <c:x val="2.8108240185133714E-3"/>
                  <c:y val="-2.76225469583298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11842,4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33311.699999999997</c:v>
                </c:pt>
                <c:pt idx="1">
                  <c:v>33285.9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407F-4AEB-8C0B-E8D8550D28B2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dLbl>
              <c:idx val="0"/>
              <c:layout>
                <c:manualLayout>
                  <c:x val="2.5247868162711607E-3"/>
                  <c:y val="-2.563362383601476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247,6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407F-4AEB-8C0B-E8D8550D28B2}"/>
                </c:ext>
              </c:extLst>
            </c:dLbl>
            <c:dLbl>
              <c:idx val="1"/>
              <c:layout>
                <c:manualLayout>
                  <c:x val="0"/>
                  <c:y val="-1.045748447928149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247,6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12221.1</c:v>
                </c:pt>
                <c:pt idx="1">
                  <c:v>11842.4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407F-4AEB-8C0B-E8D8550D28B2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dLbls>
            <c:dLbl>
              <c:idx val="0"/>
              <c:layout>
                <c:manualLayout>
                  <c:x val="2.4505254112128011E-17"/>
                  <c:y val="-3.97384410212696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1157,3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407F-4AEB-8C0B-E8D8550D28B2}"/>
                </c:ext>
              </c:extLst>
            </c:dLbl>
            <c:dLbl>
              <c:idx val="1"/>
              <c:layout>
                <c:manualLayout>
                  <c:x val="-4.0099969961859784E-3"/>
                  <c:y val="-4.18299379171261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1157,2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407F-4AEB-8C0B-E8D8550D28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247.6</c:v>
                </c:pt>
                <c:pt idx="1">
                  <c:v>247.6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407F-4AEB-8C0B-E8D8550D28B2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Лист1!$L$2:$L$3</c:f>
              <c:numCache>
                <c:formatCode>General</c:formatCode>
                <c:ptCount val="2"/>
                <c:pt idx="0">
                  <c:v>1157.3</c:v>
                </c:pt>
                <c:pt idx="1">
                  <c:v>1157.2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E-407F-4AEB-8C0B-E8D8550D28B2}"/>
            </c:ext>
          </c:extLst>
        </c:ser>
        <c:dLbls>
          <c:showVal val="1"/>
        </c:dLbls>
        <c:gapWidth val="96"/>
        <c:gapDepth val="3"/>
        <c:shape val="cylinder"/>
        <c:axId val="148865024"/>
        <c:axId val="148866560"/>
        <c:axId val="0"/>
      </c:bar3DChart>
      <c:catAx>
        <c:axId val="148865024"/>
        <c:scaling>
          <c:orientation val="minMax"/>
        </c:scaling>
        <c:axPos val="b"/>
        <c:numFmt formatCode="General" sourceLinked="0"/>
        <c:tickLblPos val="nextTo"/>
        <c:crossAx val="148866560"/>
        <c:crosses val="autoZero"/>
        <c:auto val="1"/>
        <c:lblAlgn val="ctr"/>
        <c:lblOffset val="100"/>
      </c:catAx>
      <c:valAx>
        <c:axId val="148866560"/>
        <c:scaling>
          <c:orientation val="minMax"/>
        </c:scaling>
        <c:delete val="1"/>
        <c:axPos val="l"/>
        <c:numFmt formatCode="General" sourceLinked="1"/>
        <c:tickLblPos val="none"/>
        <c:crossAx val="148865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093875942156767"/>
          <c:y val="0.11722653678511274"/>
          <c:w val="0.30056483856073596"/>
          <c:h val="0.8133538702015801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otX val="20"/>
      <c:rotY val="40"/>
      <c:depthPercent val="5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8412663369480824E-2"/>
          <c:y val="0"/>
          <c:w val="0.94158733663051963"/>
          <c:h val="0.8178248468555490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9493751584800947E-2"/>
                  <c:y val="0.3755844275309874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74 014,6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97-49E2-A715-CE43AF29D263}"/>
                </c:ext>
              </c:extLst>
            </c:dLbl>
            <c:dLbl>
              <c:idx val="1"/>
              <c:layout>
                <c:manualLayout>
                  <c:x val="9.3350275205434496E-3"/>
                  <c:y val="0.197909459227055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72 927,8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97-49E2-A715-CE43AF29D263}"/>
                </c:ext>
              </c:extLst>
            </c:dLbl>
            <c:dLbl>
              <c:idx val="2"/>
              <c:layout>
                <c:manualLayout>
                  <c:x val="1.4414400780874618E-2"/>
                  <c:y val="0.2081303300108504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97-49E2-A715-CE43AF29D2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План </c:v>
                </c:pt>
                <c:pt idx="1">
                  <c:v>Факт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74014.600000000006</c:v>
                </c:pt>
                <c:pt idx="1">
                  <c:v>72927.8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D97-49E2-A715-CE43AF29D263}"/>
            </c:ext>
          </c:extLst>
        </c:ser>
        <c:dLbls/>
        <c:shape val="box"/>
        <c:axId val="149196160"/>
        <c:axId val="149197952"/>
        <c:axId val="0"/>
      </c:bar3DChart>
      <c:catAx>
        <c:axId val="1491961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9197952"/>
        <c:crosses val="autoZero"/>
        <c:auto val="1"/>
        <c:lblAlgn val="ctr"/>
        <c:lblOffset val="100"/>
      </c:catAx>
      <c:valAx>
        <c:axId val="149197952"/>
        <c:scaling>
          <c:orientation val="minMax"/>
        </c:scaling>
        <c:delete val="1"/>
        <c:axPos val="l"/>
        <c:numFmt formatCode="General" sourceLinked="1"/>
        <c:tickLblPos val="none"/>
        <c:crossAx val="149196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4631710705212396E-3"/>
          <c:y val="4.8612556115565718E-2"/>
          <c:w val="0.96421355958603816"/>
          <c:h val="0.81009528481370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4414396529651576E-2"/>
                  <c:y val="0.2838341014661739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2BD-43D1-A20A-0BE8FDA10A00}"/>
                </c:ext>
              </c:extLst>
            </c:dLbl>
            <c:dLbl>
              <c:idx val="1"/>
              <c:layout>
                <c:manualLayout>
                  <c:x val="1.4414396529651576E-2"/>
                  <c:y val="0.187271442331774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BD-43D1-A20A-0BE8FDA10A00}"/>
                </c:ext>
              </c:extLst>
            </c:dLbl>
            <c:dLbl>
              <c:idx val="2"/>
              <c:layout>
                <c:manualLayout>
                  <c:x val="1.4414400780874618E-2"/>
                  <c:y val="0.2081303300108504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2BD-43D1-A20A-0BE8FDA10A0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2024 год (План)</c:v>
                </c:pt>
                <c:pt idx="1">
                  <c:v>2024 год (Факт)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47324.3</c:v>
                </c:pt>
                <c:pt idx="1">
                  <c:v>47237.599999999999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2BD-43D1-A20A-0BE8FDA10A00}"/>
            </c:ext>
          </c:extLst>
        </c:ser>
        <c:dLbls/>
        <c:shape val="box"/>
        <c:axId val="149303296"/>
        <c:axId val="149304832"/>
        <c:axId val="0"/>
      </c:bar3DChart>
      <c:catAx>
        <c:axId val="149303296"/>
        <c:scaling>
          <c:orientation val="minMax"/>
        </c:scaling>
        <c:axPos val="b"/>
        <c:numFmt formatCode="General" sourceLinked="0"/>
        <c:tickLblPos val="nextTo"/>
        <c:crossAx val="149304832"/>
        <c:crosses val="autoZero"/>
        <c:auto val="1"/>
        <c:lblAlgn val="ctr"/>
        <c:lblOffset val="100"/>
      </c:catAx>
      <c:valAx>
        <c:axId val="149304832"/>
        <c:scaling>
          <c:orientation val="minMax"/>
        </c:scaling>
        <c:delete val="1"/>
        <c:axPos val="l"/>
        <c:numFmt formatCode="General" sourceLinked="1"/>
        <c:tickLblPos val="none"/>
        <c:crossAx val="149303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6.4116558429437295E-2"/>
          <c:y val="1.8981346714535906E-2"/>
          <c:w val="0.93588340233784661"/>
          <c:h val="0.78799658851991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0914342850794389E-2"/>
                  <c:y val="0.2947971997105428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37128,3</a:t>
                    </a:r>
                    <a:endParaRPr lang="ru-RU" sz="11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90-4811-95DF-99697A33142A}"/>
                </c:ext>
              </c:extLst>
            </c:dLbl>
            <c:dLbl>
              <c:idx val="1"/>
              <c:layout>
                <c:manualLayout>
                  <c:x val="2.4832215997205892E-2"/>
                  <c:y val="0.16864053611313878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37094,1</a:t>
                    </a:r>
                    <a:endParaRPr lang="ru-RU" sz="11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90-4811-95DF-99697A33142A}"/>
                </c:ext>
              </c:extLst>
            </c:dLbl>
            <c:dLbl>
              <c:idx val="2"/>
              <c:layout>
                <c:manualLayout>
                  <c:x val="9.7412396916399073E-3"/>
                  <c:y val="0.298410609799509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90-4811-95DF-99697A33142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37128.300000000003</c:v>
                </c:pt>
                <c:pt idx="1">
                  <c:v>37094.1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790-4811-95DF-99697A33142A}"/>
            </c:ext>
          </c:extLst>
        </c:ser>
        <c:dLbls/>
        <c:shape val="box"/>
        <c:axId val="144115200"/>
        <c:axId val="144116736"/>
        <c:axId val="0"/>
      </c:bar3DChart>
      <c:catAx>
        <c:axId val="144115200"/>
        <c:scaling>
          <c:orientation val="minMax"/>
        </c:scaling>
        <c:axPos val="b"/>
        <c:numFmt formatCode="General" sourceLinked="0"/>
        <c:tickLblPos val="nextTo"/>
        <c:crossAx val="144116736"/>
        <c:crosses val="autoZero"/>
        <c:auto val="1"/>
        <c:lblAlgn val="ctr"/>
        <c:lblOffset val="100"/>
      </c:catAx>
      <c:valAx>
        <c:axId val="144116736"/>
        <c:scaling>
          <c:orientation val="minMax"/>
        </c:scaling>
        <c:delete val="1"/>
        <c:axPos val="l"/>
        <c:numFmt formatCode="General" sourceLinked="1"/>
        <c:tickLblPos val="none"/>
        <c:crossAx val="144115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1"/>
          <c:h val="0.832838821952385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0727252657066281E-2"/>
                  <c:y val="0.2808888102498545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A-4F43-91D8-A6FFEBAD1F80}"/>
                </c:ext>
              </c:extLst>
            </c:dLbl>
            <c:dLbl>
              <c:idx val="1"/>
              <c:layout>
                <c:manualLayout>
                  <c:x val="5.534304891305652E-3"/>
                  <c:y val="0.1564444006454880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A-4F43-91D8-A6FFEBAD1F80}"/>
                </c:ext>
              </c:extLst>
            </c:dLbl>
            <c:dLbl>
              <c:idx val="2"/>
              <c:layout>
                <c:manualLayout>
                  <c:x val="2.1227190694133216E-2"/>
                  <c:y val="0.3804443379333459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A-4F43-91D8-A6FFEBAD1F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 2024 год</c:v>
                </c:pt>
                <c:pt idx="1">
                  <c:v>Факт 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7985.8</c:v>
                </c:pt>
                <c:pt idx="1">
                  <c:v>7985.8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21A-4F43-91D8-A6FFEBAD1F80}"/>
            </c:ext>
          </c:extLst>
        </c:ser>
        <c:dLbls/>
        <c:shape val="box"/>
        <c:axId val="149448192"/>
        <c:axId val="149449728"/>
        <c:axId val="0"/>
      </c:bar3DChart>
      <c:catAx>
        <c:axId val="149448192"/>
        <c:scaling>
          <c:orientation val="minMax"/>
        </c:scaling>
        <c:axPos val="b"/>
        <c:numFmt formatCode="General" sourceLinked="0"/>
        <c:tickLblPos val="nextTo"/>
        <c:crossAx val="149449728"/>
        <c:crosses val="autoZero"/>
        <c:auto val="1"/>
        <c:lblAlgn val="ctr"/>
        <c:lblOffset val="100"/>
      </c:catAx>
      <c:valAx>
        <c:axId val="149449728"/>
        <c:scaling>
          <c:orientation val="minMax"/>
        </c:scaling>
        <c:delete val="1"/>
        <c:axPos val="l"/>
        <c:numFmt formatCode="General" sourceLinked="1"/>
        <c:tickLblPos val="none"/>
        <c:crossAx val="149448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0.10906623841707977"/>
          <c:w val="0.93366508703786366"/>
          <c:h val="0.525608022809443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EC-41CE-A02F-A2FE7614309A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EC-41CE-A02F-A2FE7614309A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EC-41CE-A02F-A2FE7614309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2024 год (план)</c:v>
                </c:pt>
                <c:pt idx="1">
                  <c:v>2024 год (факт)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5477.9</c:v>
                </c:pt>
                <c:pt idx="1">
                  <c:v>5467.4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1EC-41CE-A02F-A2FE7614309A}"/>
            </c:ext>
          </c:extLst>
        </c:ser>
        <c:dLbls/>
        <c:shape val="box"/>
        <c:axId val="149542400"/>
        <c:axId val="149543936"/>
        <c:axId val="0"/>
      </c:bar3DChart>
      <c:catAx>
        <c:axId val="149542400"/>
        <c:scaling>
          <c:orientation val="minMax"/>
        </c:scaling>
        <c:axPos val="b"/>
        <c:numFmt formatCode="General" sourceLinked="0"/>
        <c:tickLblPos val="nextTo"/>
        <c:crossAx val="149543936"/>
        <c:crosses val="autoZero"/>
        <c:auto val="1"/>
        <c:lblAlgn val="ctr"/>
        <c:lblOffset val="100"/>
      </c:catAx>
      <c:valAx>
        <c:axId val="149543936"/>
        <c:scaling>
          <c:orientation val="minMax"/>
        </c:scaling>
        <c:delete val="1"/>
        <c:axPos val="l"/>
        <c:numFmt formatCode="General" sourceLinked="1"/>
        <c:tickLblPos val="none"/>
        <c:crossAx val="149542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5458929357561801E-2"/>
                  <c:y val="0.340423149250682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19B-45AF-AC17-2A4C7AB9B496}"/>
                </c:ext>
              </c:extLst>
            </c:dLbl>
            <c:dLbl>
              <c:idx val="1"/>
              <c:layout>
                <c:manualLayout>
                  <c:x val="1.5458929357561801E-2"/>
                  <c:y val="0.185341492369816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9B-45AF-AC17-2A4C7AB9B496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19B-45AF-AC17-2A4C7AB9B496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7618.8</c:v>
                </c:pt>
                <c:pt idx="1">
                  <c:v>7612.3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19B-45AF-AC17-2A4C7AB9B496}"/>
            </c:ext>
          </c:extLst>
        </c:ser>
        <c:dLbls/>
        <c:shape val="box"/>
        <c:axId val="138225152"/>
        <c:axId val="138226688"/>
        <c:axId val="0"/>
      </c:bar3DChart>
      <c:catAx>
        <c:axId val="138225152"/>
        <c:scaling>
          <c:orientation val="minMax"/>
        </c:scaling>
        <c:axPos val="b"/>
        <c:numFmt formatCode="General" sourceLinked="0"/>
        <c:tickLblPos val="nextTo"/>
        <c:crossAx val="138226688"/>
        <c:crosses val="autoZero"/>
        <c:auto val="1"/>
        <c:lblAlgn val="ctr"/>
        <c:lblOffset val="100"/>
      </c:catAx>
      <c:valAx>
        <c:axId val="138226688"/>
        <c:scaling>
          <c:orientation val="minMax"/>
        </c:scaling>
        <c:delete val="1"/>
        <c:axPos val="l"/>
        <c:numFmt formatCode="0.0" sourceLinked="1"/>
        <c:tickLblPos val="none"/>
        <c:crossAx val="138225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88-4B96-A542-EE3352A307C3}"/>
                </c:ext>
              </c:extLst>
            </c:dLbl>
            <c:dLbl>
              <c:idx val="1"/>
              <c:layout>
                <c:manualLayout>
                  <c:x val="7.0089721489542912E-3"/>
                  <c:y val="0.2603765467682173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88-4B96-A542-EE3352A307C3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88-4B96-A542-EE3352A307C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351.2</c:v>
                </c:pt>
                <c:pt idx="1">
                  <c:v>351.2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688-4B96-A542-EE3352A307C3}"/>
            </c:ext>
          </c:extLst>
        </c:ser>
        <c:dLbls/>
        <c:shape val="box"/>
        <c:axId val="151871872"/>
        <c:axId val="151873408"/>
        <c:axId val="0"/>
      </c:bar3DChart>
      <c:catAx>
        <c:axId val="151871872"/>
        <c:scaling>
          <c:orientation val="minMax"/>
        </c:scaling>
        <c:axPos val="b"/>
        <c:numFmt formatCode="General" sourceLinked="0"/>
        <c:tickLblPos val="nextTo"/>
        <c:crossAx val="151873408"/>
        <c:crosses val="autoZero"/>
        <c:auto val="1"/>
        <c:lblAlgn val="ctr"/>
        <c:lblOffset val="100"/>
      </c:catAx>
      <c:valAx>
        <c:axId val="151873408"/>
        <c:scaling>
          <c:orientation val="minMax"/>
        </c:scaling>
        <c:delete val="1"/>
        <c:axPos val="l"/>
        <c:numFmt formatCode="General" sourceLinked="1"/>
        <c:tickLblPos val="none"/>
        <c:crossAx val="151871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9.0505820544461116E-2"/>
          <c:w val="1"/>
          <c:h val="0.7275300324549877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 (прогноз)</c:v>
                </c:pt>
                <c:pt idx="2">
                  <c:v>2024 год (факт)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49755.5</c:v>
                </c:pt>
                <c:pt idx="1">
                  <c:v>55526.6</c:v>
                </c:pt>
                <c:pt idx="2">
                  <c:v>55923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8B-4E55-8534-D93B7EB71BE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 (прогноз)</c:v>
                </c:pt>
                <c:pt idx="2">
                  <c:v>2024 год (факт)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14018.9</c:v>
                </c:pt>
                <c:pt idx="1">
                  <c:v>13490.1</c:v>
                </c:pt>
                <c:pt idx="2">
                  <c:v>11646.7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8B-4E55-8534-D93B7EB71BE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effectLst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 (прогноз)</c:v>
                </c:pt>
                <c:pt idx="2">
                  <c:v>2024 год (факт)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179052.1</c:v>
                </c:pt>
                <c:pt idx="1">
                  <c:v>188401.8</c:v>
                </c:pt>
                <c:pt idx="2">
                  <c:v>183971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A8B-4E55-8534-D93B7EB71BEE}"/>
            </c:ext>
          </c:extLst>
        </c:ser>
        <c:dLbls/>
        <c:shape val="box"/>
        <c:axId val="128799104"/>
        <c:axId val="128800640"/>
        <c:axId val="0"/>
      </c:bar3DChart>
      <c:catAx>
        <c:axId val="1287991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0"/>
            </a:pPr>
            <a:endParaRPr lang="ru-RU"/>
          </a:p>
        </c:txPr>
        <c:crossAx val="128800640"/>
        <c:crosses val="autoZero"/>
        <c:auto val="1"/>
        <c:lblAlgn val="ctr"/>
        <c:lblOffset val="100"/>
      </c:catAx>
      <c:valAx>
        <c:axId val="128800640"/>
        <c:scaling>
          <c:orientation val="minMax"/>
        </c:scaling>
        <c:delete val="1"/>
        <c:axPos val="l"/>
        <c:numFmt formatCode="#,##0.0" sourceLinked="1"/>
        <c:tickLblPos val="none"/>
        <c:crossAx val="12879910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7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7.3613028772851292E-3"/>
                  <c:y val="0.3232788054585495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C1-4B67-AC9D-252C18FDE9FD}"/>
                </c:ext>
              </c:extLst>
            </c:dLbl>
            <c:dLbl>
              <c:idx val="1"/>
              <c:layout>
                <c:manualLayout>
                  <c:x val="-3.8033027875185414E-3"/>
                  <c:y val="0.3191262231646300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C1-4B67-AC9D-252C18FDE9FD}"/>
                </c:ext>
              </c:extLst>
            </c:dLbl>
            <c:dLbl>
              <c:idx val="2"/>
              <c:layout>
                <c:manualLayout>
                  <c:x val="3.6070835167644415E-2"/>
                  <c:y val="-1.356629435552806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C1-4B67-AC9D-252C18FDE9F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247.6</c:v>
                </c:pt>
                <c:pt idx="1">
                  <c:v>247.6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EC1-4B67-AC9D-252C18FDE9FD}"/>
            </c:ext>
          </c:extLst>
        </c:ser>
        <c:dLbls/>
        <c:shape val="box"/>
        <c:axId val="151835008"/>
        <c:axId val="151836544"/>
        <c:axId val="0"/>
      </c:bar3DChart>
      <c:catAx>
        <c:axId val="151835008"/>
        <c:scaling>
          <c:orientation val="minMax"/>
        </c:scaling>
        <c:axPos val="b"/>
        <c:numFmt formatCode="General" sourceLinked="0"/>
        <c:tickLblPos val="nextTo"/>
        <c:crossAx val="151836544"/>
        <c:crosses val="autoZero"/>
        <c:auto val="1"/>
        <c:lblAlgn val="ctr"/>
        <c:lblOffset val="100"/>
      </c:catAx>
      <c:valAx>
        <c:axId val="151836544"/>
        <c:scaling>
          <c:orientation val="minMax"/>
        </c:scaling>
        <c:delete val="1"/>
        <c:axPos val="l"/>
        <c:numFmt formatCode="General" sourceLinked="1"/>
        <c:tickLblPos val="none"/>
        <c:crossAx val="151835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6.7481447390846843E-3"/>
                  <c:y val="0.3659939694977812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9A-4C6D-9F64-86615AE5000A}"/>
                </c:ext>
              </c:extLst>
            </c:dLbl>
            <c:dLbl>
              <c:idx val="1"/>
              <c:layout>
                <c:manualLayout>
                  <c:x val="1.3424824665625758E-2"/>
                  <c:y val="0.1505029757124694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9A-4C6D-9F64-86615AE5000A}"/>
                </c:ext>
              </c:extLst>
            </c:dLbl>
            <c:dLbl>
              <c:idx val="2"/>
              <c:layout>
                <c:manualLayout>
                  <c:x val="-3.4353487408905949E-3"/>
                  <c:y val="0.253714074959496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9A-4C6D-9F64-86615AE5000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1978.1</c:v>
                </c:pt>
                <c:pt idx="1">
                  <c:v>1977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99A-4C6D-9F64-86615AE5000A}"/>
            </c:ext>
          </c:extLst>
        </c:ser>
        <c:dLbls/>
        <c:shape val="box"/>
        <c:axId val="151949696"/>
        <c:axId val="151951232"/>
        <c:axId val="0"/>
      </c:bar3DChart>
      <c:catAx>
        <c:axId val="151949696"/>
        <c:scaling>
          <c:orientation val="minMax"/>
        </c:scaling>
        <c:axPos val="b"/>
        <c:numFmt formatCode="General" sourceLinked="0"/>
        <c:tickLblPos val="nextTo"/>
        <c:crossAx val="151951232"/>
        <c:crosses val="autoZero"/>
        <c:auto val="1"/>
        <c:lblAlgn val="ctr"/>
        <c:lblOffset val="100"/>
      </c:catAx>
      <c:valAx>
        <c:axId val="151951232"/>
        <c:scaling>
          <c:orientation val="minMax"/>
        </c:scaling>
        <c:delete val="1"/>
        <c:axPos val="l"/>
        <c:numFmt formatCode="General" sourceLinked="1"/>
        <c:tickLblPos val="none"/>
        <c:crossAx val="151949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7.9601965102999925E-3"/>
                  <c:y val="0.358785367604206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2D-4BBB-A2A0-54B8E80E6713}"/>
                </c:ext>
              </c:extLst>
            </c:dLbl>
            <c:dLbl>
              <c:idx val="1"/>
              <c:layout>
                <c:manualLayout>
                  <c:x val="2.6533988367666802E-3"/>
                  <c:y val="0.3587853676042060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2D-4BBB-A2A0-54B8E80E6713}"/>
                </c:ext>
              </c:extLst>
            </c:dLbl>
            <c:dLbl>
              <c:idx val="2"/>
              <c:layout>
                <c:manualLayout>
                  <c:x val="-2.6533988367665857E-3"/>
                  <c:y val="0.358785367604206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2D-4BBB-A2A0-54B8E80E671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170.5</c:v>
                </c:pt>
                <c:pt idx="1">
                  <c:v>170.4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12D-4BBB-A2A0-54B8E80E6713}"/>
            </c:ext>
          </c:extLst>
        </c:ser>
        <c:dLbls/>
        <c:shape val="box"/>
        <c:axId val="152525824"/>
        <c:axId val="152531712"/>
        <c:axId val="0"/>
      </c:bar3DChart>
      <c:catAx>
        <c:axId val="152525824"/>
        <c:scaling>
          <c:orientation val="minMax"/>
        </c:scaling>
        <c:axPos val="b"/>
        <c:numFmt formatCode="General" sourceLinked="0"/>
        <c:tickLblPos val="nextTo"/>
        <c:crossAx val="152531712"/>
        <c:crosses val="autoZero"/>
        <c:auto val="1"/>
        <c:lblAlgn val="ctr"/>
        <c:lblOffset val="100"/>
      </c:catAx>
      <c:valAx>
        <c:axId val="152531712"/>
        <c:scaling>
          <c:orientation val="minMax"/>
        </c:scaling>
        <c:delete val="1"/>
        <c:axPos val="l"/>
        <c:numFmt formatCode="General" sourceLinked="1"/>
        <c:tickLblPos val="none"/>
        <c:crossAx val="152525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595073450304558E-2"/>
          <c:y val="2.0740711707373616E-2"/>
          <c:w val="0.96818539251064473"/>
          <c:h val="0.8533683729186344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16958245722091E-2"/>
                  <c:y val="0.394073522440096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33C-4B48-87D6-A96B830F7875}"/>
                </c:ext>
              </c:extLst>
            </c:dLbl>
            <c:dLbl>
              <c:idx val="1"/>
              <c:layout>
                <c:manualLayout>
                  <c:x val="2.0272762591829169E-2"/>
                  <c:y val="0.394495426603688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3C-4B48-87D6-A96B830F787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190</c:v>
                </c:pt>
                <c:pt idx="1">
                  <c:v>190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3C-4B48-87D6-A96B830F7875}"/>
            </c:ext>
          </c:extLst>
        </c:ser>
        <c:dLbls/>
        <c:shape val="box"/>
        <c:axId val="132233856"/>
        <c:axId val="132235648"/>
        <c:axId val="0"/>
      </c:bar3DChart>
      <c:catAx>
        <c:axId val="132233856"/>
        <c:scaling>
          <c:orientation val="minMax"/>
        </c:scaling>
        <c:axPos val="b"/>
        <c:numFmt formatCode="General" sourceLinked="0"/>
        <c:majorTickMark val="none"/>
        <c:tickLblPos val="nextTo"/>
        <c:crossAx val="132235648"/>
        <c:crosses val="autoZero"/>
        <c:auto val="1"/>
        <c:lblAlgn val="ctr"/>
        <c:lblOffset val="100"/>
      </c:catAx>
      <c:valAx>
        <c:axId val="13223564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2233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4.122354399943845E-2"/>
          <c:y val="7.90117926655904E-2"/>
          <c:w val="0.60425519483602053"/>
          <c:h val="0.7530344883364286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7527263865958424E-2"/>
                  <c:y val="-9.11674530756822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03-48E0-A642-C0A52E08FBBD}"/>
                </c:ext>
              </c:extLst>
            </c:dLbl>
            <c:dLbl>
              <c:idx val="1"/>
              <c:layout>
                <c:manualLayout>
                  <c:x val="1.0015579351976243E-2"/>
                  <c:y val="-9.11674530756822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03-48E0-A642-C0A52E08FBB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53213.8</c:v>
                </c:pt>
                <c:pt idx="1">
                  <c:v>49567.1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A03-48E0-A642-C0A52E08FBBD}"/>
            </c:ext>
          </c:extLst>
        </c:ser>
        <c:dLbls/>
        <c:shape val="cylinder"/>
        <c:axId val="132459904"/>
        <c:axId val="132461696"/>
        <c:axId val="0"/>
      </c:bar3DChart>
      <c:catAx>
        <c:axId val="132459904"/>
        <c:scaling>
          <c:orientation val="minMax"/>
        </c:scaling>
        <c:axPos val="b"/>
        <c:numFmt formatCode="General" sourceLinked="0"/>
        <c:tickLblPos val="nextTo"/>
        <c:crossAx val="132461696"/>
        <c:crosses val="autoZero"/>
        <c:auto val="1"/>
        <c:lblAlgn val="ctr"/>
        <c:lblOffset val="100"/>
      </c:catAx>
      <c:valAx>
        <c:axId val="132461696"/>
        <c:scaling>
          <c:orientation val="minMax"/>
        </c:scaling>
        <c:delete val="1"/>
        <c:axPos val="l"/>
        <c:numFmt formatCode="#,##0.00" sourceLinked="1"/>
        <c:tickLblPos val="none"/>
        <c:crossAx val="132459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2.3368151145299327E-3"/>
          <c:w val="1"/>
          <c:h val="0.7851720542585356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3.118886552589098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36-4708-AA52-1D1F83EAD80F}"/>
                </c:ext>
              </c:extLst>
            </c:dLbl>
            <c:dLbl>
              <c:idx val="1"/>
              <c:layout>
                <c:manualLayout>
                  <c:x val="4.054552518365817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36-4708-AA52-1D1F83EAD80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6125.7</c:v>
                </c:pt>
                <c:pt idx="1">
                  <c:v>6043.5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60-46B5-9C86-0D5DEE06BD2D}"/>
            </c:ext>
          </c:extLst>
        </c:ser>
        <c:dLbls/>
        <c:shape val="cylinder"/>
        <c:axId val="138232576"/>
        <c:axId val="152343296"/>
        <c:axId val="0"/>
      </c:bar3DChart>
      <c:catAx>
        <c:axId val="138232576"/>
        <c:scaling>
          <c:orientation val="minMax"/>
        </c:scaling>
        <c:axPos val="b"/>
        <c:numFmt formatCode="General" sourceLinked="0"/>
        <c:tickLblPos val="nextTo"/>
        <c:crossAx val="152343296"/>
        <c:crosses val="autoZero"/>
        <c:auto val="1"/>
        <c:lblAlgn val="ctr"/>
        <c:lblOffset val="100"/>
      </c:catAx>
      <c:valAx>
        <c:axId val="152343296"/>
        <c:scaling>
          <c:orientation val="minMax"/>
        </c:scaling>
        <c:delete val="1"/>
        <c:axPos val="l"/>
        <c:numFmt formatCode="General" sourceLinked="1"/>
        <c:tickLblPos val="none"/>
        <c:crossAx val="138232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3.4094129711864332E-2"/>
                  <c:y val="-4.558372653784060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0F-47EC-96A8-1C5A03D82600}"/>
                </c:ext>
              </c:extLst>
            </c:dLbl>
            <c:dLbl>
              <c:idx val="1"/>
              <c:layout>
                <c:manualLayout>
                  <c:x val="2.1917654814769934E-2"/>
                  <c:y val="4.558372653783977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0F-47EC-96A8-1C5A03D826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2595.4</c:v>
                </c:pt>
                <c:pt idx="1">
                  <c:v>2595.1999999999998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20-4B85-8CC2-029F63E4186B}"/>
            </c:ext>
          </c:extLst>
        </c:ser>
        <c:dLbls/>
        <c:gapWidth val="55"/>
        <c:gapDepth val="55"/>
        <c:shape val="cylinder"/>
        <c:axId val="132519040"/>
        <c:axId val="132520576"/>
        <c:axId val="0"/>
      </c:bar3DChart>
      <c:catAx>
        <c:axId val="13251904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32520576"/>
        <c:crosses val="autoZero"/>
        <c:auto val="1"/>
        <c:lblAlgn val="ctr"/>
        <c:lblOffset val="100"/>
      </c:catAx>
      <c:valAx>
        <c:axId val="13252057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251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4.2160741311982513E-3"/>
                  <c:y val="0.3033179883091242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997,1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4D-4832-A993-306700915312}"/>
                </c:ext>
              </c:extLst>
            </c:dLbl>
            <c:dLbl>
              <c:idx val="1"/>
              <c:layout>
                <c:manualLayout>
                  <c:x val="-6.3243651837957514E-3"/>
                  <c:y val="0.155450469008425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996,9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4D-4832-A993-306700915312}"/>
                </c:ext>
              </c:extLst>
            </c:dLbl>
            <c:dLbl>
              <c:idx val="2"/>
              <c:layout>
                <c:manualLayout>
                  <c:x val="4.2160741311982513E-3"/>
                  <c:y val="0.303317988309124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4D-4832-A993-30670091531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968.9</c:v>
                </c:pt>
                <c:pt idx="1">
                  <c:v>967.6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34D-4832-A993-306700915312}"/>
            </c:ext>
          </c:extLst>
        </c:ser>
        <c:dLbls/>
        <c:shape val="box"/>
        <c:axId val="153760512"/>
        <c:axId val="132702592"/>
        <c:axId val="0"/>
      </c:bar3DChart>
      <c:catAx>
        <c:axId val="153760512"/>
        <c:scaling>
          <c:orientation val="minMax"/>
        </c:scaling>
        <c:axPos val="b"/>
        <c:numFmt formatCode="General" sourceLinked="0"/>
        <c:tickLblPos val="nextTo"/>
        <c:crossAx val="132702592"/>
        <c:crosses val="autoZero"/>
        <c:auto val="1"/>
        <c:lblAlgn val="ctr"/>
        <c:lblOffset val="100"/>
      </c:catAx>
      <c:valAx>
        <c:axId val="132702592"/>
        <c:scaling>
          <c:orientation val="minMax"/>
        </c:scaling>
        <c:delete val="1"/>
        <c:axPos val="l"/>
        <c:numFmt formatCode="General" sourceLinked="1"/>
        <c:tickLblPos val="none"/>
        <c:crossAx val="153760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rotY val="100"/>
      <c:perspective val="30"/>
    </c:view3D>
    <c:plotArea>
      <c:layout>
        <c:manualLayout>
          <c:layoutTarget val="inner"/>
          <c:xMode val="edge"/>
          <c:yMode val="edge"/>
          <c:x val="4.2349296501871733E-3"/>
          <c:y val="6.3796327546043544E-2"/>
          <c:w val="0.48770500408760381"/>
          <c:h val="0.79116449748635997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6664945570328315E-2"/>
                  <c:y val="1.137538835694908E-2"/>
                </c:manualLayout>
              </c:layout>
              <c:dLblPos val="bestFit"/>
              <c:showPercent val="1"/>
              <c:separator> 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CC1-4DE0-A606-3FB1F7785EA3}"/>
                </c:ext>
              </c:extLst>
            </c:dLbl>
            <c:dLbl>
              <c:idx val="1"/>
              <c:layout>
                <c:manualLayout>
                  <c:x val="2.0677595628415316E-2"/>
                  <c:y val="-1.2494527420801191E-2"/>
                </c:manualLayout>
              </c:layout>
              <c:dLblPos val="bestFit"/>
              <c:showPercent val="1"/>
              <c:separator> 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CC1-4DE0-A606-3FB1F7785EA3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Percent val="1"/>
            <c:separator> 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'Структура доходов'!$A$3:$C$3</c:f>
              <c:strCache>
                <c:ptCount val="3"/>
                <c:pt idx="0">
                  <c:v>налоговые доходы </c:v>
                </c:pt>
                <c:pt idx="1">
                  <c:v>неналоговые доходы  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'Структура доходов'!$A$4:$C$4</c:f>
              <c:numCache>
                <c:formatCode>General</c:formatCode>
                <c:ptCount val="3"/>
                <c:pt idx="0">
                  <c:v>55923</c:v>
                </c:pt>
                <c:pt idx="1">
                  <c:v>11646.7</c:v>
                </c:pt>
                <c:pt idx="2">
                  <c:v>183971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CC1-4DE0-A606-3FB1F7785EA3}"/>
            </c:ext>
          </c:extLst>
        </c:ser>
        <c:dLbls/>
      </c:pie3DChart>
    </c:plotArea>
    <c:legend>
      <c:legendPos val="r"/>
      <c:layout>
        <c:manualLayout>
          <c:xMode val="edge"/>
          <c:yMode val="edge"/>
          <c:x val="0.51803278688524246"/>
          <c:y val="0.21270623303094646"/>
          <c:w val="0.47759562841530029"/>
          <c:h val="0.78401164420532587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</c:chart>
  <c:spPr>
    <a:solidFill>
      <a:schemeClr val="bg2"/>
    </a:solidFill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rotY val="110"/>
      <c:perspective val="30"/>
    </c:view3D>
    <c:plotArea>
      <c:layout>
        <c:manualLayout>
          <c:layoutTarget val="inner"/>
          <c:xMode val="edge"/>
          <c:yMode val="edge"/>
          <c:x val="4.820079162130457E-2"/>
          <c:y val="0.13342164149307059"/>
          <c:w val="0.464736731059744"/>
          <c:h val="0.7189723119295894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6255727934998228E-2"/>
                  <c:y val="1.1675973639106922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046-415E-9355-A58970FDA84B}"/>
                </c:ext>
              </c:extLst>
            </c:dLbl>
            <c:spPr>
              <a:noFill/>
              <a:ln>
                <a:noFill/>
              </a:ln>
              <a:effectLst/>
            </c:sp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'Структура доходов'!$A$24:$C$24</c:f>
              <c:strCache>
                <c:ptCount val="3"/>
                <c:pt idx="0">
                  <c:v>налоговые доходы </c:v>
                </c:pt>
                <c:pt idx="1">
                  <c:v>неналоговые доходы  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'Структура доходов'!$A$25:$C$25</c:f>
              <c:numCache>
                <c:formatCode>General</c:formatCode>
                <c:ptCount val="3"/>
                <c:pt idx="0">
                  <c:v>49755.5</c:v>
                </c:pt>
                <c:pt idx="1">
                  <c:v>14018.9</c:v>
                </c:pt>
                <c:pt idx="2">
                  <c:v>179052.1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046-415E-9355-A58970FDA84B}"/>
            </c:ext>
          </c:extLst>
        </c:ser>
        <c:dLbls/>
      </c:pie3DChart>
    </c:plotArea>
    <c:legend>
      <c:legendPos val="r"/>
      <c:layout>
        <c:manualLayout>
          <c:xMode val="edge"/>
          <c:yMode val="edge"/>
          <c:x val="0.52255310529913657"/>
          <c:y val="0.17908649080610525"/>
          <c:w val="0.45172342203205307"/>
          <c:h val="0.79785491587363366"/>
        </c:manualLayout>
      </c:layout>
    </c:legend>
    <c:plotVisOnly val="1"/>
    <c:dispBlanksAs val="zero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500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</a:t>
            </a:r>
            <a:r>
              <a:rPr lang="ru-RU" sz="15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2024 году</a:t>
            </a:r>
            <a:endParaRPr lang="ru-RU" sz="1500" b="0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"/>
          <c:y val="0.34098444248513926"/>
          <c:w val="0.63536073152365791"/>
          <c:h val="0.4182524510501017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18-47D5-AEC8-CFEB3E49E7BC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18-47D5-AEC8-CFEB3E49E7BC}"/>
              </c:ext>
            </c:extLst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B18-47D5-AEC8-CFEB3E49E7BC}"/>
              </c:ext>
            </c:extLst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B18-47D5-AEC8-CFEB3E49E7BC}"/>
              </c:ext>
            </c:extLst>
          </c:dPt>
          <c:dPt>
            <c:idx val="4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B18-47D5-AEC8-CFEB3E49E7BC}"/>
              </c:ext>
            </c:extLst>
          </c:dPt>
          <c:dPt>
            <c:idx val="5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B18-47D5-AEC8-CFEB3E49E7BC}"/>
              </c:ext>
            </c:extLst>
          </c:dPt>
          <c:dLbls>
            <c:dLbl>
              <c:idx val="3"/>
              <c:layout>
                <c:manualLayout>
                  <c:x val="-2.2365570492167561E-2"/>
                  <c:y val="-7.5958754994138629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B18-47D5-AEC8-CFEB3E49E7BC}"/>
                </c:ext>
              </c:extLst>
            </c:dLbl>
            <c:dLbl>
              <c:idx val="4"/>
              <c:layout>
                <c:manualLayout>
                  <c:x val="-9.7982940167141933E-3"/>
                  <c:y val="3.225065923394721E-3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B18-47D5-AEC8-CFEB3E49E7BC}"/>
                </c:ext>
              </c:extLst>
            </c:dLbl>
            <c:dLbl>
              <c:idx val="5"/>
              <c:layout>
                <c:manualLayout>
                  <c:x val="2.4495735041785441E-2"/>
                  <c:y val="-2.2575461463763533E-2"/>
                </c:manualLayout>
              </c:layout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DB18-47D5-AEC8-CFEB3E49E7BC}"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Акцизы</c:v>
                </c:pt>
                <c:pt idx="2">
                  <c:v>Госпошлина</c:v>
                </c:pt>
                <c:pt idx="3">
                  <c:v>УСНО</c:v>
                </c:pt>
                <c:pt idx="4">
                  <c:v>Патент</c:v>
                </c:pt>
                <c:pt idx="5">
                  <c:v>Налоги на имущество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21836.2</c:v>
                </c:pt>
                <c:pt idx="1">
                  <c:v>8969.4</c:v>
                </c:pt>
                <c:pt idx="2">
                  <c:v>1095.5999999999999</c:v>
                </c:pt>
                <c:pt idx="3">
                  <c:v>17506.099999999995</c:v>
                </c:pt>
                <c:pt idx="4">
                  <c:v>1503.8</c:v>
                </c:pt>
                <c:pt idx="5">
                  <c:v>4510.1000000000004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B18-47D5-AEC8-CFEB3E49E7BC}"/>
            </c:ext>
          </c:extLst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425900208618824"/>
          <c:y val="0.23165521556645366"/>
          <c:w val="0.3461444098803837"/>
          <c:h val="0.7526525754204646"/>
        </c:manualLayout>
      </c:layout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solidFill>
      <a:schemeClr val="bg2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8.4329540746050133E-2"/>
          <c:w val="0.97485616374032746"/>
          <c:h val="0.739218796077509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9.4814717483871231E-3"/>
                  <c:y val="0.1244435734483055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A3C-4295-B93E-27DAF2B542E7}"/>
                </c:ext>
              </c:extLst>
            </c:dLbl>
            <c:dLbl>
              <c:idx val="1"/>
              <c:layout>
                <c:manualLayout>
                  <c:x val="1.1851895165648723E-2"/>
                  <c:y val="0.1185167194866572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A3C-4295-B93E-27DAF2B542E7}"/>
                </c:ext>
              </c:extLst>
            </c:dLbl>
            <c:dLbl>
              <c:idx val="2"/>
              <c:layout>
                <c:manualLayout>
                  <c:x val="1.1984401454056876E-2"/>
                  <c:y val="0.177775429185750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21 836,2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A3C-4295-B93E-27DAF2B542E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 </c:v>
                </c:pt>
                <c:pt idx="1">
                  <c:v>2024 год (план)</c:v>
                </c:pt>
                <c:pt idx="2">
                  <c:v>2024 год (факт)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19856</c:v>
                </c:pt>
                <c:pt idx="1">
                  <c:v>21371.200000000001</c:v>
                </c:pt>
                <c:pt idx="2">
                  <c:v>21836.2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A3C-4295-B93E-27DAF2B542E7}"/>
            </c:ext>
          </c:extLst>
        </c:ser>
        <c:dLbls/>
        <c:shape val="box"/>
        <c:axId val="147243008"/>
        <c:axId val="147244544"/>
        <c:axId val="0"/>
      </c:bar3DChart>
      <c:catAx>
        <c:axId val="1472430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147244544"/>
        <c:crosses val="autoZero"/>
        <c:auto val="1"/>
        <c:lblAlgn val="ctr"/>
        <c:lblOffset val="100"/>
      </c:catAx>
      <c:valAx>
        <c:axId val="147244544"/>
        <c:scaling>
          <c:orientation val="minMax"/>
        </c:scaling>
        <c:delete val="1"/>
        <c:axPos val="l"/>
        <c:numFmt formatCode="#,##0.0" sourceLinked="1"/>
        <c:tickLblPos val="none"/>
        <c:crossAx val="147243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8.4329540746050077E-2"/>
          <c:w val="0.97485616374032746"/>
          <c:h val="0.739218796077509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9.4814717483871231E-3"/>
                  <c:y val="0.1244435734483054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36B-4BFA-BF4D-7054F9CED4EA}"/>
                </c:ext>
              </c:extLst>
            </c:dLbl>
            <c:dLbl>
              <c:idx val="1"/>
              <c:layout>
                <c:manualLayout>
                  <c:x val="1.4102243792493047E-2"/>
                  <c:y val="0.171849978162760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36B-4BFA-BF4D-7054F9CED4EA}"/>
                </c:ext>
              </c:extLst>
            </c:dLbl>
            <c:dLbl>
              <c:idx val="2"/>
              <c:layout>
                <c:manualLayout>
                  <c:x val="1.6307408253995345E-2"/>
                  <c:y val="0.109627376432952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8 969,4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36B-4BFA-BF4D-7054F9CED4E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 (план)</c:v>
                </c:pt>
                <c:pt idx="2">
                  <c:v>2024 год (факт)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8415.9</c:v>
                </c:pt>
                <c:pt idx="1">
                  <c:v>8950</c:v>
                </c:pt>
                <c:pt idx="2">
                  <c:v>8969.4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6B-4BFA-BF4D-7054F9CED4EA}"/>
            </c:ext>
          </c:extLst>
        </c:ser>
        <c:dLbls/>
        <c:shape val="box"/>
        <c:axId val="147179008"/>
        <c:axId val="147180544"/>
        <c:axId val="0"/>
      </c:bar3DChart>
      <c:catAx>
        <c:axId val="1471790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147180544"/>
        <c:crosses val="autoZero"/>
        <c:auto val="1"/>
        <c:lblAlgn val="ctr"/>
        <c:lblOffset val="100"/>
      </c:catAx>
      <c:valAx>
        <c:axId val="147180544"/>
        <c:scaling>
          <c:orientation val="minMax"/>
        </c:scaling>
        <c:delete val="1"/>
        <c:axPos val="l"/>
        <c:numFmt formatCode="#,##0.0" sourceLinked="1"/>
        <c:tickLblPos val="none"/>
        <c:crossAx val="147179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8796870448208412E-2"/>
          <c:y val="4.4490581788658494E-2"/>
          <c:w val="0.80325378396412817"/>
          <c:h val="0.83137801672248623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tx>
          <c:dLbls>
            <c:dLbl>
              <c:idx val="0"/>
              <c:layout>
                <c:manualLayout>
                  <c:x val="3.3633601822040796E-2"/>
                  <c:y val="2.69358384087241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560-407A-8407-B98C13913B84}"/>
                </c:ext>
              </c:extLst>
            </c:dLbl>
            <c:dLbl>
              <c:idx val="1"/>
              <c:layout>
                <c:manualLayout>
                  <c:x val="2.642640143160352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560-407A-8407-B98C13913B84}"/>
                </c:ext>
              </c:extLst>
            </c:dLbl>
            <c:dLbl>
              <c:idx val="2"/>
              <c:layout>
                <c:manualLayout>
                  <c:x val="3.1231201691895114E-2"/>
                  <c:y val="-8.08075152261719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560-407A-8407-B98C13913B84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13541.2</c:v>
                </c:pt>
                <c:pt idx="1">
                  <c:v>17376.099999999995</c:v>
                </c:pt>
                <c:pt idx="2">
                  <c:v>17506.099999999995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560-407A-8407-B98C13913B84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ЕСХН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2.1621601171311951E-2"/>
                  <c:y val="8.08075152261719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560-407A-8407-B98C13913B84}"/>
                </c:ext>
              </c:extLst>
            </c:dLbl>
            <c:dLbl>
              <c:idx val="1"/>
              <c:layout>
                <c:manualLayout>
                  <c:x val="3.6036001952186571E-2"/>
                  <c:y val="-2.69358384087241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560-407A-8407-B98C13913B84}"/>
                </c:ext>
              </c:extLst>
            </c:dLbl>
            <c:dLbl>
              <c:idx val="2"/>
              <c:layout>
                <c:manualLayout>
                  <c:x val="1.461737521706732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560-407A-8407-B98C13913B84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207.3</c:v>
                </c:pt>
                <c:pt idx="1">
                  <c:v>501.8</c:v>
                </c:pt>
                <c:pt idx="2">
                  <c:v>501.8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560-407A-8407-B98C13913B84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2.6832350303988742E-2"/>
                  <c:y val="-1.616150304523444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560-407A-8407-B98C13913B84}"/>
                </c:ext>
              </c:extLst>
            </c:dLbl>
            <c:dLbl>
              <c:idx val="1"/>
              <c:layout>
                <c:manualLayout>
                  <c:x val="3.1231201691895114E-2"/>
                  <c:y val="-1.88550868861067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560-407A-8407-B98C13913B84}"/>
                </c:ext>
              </c:extLst>
            </c:dLbl>
            <c:dLbl>
              <c:idx val="2"/>
              <c:layout>
                <c:manualLayout>
                  <c:x val="3.4039361529061611E-2"/>
                  <c:y val="-1.616150304523444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560-407A-8407-B98C13913B84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1002.1</c:v>
                </c:pt>
                <c:pt idx="1">
                  <c:v>1541.5</c:v>
                </c:pt>
                <c:pt idx="2">
                  <c:v>1503.8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9560-407A-8407-B98C13913B84}"/>
            </c:ext>
          </c:extLst>
        </c:ser>
        <c:dLbls/>
        <c:gapWidth val="55"/>
        <c:gapDepth val="55"/>
        <c:shape val="box"/>
        <c:axId val="147508224"/>
        <c:axId val="147542784"/>
        <c:axId val="0"/>
      </c:bar3DChart>
      <c:catAx>
        <c:axId val="1475082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500" baseline="0"/>
            </a:pPr>
            <a:endParaRPr lang="ru-RU"/>
          </a:p>
        </c:txPr>
        <c:crossAx val="147542784"/>
        <c:crosses val="autoZero"/>
        <c:auto val="1"/>
        <c:lblAlgn val="ctr"/>
        <c:lblOffset val="100"/>
      </c:catAx>
      <c:valAx>
        <c:axId val="147542784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47508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77648598852144"/>
          <c:y val="0.27289312962204137"/>
          <c:w val="0.18003908647058059"/>
          <c:h val="0.20540629169206645"/>
        </c:manualLayout>
      </c:layout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5875494037948845E-4"/>
          <c:y val="7.0050753300564337E-4"/>
          <c:w val="0.95678202817725955"/>
          <c:h val="0.7729657685185600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НИФЛ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0"/>
                  <c:y val="7.6189942927533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069-4221-96B4-CBD1F2E96192}"/>
                </c:ext>
              </c:extLst>
            </c:dLbl>
            <c:dLbl>
              <c:idx val="1"/>
              <c:layout>
                <c:manualLayout>
                  <c:x val="1.2012000650728855E-2"/>
                  <c:y val="8.63486019845380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069-4221-96B4-CBD1F2E96192}"/>
                </c:ext>
              </c:extLst>
            </c:dLbl>
            <c:dLbl>
              <c:idx val="2"/>
              <c:layout>
                <c:manualLayout>
                  <c:x val="2.402210964781193E-3"/>
                  <c:y val="9.65072610415424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069-4221-96B4-CBD1F2E961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1990.4</c:v>
                </c:pt>
                <c:pt idx="1">
                  <c:v>1850</c:v>
                </c:pt>
                <c:pt idx="2">
                  <c:v>1824.9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069-4221-96B4-CBD1F2E9619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НИО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1.2011927939025559E-2"/>
                  <c:y val="0.1041262553342965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069-4221-96B4-CBD1F2E96192}"/>
                </c:ext>
              </c:extLst>
            </c:dLbl>
            <c:dLbl>
              <c:idx val="1"/>
              <c:layout>
                <c:manualLayout>
                  <c:x val="9.6095423512205323E-3"/>
                  <c:y val="0.1041262553342965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069-4221-96B4-CBD1F2E96192}"/>
                </c:ext>
              </c:extLst>
            </c:dLbl>
            <c:dLbl>
              <c:idx val="2"/>
              <c:layout>
                <c:manualLayout>
                  <c:x val="3.3633601822040796E-2"/>
                  <c:y val="7.365027816328244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069-4221-96B4-CBD1F2E961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3080</c:v>
                </c:pt>
                <c:pt idx="1">
                  <c:v>2234.6999999999998</c:v>
                </c:pt>
                <c:pt idx="2">
                  <c:v>1974.2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069-4221-96B4-CBD1F2E96192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ЗН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9.6095423512205323E-3"/>
                  <c:y val="7.87296076917846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069-4221-96B4-CBD1F2E96192}"/>
                </c:ext>
              </c:extLst>
            </c:dLbl>
            <c:dLbl>
              <c:idx val="1"/>
              <c:layout>
                <c:manualLayout>
                  <c:x val="9.6095423512205323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D069-4221-96B4-CBD1F2E96192}"/>
                </c:ext>
              </c:extLst>
            </c:dLbl>
            <c:dLbl>
              <c:idx val="2"/>
              <c:layout>
                <c:manualLayout>
                  <c:x val="7.2071567634153424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069-4221-96B4-CBD1F2E961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год(план)</c:v>
                </c:pt>
                <c:pt idx="2">
                  <c:v>2024 год(факт)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1183.0999999999999</c:v>
                </c:pt>
                <c:pt idx="1">
                  <c:v>717</c:v>
                </c:pt>
                <c:pt idx="2">
                  <c:v>711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D069-4221-96B4-CBD1F2E96192}"/>
            </c:ext>
          </c:extLst>
        </c:ser>
        <c:dLbls/>
        <c:gapWidth val="55"/>
        <c:gapDepth val="55"/>
        <c:shape val="box"/>
        <c:axId val="147625088"/>
        <c:axId val="147626624"/>
        <c:axId val="0"/>
      </c:bar3DChart>
      <c:catAx>
        <c:axId val="1476250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147626624"/>
        <c:crosses val="autoZero"/>
        <c:auto val="1"/>
        <c:lblAlgn val="ctr"/>
        <c:lblOffset val="100"/>
      </c:catAx>
      <c:valAx>
        <c:axId val="147626624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476250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11971056435312"/>
          <c:y val="0.93464022748997422"/>
          <c:w val="0.50404132884885311"/>
          <c:h val="6.5359772510028682E-2"/>
        </c:manualLayout>
      </c:layout>
    </c:legend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03E7F-DA18-4A8F-9887-9A3F74964DE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DEBB442-14E8-4566-A9A9-C64616A560E8}">
      <dgm:prSet phldrT="[Текст]" custT="1"/>
      <dgm:spPr>
        <a:noFill/>
        <a:ln>
          <a:solidFill>
            <a:schemeClr val="bg2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DBE417D-8842-45EE-8C72-9766409A8B54}" type="par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ECDC73D1-F1CA-4A46-B396-8BB1D5683A7F}" type="sib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15B9C3C-C493-4204-A068-4141A0FC6B6D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3C78C9B-645E-4C9C-A2EB-A6E1EEB8492D}" type="par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E51FFF7-DC5E-48AA-B388-99DE70173999}" type="sib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2A14D20-3C62-4CAD-8DFE-CCDF082C47E3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2F0F6D6-1FE3-45A0-A573-364FE241F92E}" type="par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F54A866-044F-4527-8E35-628A0C70289D}" type="sib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403FF065-590D-4B5C-B0FB-FAF44B26EA1A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D16ED2D-755A-4269-ADA0-E48E1E77CFA6}" type="par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0B30A24-94AE-436C-AC9E-A41871CC60DC}" type="sib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724E595-29B0-4F0D-8074-6407BC46EC7E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3ED5573-BF16-44DE-B5AA-FA8C897CF891}" type="par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304A938-C6D1-4066-BB6E-777F958B543F}" type="sib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4BD1458-51C7-4536-BE7C-3EE228D819A7}" type="pres">
      <dgm:prSet presAssocID="{A8203E7F-DA18-4A8F-9887-9A3F74964DE8}" presName="CompostProcess" presStyleCnt="0">
        <dgm:presLayoutVars>
          <dgm:dir/>
          <dgm:resizeHandles val="exact"/>
        </dgm:presLayoutVars>
      </dgm:prSet>
      <dgm:spPr/>
    </dgm:pt>
    <dgm:pt modelId="{94A697A1-9EE4-442A-8368-8F7C4E58161A}" type="pres">
      <dgm:prSet presAssocID="{A8203E7F-DA18-4A8F-9887-9A3F74964DE8}" presName="arrow" presStyleLbl="bgShp" presStyleIdx="0" presStyleCnt="1" custScaleX="117647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7140C0D5-677A-4DA0-A2A1-B5144DE6C35A}" type="pres">
      <dgm:prSet presAssocID="{A8203E7F-DA18-4A8F-9887-9A3F74964DE8}" presName="linearProcess" presStyleCnt="0"/>
      <dgm:spPr/>
    </dgm:pt>
    <dgm:pt modelId="{51AAA1B2-B292-4056-8D0F-FA32749E3B2C}" type="pres">
      <dgm:prSet presAssocID="{7DEBB442-14E8-4566-A9A9-C64616A560E8}" presName="textNode" presStyleLbl="node1" presStyleIdx="0" presStyleCnt="5" custScaleX="171399" custScaleY="109157" custLinFactNeighborX="35784" custLinFactNeighborY="-1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03BCC-39E1-484A-99E0-54E3BAC7097A}" type="pres">
      <dgm:prSet presAssocID="{ECDC73D1-F1CA-4A46-B396-8BB1D5683A7F}" presName="sibTrans" presStyleCnt="0"/>
      <dgm:spPr/>
    </dgm:pt>
    <dgm:pt modelId="{D9F6997A-ECBD-4832-B328-6D0D6E41E542}" type="pres">
      <dgm:prSet presAssocID="{6724E595-29B0-4F0D-8074-6407BC46EC7E}" presName="textNode" presStyleLbl="node1" presStyleIdx="1" presStyleCnt="5" custScaleX="140532" custScaleY="104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0E27B-4DE9-4EDF-A368-9DE41497758D}" type="pres">
      <dgm:prSet presAssocID="{A304A938-C6D1-4066-BB6E-777F958B543F}" presName="sibTrans" presStyleCnt="0"/>
      <dgm:spPr/>
    </dgm:pt>
    <dgm:pt modelId="{07CB27E1-FDEF-4AEA-AE64-0AAE02DA5CC2}" type="pres">
      <dgm:prSet presAssocID="{403FF065-590D-4B5C-B0FB-FAF44B26EA1A}" presName="textNode" presStyleLbl="node1" presStyleIdx="2" presStyleCnt="5" custScaleX="151737" custScaleY="94131" custLinFactNeighborX="48627" custLinFactNeighborY="2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AB5CC-E7E4-47B8-A21E-642F9B374719}" type="pres">
      <dgm:prSet presAssocID="{60B30A24-94AE-436C-AC9E-A41871CC60DC}" presName="sibTrans" presStyleCnt="0"/>
      <dgm:spPr/>
    </dgm:pt>
    <dgm:pt modelId="{C88E3B35-7BB7-42D6-B101-365C838621C7}" type="pres">
      <dgm:prSet presAssocID="{015B9C3C-C493-4204-A068-4141A0FC6B6D}" presName="textNode" presStyleLbl="node1" presStyleIdx="3" presStyleCnt="5" custScaleX="157966" custScaleY="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AFE5-AD55-4C87-BAF3-031349470AD1}" type="pres">
      <dgm:prSet presAssocID="{6E51FFF7-DC5E-48AA-B388-99DE70173999}" presName="sibTrans" presStyleCnt="0"/>
      <dgm:spPr/>
    </dgm:pt>
    <dgm:pt modelId="{A319B457-E901-4867-8C84-0C0AF40D4534}" type="pres">
      <dgm:prSet presAssocID="{A2A14D20-3C62-4CAD-8DFE-CCDF082C47E3}" presName="textNode" presStyleLbl="node1" presStyleIdx="4" presStyleCnt="5" custScaleX="132621" custScaleY="89630" custLinFactNeighborX="-5002" custLinFactNeighborY="-1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22DAE3-9B7C-4562-B705-C1ED0280AE62}" type="presOf" srcId="{7DEBB442-14E8-4566-A9A9-C64616A560E8}" destId="{51AAA1B2-B292-4056-8D0F-FA32749E3B2C}" srcOrd="0" destOrd="0" presId="urn:microsoft.com/office/officeart/2005/8/layout/hProcess9"/>
    <dgm:cxn modelId="{6E239558-ED62-42B9-9DF9-FA3384BBD1F9}" srcId="{A8203E7F-DA18-4A8F-9887-9A3F74964DE8}" destId="{403FF065-590D-4B5C-B0FB-FAF44B26EA1A}" srcOrd="2" destOrd="0" parTransId="{ED16ED2D-755A-4269-ADA0-E48E1E77CFA6}" sibTransId="{60B30A24-94AE-436C-AC9E-A41871CC60DC}"/>
    <dgm:cxn modelId="{A692022E-2A27-4089-B4CB-E907365D2DED}" srcId="{A8203E7F-DA18-4A8F-9887-9A3F74964DE8}" destId="{A2A14D20-3C62-4CAD-8DFE-CCDF082C47E3}" srcOrd="4" destOrd="0" parTransId="{82F0F6D6-1FE3-45A0-A573-364FE241F92E}" sibTransId="{0F54A866-044F-4527-8E35-628A0C70289D}"/>
    <dgm:cxn modelId="{4489B0B5-6804-48AD-A048-CEE830428A49}" srcId="{A8203E7F-DA18-4A8F-9887-9A3F74964DE8}" destId="{6724E595-29B0-4F0D-8074-6407BC46EC7E}" srcOrd="1" destOrd="0" parTransId="{03ED5573-BF16-44DE-B5AA-FA8C897CF891}" sibTransId="{A304A938-C6D1-4066-BB6E-777F958B543F}"/>
    <dgm:cxn modelId="{D5B69850-5FD8-48D4-A37F-BF2B44F08578}" type="presOf" srcId="{6724E595-29B0-4F0D-8074-6407BC46EC7E}" destId="{D9F6997A-ECBD-4832-B328-6D0D6E41E542}" srcOrd="0" destOrd="0" presId="urn:microsoft.com/office/officeart/2005/8/layout/hProcess9"/>
    <dgm:cxn modelId="{3EF1CA07-6B48-4C34-9AC4-168EA94AECD4}" srcId="{A8203E7F-DA18-4A8F-9887-9A3F74964DE8}" destId="{7DEBB442-14E8-4566-A9A9-C64616A560E8}" srcOrd="0" destOrd="0" parTransId="{BDBE417D-8842-45EE-8C72-9766409A8B54}" sibTransId="{ECDC73D1-F1CA-4A46-B396-8BB1D5683A7F}"/>
    <dgm:cxn modelId="{2BA0A1F7-9EC4-48F1-B10A-200F0E6DBCAA}" srcId="{A8203E7F-DA18-4A8F-9887-9A3F74964DE8}" destId="{015B9C3C-C493-4204-A068-4141A0FC6B6D}" srcOrd="3" destOrd="0" parTransId="{73C78C9B-645E-4C9C-A2EB-A6E1EEB8492D}" sibTransId="{6E51FFF7-DC5E-48AA-B388-99DE70173999}"/>
    <dgm:cxn modelId="{6B53CB90-1D9D-4407-90BD-AB286B26610F}" type="presOf" srcId="{A8203E7F-DA18-4A8F-9887-9A3F74964DE8}" destId="{04BD1458-51C7-4536-BE7C-3EE228D819A7}" srcOrd="0" destOrd="0" presId="urn:microsoft.com/office/officeart/2005/8/layout/hProcess9"/>
    <dgm:cxn modelId="{C84F7DFA-DD39-4017-92E2-C6342A068DCB}" type="presOf" srcId="{403FF065-590D-4B5C-B0FB-FAF44B26EA1A}" destId="{07CB27E1-FDEF-4AEA-AE64-0AAE02DA5CC2}" srcOrd="0" destOrd="0" presId="urn:microsoft.com/office/officeart/2005/8/layout/hProcess9"/>
    <dgm:cxn modelId="{628C8F4F-783A-4AC6-BFC0-78049158E288}" type="presOf" srcId="{015B9C3C-C493-4204-A068-4141A0FC6B6D}" destId="{C88E3B35-7BB7-42D6-B101-365C838621C7}" srcOrd="0" destOrd="0" presId="urn:microsoft.com/office/officeart/2005/8/layout/hProcess9"/>
    <dgm:cxn modelId="{D6BBB3BC-7383-4C4C-9447-BDBB54F74C1B}" type="presOf" srcId="{A2A14D20-3C62-4CAD-8DFE-CCDF082C47E3}" destId="{A319B457-E901-4867-8C84-0C0AF40D4534}" srcOrd="0" destOrd="0" presId="urn:microsoft.com/office/officeart/2005/8/layout/hProcess9"/>
    <dgm:cxn modelId="{C0DC068D-348F-4C08-853D-734B33782AE1}" type="presParOf" srcId="{04BD1458-51C7-4536-BE7C-3EE228D819A7}" destId="{94A697A1-9EE4-442A-8368-8F7C4E58161A}" srcOrd="0" destOrd="0" presId="urn:microsoft.com/office/officeart/2005/8/layout/hProcess9"/>
    <dgm:cxn modelId="{1481EFBF-6445-42CE-8DB6-FDA3E276D315}" type="presParOf" srcId="{04BD1458-51C7-4536-BE7C-3EE228D819A7}" destId="{7140C0D5-677A-4DA0-A2A1-B5144DE6C35A}" srcOrd="1" destOrd="0" presId="urn:microsoft.com/office/officeart/2005/8/layout/hProcess9"/>
    <dgm:cxn modelId="{D0F3F12A-8B65-4FD9-832F-8034D185B9D1}" type="presParOf" srcId="{7140C0D5-677A-4DA0-A2A1-B5144DE6C35A}" destId="{51AAA1B2-B292-4056-8D0F-FA32749E3B2C}" srcOrd="0" destOrd="0" presId="urn:microsoft.com/office/officeart/2005/8/layout/hProcess9"/>
    <dgm:cxn modelId="{544F566E-9B0E-48B2-AB83-82002E739083}" type="presParOf" srcId="{7140C0D5-677A-4DA0-A2A1-B5144DE6C35A}" destId="{6BC03BCC-39E1-484A-99E0-54E3BAC7097A}" srcOrd="1" destOrd="0" presId="urn:microsoft.com/office/officeart/2005/8/layout/hProcess9"/>
    <dgm:cxn modelId="{59F89881-06DF-494E-A180-291C9DDEB77B}" type="presParOf" srcId="{7140C0D5-677A-4DA0-A2A1-B5144DE6C35A}" destId="{D9F6997A-ECBD-4832-B328-6D0D6E41E542}" srcOrd="2" destOrd="0" presId="urn:microsoft.com/office/officeart/2005/8/layout/hProcess9"/>
    <dgm:cxn modelId="{E22C43D6-B310-46D6-8318-6EA3D27F4880}" type="presParOf" srcId="{7140C0D5-677A-4DA0-A2A1-B5144DE6C35A}" destId="{5D50E27B-4DE9-4EDF-A368-9DE41497758D}" srcOrd="3" destOrd="0" presId="urn:microsoft.com/office/officeart/2005/8/layout/hProcess9"/>
    <dgm:cxn modelId="{457B202E-CA8C-4B93-98F9-9045A568A981}" type="presParOf" srcId="{7140C0D5-677A-4DA0-A2A1-B5144DE6C35A}" destId="{07CB27E1-FDEF-4AEA-AE64-0AAE02DA5CC2}" srcOrd="4" destOrd="0" presId="urn:microsoft.com/office/officeart/2005/8/layout/hProcess9"/>
    <dgm:cxn modelId="{9D56F5A9-D1B7-4D70-802F-974AE281C8DC}" type="presParOf" srcId="{7140C0D5-677A-4DA0-A2A1-B5144DE6C35A}" destId="{D6AAB5CC-E7E4-47B8-A21E-642F9B374719}" srcOrd="5" destOrd="0" presId="urn:microsoft.com/office/officeart/2005/8/layout/hProcess9"/>
    <dgm:cxn modelId="{F0736E3C-DEB9-46FF-BF6D-A1079E451E77}" type="presParOf" srcId="{7140C0D5-677A-4DA0-A2A1-B5144DE6C35A}" destId="{C88E3B35-7BB7-42D6-B101-365C838621C7}" srcOrd="6" destOrd="0" presId="urn:microsoft.com/office/officeart/2005/8/layout/hProcess9"/>
    <dgm:cxn modelId="{EBA12CE8-BF2B-4E60-86BA-113B210E340D}" type="presParOf" srcId="{7140C0D5-677A-4DA0-A2A1-B5144DE6C35A}" destId="{6090AFE5-AD55-4C87-BAF3-031349470AD1}" srcOrd="7" destOrd="0" presId="urn:microsoft.com/office/officeart/2005/8/layout/hProcess9"/>
    <dgm:cxn modelId="{8E749101-8017-442B-BC04-49C0005545DE}" type="presParOf" srcId="{7140C0D5-677A-4DA0-A2A1-B5144DE6C35A}" destId="{A319B457-E901-4867-8C84-0C0AF40D453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13C01-069D-44F3-903D-C34BA6B3F0E0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E7BF48-BB55-4817-8A2E-62D88B857296}">
      <dgm:prSet phldrT="[Текст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C1D3597-50BD-4A10-9373-AC5D07A10D57}" type="par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6605F-F9B3-4732-8B9C-F8E53EE2D52F}" type="sib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143D466-2707-447E-8F2F-EE4ABE1ABF01}">
      <dgm:prSet phldrT="[Текст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22C5452-EBCE-4861-9141-DF26376297CF}" type="parTrans" cxnId="{8399A5D4-EE28-4CFA-B122-7BE750E996EB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72F4DC-990F-43C7-8D6B-966EF9888139}" type="sibTrans" cxnId="{8399A5D4-EE28-4CFA-B122-7BE750E996E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5A8293-B873-4FB9-81A9-10B61B0B2B9B}">
      <dgm:prSet phldrT="[Текст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algn="ctr"/>
          <a:endParaRPr lang="ru-RU" sz="14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dirty="0">
            <a:solidFill>
              <a:schemeClr val="tx1"/>
            </a:solidFill>
          </a:endParaRPr>
        </a:p>
      </dgm:t>
    </dgm:pt>
    <dgm:pt modelId="{26C95101-537C-446C-9E1C-07EB56851589}" type="parTrans" cxnId="{4EBAF049-CDDC-4BC7-9C4A-9F63BAE9453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1811F-BCCF-425C-8B36-4F9C48D563E7}" type="sibTrans" cxnId="{4EBAF049-CDDC-4BC7-9C4A-9F63BAE9453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E32BBF-8E7D-4316-9712-8A52F8D28B08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027F178-08CA-4AC2-8152-0BB82FF2A600}" type="parTrans" cxnId="{38DE4CC8-1B7C-4200-B605-C89CBBDE250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E1EAA-93BF-4417-A02D-8DD10E267F71}" type="sibTrans" cxnId="{38DE4CC8-1B7C-4200-B605-C89CBBDE250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355878-B5B0-4D42-951F-EB4F9986AC31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endParaRPr lang="ru-RU" sz="1600" b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12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марте - апреле</a:t>
          </a:r>
        </a:p>
      </dgm:t>
    </dgm:pt>
    <dgm:pt modelId="{5DF84B62-7A6C-46ED-94CE-C852DCEFB987}" type="parTrans" cxnId="{3A2C8FD8-D70E-4DE6-AF6B-E0D8B9EE828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81DE96-FE1C-4802-B4B0-BDBC30C65F27}" type="sibTrans" cxnId="{3A2C8FD8-D70E-4DE6-AF6B-E0D8B9EE828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4484968-1239-4EE5-B233-B8306A4DE4E3}" type="pres">
      <dgm:prSet presAssocID="{8B313C01-069D-44F3-903D-C34BA6B3F0E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F935627-EC97-476D-B34F-944DFBF3A98C}" type="pres">
      <dgm:prSet presAssocID="{C7E7BF48-BB55-4817-8A2E-62D88B857296}" presName="singleCycle" presStyleCnt="0"/>
      <dgm:spPr/>
    </dgm:pt>
    <dgm:pt modelId="{FBA8B946-7AB1-41BD-B56E-09681C82FFE9}" type="pres">
      <dgm:prSet presAssocID="{C7E7BF48-BB55-4817-8A2E-62D88B857296}" presName="singleCenter" presStyleLbl="node1" presStyleIdx="0" presStyleCnt="5" custScaleX="150678" custLinFactNeighborX="-50022" custLinFactNeighborY="100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7863640-D28F-486B-9FB2-A58D1061BA61}" type="pres">
      <dgm:prSet presAssocID="{B22C5452-EBCE-4861-9141-DF26376297CF}" presName="Name56" presStyleLbl="parChTrans1D2" presStyleIdx="0" presStyleCnt="4"/>
      <dgm:spPr/>
      <dgm:t>
        <a:bodyPr/>
        <a:lstStyle/>
        <a:p>
          <a:endParaRPr lang="ru-RU"/>
        </a:p>
      </dgm:t>
    </dgm:pt>
    <dgm:pt modelId="{7EDA6B09-5E6A-43AE-BAA7-95E4140B901F}" type="pres">
      <dgm:prSet presAssocID="{8143D466-2707-447E-8F2F-EE4ABE1ABF01}" presName="text0" presStyleLbl="node1" presStyleIdx="1" presStyleCnt="5" custScaleX="222484" custScaleY="89901" custRadScaleRad="102726" custRadScaleInc="-9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5398A-8EA3-4CF0-9F12-425392D16795}" type="pres">
      <dgm:prSet presAssocID="{26C95101-537C-446C-9E1C-07EB56851589}" presName="Name56" presStyleLbl="parChTrans1D2" presStyleIdx="1" presStyleCnt="4"/>
      <dgm:spPr/>
      <dgm:t>
        <a:bodyPr/>
        <a:lstStyle/>
        <a:p>
          <a:endParaRPr lang="ru-RU"/>
        </a:p>
      </dgm:t>
    </dgm:pt>
    <dgm:pt modelId="{FFF21497-3975-44AD-922A-6311C66B07B6}" type="pres">
      <dgm:prSet presAssocID="{105A8293-B873-4FB9-81A9-10B61B0B2B9B}" presName="text0" presStyleLbl="node1" presStyleIdx="2" presStyleCnt="5" custScaleX="195840" custScaleY="211290" custRadScaleRad="94854" custRadScaleInc="-117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A1F7E-3774-4700-9E01-9A470DD0945A}" type="pres">
      <dgm:prSet presAssocID="{B027F178-08CA-4AC2-8152-0BB82FF2A600}" presName="Name56" presStyleLbl="parChTrans1D2" presStyleIdx="2" presStyleCnt="4"/>
      <dgm:spPr/>
      <dgm:t>
        <a:bodyPr/>
        <a:lstStyle/>
        <a:p>
          <a:endParaRPr lang="ru-RU"/>
        </a:p>
      </dgm:t>
    </dgm:pt>
    <dgm:pt modelId="{15F8D2CE-DF02-4595-B2AF-75660CFBB6B7}" type="pres">
      <dgm:prSet presAssocID="{B4E32BBF-8E7D-4316-9712-8A52F8D28B08}" presName="text0" presStyleLbl="node1" presStyleIdx="3" presStyleCnt="5" custScaleX="204514" custScaleY="92563" custRadScaleRad="138188" custRadScaleInc="90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9C15E-B091-48E3-8B10-0EC7568DDFD1}" type="pres">
      <dgm:prSet presAssocID="{5DF84B62-7A6C-46ED-94CE-C852DCEFB98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A3E4F56C-FB36-4AE1-8784-B050D8277BF2}" type="pres">
      <dgm:prSet presAssocID="{F4355878-B5B0-4D42-951F-EB4F9986AC31}" presName="text0" presStyleLbl="node1" presStyleIdx="4" presStyleCnt="5" custScaleX="203310" custScaleY="235585" custRadScaleRad="90998" custRadScaleInc="-279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887F5-70FF-4947-A60B-0BD41110837B}" type="presOf" srcId="{105A8293-B873-4FB9-81A9-10B61B0B2B9B}" destId="{FFF21497-3975-44AD-922A-6311C66B07B6}" srcOrd="0" destOrd="0" presId="urn:microsoft.com/office/officeart/2008/layout/RadialCluster"/>
    <dgm:cxn modelId="{DA841203-05D8-4E20-999D-2BE2384BB820}" type="presOf" srcId="{8143D466-2707-447E-8F2F-EE4ABE1ABF01}" destId="{7EDA6B09-5E6A-43AE-BAA7-95E4140B901F}" srcOrd="0" destOrd="0" presId="urn:microsoft.com/office/officeart/2008/layout/RadialCluster"/>
    <dgm:cxn modelId="{38DE4CC8-1B7C-4200-B605-C89CBBDE2508}" srcId="{C7E7BF48-BB55-4817-8A2E-62D88B857296}" destId="{B4E32BBF-8E7D-4316-9712-8A52F8D28B08}" srcOrd="2" destOrd="0" parTransId="{B027F178-08CA-4AC2-8152-0BB82FF2A600}" sibTransId="{5FEE1EAA-93BF-4417-A02D-8DD10E267F71}"/>
    <dgm:cxn modelId="{2361B5B1-8F9F-49E7-A0A1-937560937EBC}" type="presOf" srcId="{B22C5452-EBCE-4861-9141-DF26376297CF}" destId="{37863640-D28F-486B-9FB2-A58D1061BA61}" srcOrd="0" destOrd="0" presId="urn:microsoft.com/office/officeart/2008/layout/RadialCluster"/>
    <dgm:cxn modelId="{3A2C8FD8-D70E-4DE6-AF6B-E0D8B9EE8288}" srcId="{C7E7BF48-BB55-4817-8A2E-62D88B857296}" destId="{F4355878-B5B0-4D42-951F-EB4F9986AC31}" srcOrd="3" destOrd="0" parTransId="{5DF84B62-7A6C-46ED-94CE-C852DCEFB987}" sibTransId="{5481DE96-FE1C-4802-B4B0-BDBC30C65F27}"/>
    <dgm:cxn modelId="{8399A5D4-EE28-4CFA-B122-7BE750E996EB}" srcId="{C7E7BF48-BB55-4817-8A2E-62D88B857296}" destId="{8143D466-2707-447E-8F2F-EE4ABE1ABF01}" srcOrd="0" destOrd="0" parTransId="{B22C5452-EBCE-4861-9141-DF26376297CF}" sibTransId="{1F72F4DC-990F-43C7-8D6B-966EF9888139}"/>
    <dgm:cxn modelId="{7A0BC7E6-880B-4BAD-8103-3B61AC925C9E}" type="presOf" srcId="{F4355878-B5B0-4D42-951F-EB4F9986AC31}" destId="{A3E4F56C-FB36-4AE1-8784-B050D8277BF2}" srcOrd="0" destOrd="0" presId="urn:microsoft.com/office/officeart/2008/layout/RadialCluster"/>
    <dgm:cxn modelId="{CBD9A7AC-B704-423C-9047-4DA3C0E37251}" type="presOf" srcId="{5DF84B62-7A6C-46ED-94CE-C852DCEFB987}" destId="{EB49C15E-B091-48E3-8B10-0EC7568DDFD1}" srcOrd="0" destOrd="0" presId="urn:microsoft.com/office/officeart/2008/layout/RadialCluster"/>
    <dgm:cxn modelId="{E9488568-71C1-44C8-95C0-425B2ACB77E2}" type="presOf" srcId="{26C95101-537C-446C-9E1C-07EB56851589}" destId="{B7E5398A-8EA3-4CF0-9F12-425392D16795}" srcOrd="0" destOrd="0" presId="urn:microsoft.com/office/officeart/2008/layout/RadialCluster"/>
    <dgm:cxn modelId="{1A1174D7-A627-448B-84BA-BA2471FC16A6}" type="presOf" srcId="{B4E32BBF-8E7D-4316-9712-8A52F8D28B08}" destId="{15F8D2CE-DF02-4595-B2AF-75660CFBB6B7}" srcOrd="0" destOrd="0" presId="urn:microsoft.com/office/officeart/2008/layout/RadialCluster"/>
    <dgm:cxn modelId="{7A015222-4887-47AF-93E1-343767766C81}" type="presOf" srcId="{B027F178-08CA-4AC2-8152-0BB82FF2A600}" destId="{F49A1F7E-3774-4700-9E01-9A470DD0945A}" srcOrd="0" destOrd="0" presId="urn:microsoft.com/office/officeart/2008/layout/RadialCluster"/>
    <dgm:cxn modelId="{12A02C4D-D251-458D-A87C-11CD83B3D329}" srcId="{8B313C01-069D-44F3-903D-C34BA6B3F0E0}" destId="{C7E7BF48-BB55-4817-8A2E-62D88B857296}" srcOrd="0" destOrd="0" parTransId="{DC1D3597-50BD-4A10-9373-AC5D07A10D57}" sibTransId="{03F6605F-F9B3-4732-8B9C-F8E53EE2D52F}"/>
    <dgm:cxn modelId="{4EBAF049-CDDC-4BC7-9C4A-9F63BAE94530}" srcId="{C7E7BF48-BB55-4817-8A2E-62D88B857296}" destId="{105A8293-B873-4FB9-81A9-10B61B0B2B9B}" srcOrd="1" destOrd="0" parTransId="{26C95101-537C-446C-9E1C-07EB56851589}" sibTransId="{5FE1811F-BCCF-425C-8B36-4F9C48D563E7}"/>
    <dgm:cxn modelId="{C519FA1D-E3FB-4E49-B0DA-FFC140F96531}" type="presOf" srcId="{8B313C01-069D-44F3-903D-C34BA6B3F0E0}" destId="{A4484968-1239-4EE5-B233-B8306A4DE4E3}" srcOrd="0" destOrd="0" presId="urn:microsoft.com/office/officeart/2008/layout/RadialCluster"/>
    <dgm:cxn modelId="{D3E0E60E-2AC3-41DE-A7BD-6FB66F8905E2}" type="presOf" srcId="{C7E7BF48-BB55-4817-8A2E-62D88B857296}" destId="{FBA8B946-7AB1-41BD-B56E-09681C82FFE9}" srcOrd="0" destOrd="0" presId="urn:microsoft.com/office/officeart/2008/layout/RadialCluster"/>
    <dgm:cxn modelId="{78C9626F-D392-4447-9F8C-5EFC61191FB2}" type="presParOf" srcId="{A4484968-1239-4EE5-B233-B8306A4DE4E3}" destId="{9F935627-EC97-476D-B34F-944DFBF3A98C}" srcOrd="0" destOrd="0" presId="urn:microsoft.com/office/officeart/2008/layout/RadialCluster"/>
    <dgm:cxn modelId="{7DA1D2C5-2864-4790-8B2D-88AA8E9C3ADF}" type="presParOf" srcId="{9F935627-EC97-476D-B34F-944DFBF3A98C}" destId="{FBA8B946-7AB1-41BD-B56E-09681C82FFE9}" srcOrd="0" destOrd="0" presId="urn:microsoft.com/office/officeart/2008/layout/RadialCluster"/>
    <dgm:cxn modelId="{D728F91E-0710-4B47-A289-994BA84FFC64}" type="presParOf" srcId="{9F935627-EC97-476D-B34F-944DFBF3A98C}" destId="{37863640-D28F-486B-9FB2-A58D1061BA61}" srcOrd="1" destOrd="0" presId="urn:microsoft.com/office/officeart/2008/layout/RadialCluster"/>
    <dgm:cxn modelId="{A769E78B-1C27-4F94-920B-A9A09A09EAFC}" type="presParOf" srcId="{9F935627-EC97-476D-B34F-944DFBF3A98C}" destId="{7EDA6B09-5E6A-43AE-BAA7-95E4140B901F}" srcOrd="2" destOrd="0" presId="urn:microsoft.com/office/officeart/2008/layout/RadialCluster"/>
    <dgm:cxn modelId="{4DE2AA9D-6F9D-448A-99BC-CE9AA0DF56B7}" type="presParOf" srcId="{9F935627-EC97-476D-B34F-944DFBF3A98C}" destId="{B7E5398A-8EA3-4CF0-9F12-425392D16795}" srcOrd="3" destOrd="0" presId="urn:microsoft.com/office/officeart/2008/layout/RadialCluster"/>
    <dgm:cxn modelId="{CFBE0803-76BD-4C26-BB71-D6C5EC109502}" type="presParOf" srcId="{9F935627-EC97-476D-B34F-944DFBF3A98C}" destId="{FFF21497-3975-44AD-922A-6311C66B07B6}" srcOrd="4" destOrd="0" presId="urn:microsoft.com/office/officeart/2008/layout/RadialCluster"/>
    <dgm:cxn modelId="{6436E091-804A-4BAB-9B79-7C4F6AA1A35C}" type="presParOf" srcId="{9F935627-EC97-476D-B34F-944DFBF3A98C}" destId="{F49A1F7E-3774-4700-9E01-9A470DD0945A}" srcOrd="5" destOrd="0" presId="urn:microsoft.com/office/officeart/2008/layout/RadialCluster"/>
    <dgm:cxn modelId="{AA6CE77B-332B-4E6F-A80D-9DB191F440E1}" type="presParOf" srcId="{9F935627-EC97-476D-B34F-944DFBF3A98C}" destId="{15F8D2CE-DF02-4595-B2AF-75660CFBB6B7}" srcOrd="6" destOrd="0" presId="urn:microsoft.com/office/officeart/2008/layout/RadialCluster"/>
    <dgm:cxn modelId="{BFD409F4-426C-42C2-AE16-685905895104}" type="presParOf" srcId="{9F935627-EC97-476D-B34F-944DFBF3A98C}" destId="{EB49C15E-B091-48E3-8B10-0EC7568DDFD1}" srcOrd="7" destOrd="0" presId="urn:microsoft.com/office/officeart/2008/layout/RadialCluster"/>
    <dgm:cxn modelId="{4C3D184F-A71E-4304-A291-A249F04C566D}" type="presParOf" srcId="{9F935627-EC97-476D-B34F-944DFBF3A98C}" destId="{A3E4F56C-FB36-4AE1-8784-B050D8277BF2}" srcOrd="8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048B72-B1A9-4866-B9E0-2389107AFC48}" type="doc">
      <dgm:prSet loTypeId="urn:microsoft.com/office/officeart/2008/layout/VerticalAccentList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099FA16-1467-4933-9679-F2B8B7DE89B9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3CF302C-D518-4074-8449-8F84FCA8FF2A}" type="parTrans" cxnId="{5FA2BFAC-1040-49D7-A3F4-026AC1B0F4F1}">
      <dgm:prSet/>
      <dgm:spPr/>
      <dgm:t>
        <a:bodyPr/>
        <a:lstStyle/>
        <a:p>
          <a:endParaRPr lang="ru-RU"/>
        </a:p>
      </dgm:t>
    </dgm:pt>
    <dgm:pt modelId="{E53E84DB-6C6A-4F4F-8CB2-D0B95531B93D}" type="sibTrans" cxnId="{5FA2BFAC-1040-49D7-A3F4-026AC1B0F4F1}">
      <dgm:prSet/>
      <dgm:spPr/>
      <dgm:t>
        <a:bodyPr/>
        <a:lstStyle/>
        <a:p>
          <a:endParaRPr lang="ru-RU"/>
        </a:p>
      </dgm:t>
    </dgm:pt>
    <dgm:pt modelId="{68EFE211-69DD-4FBE-9341-0AF7803D66F9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D6C0993-CBEF-46E2-B224-FECF4E2BADE9}" type="parTrans" cxnId="{402F39D1-1DA1-41A4-8DA7-F66011C70132}">
      <dgm:prSet/>
      <dgm:spPr/>
      <dgm:t>
        <a:bodyPr/>
        <a:lstStyle/>
        <a:p>
          <a:endParaRPr lang="ru-RU"/>
        </a:p>
      </dgm:t>
    </dgm:pt>
    <dgm:pt modelId="{654F84DC-ABBA-45FC-8052-B042C86BBD09}" type="sibTrans" cxnId="{402F39D1-1DA1-41A4-8DA7-F66011C70132}">
      <dgm:prSet/>
      <dgm:spPr/>
      <dgm:t>
        <a:bodyPr/>
        <a:lstStyle/>
        <a:p>
          <a:endParaRPr lang="ru-RU"/>
        </a:p>
      </dgm:t>
    </dgm:pt>
    <dgm:pt modelId="{DF3705EE-7E66-444D-A024-9BEECFFC2C7D}">
      <dgm:prSet phldrT="[Текст]"/>
      <dgm:spPr/>
      <dgm:t>
        <a:bodyPr/>
        <a:lstStyle/>
        <a:p>
          <a:endParaRPr lang="ru-RU" dirty="0"/>
        </a:p>
      </dgm:t>
    </dgm:pt>
    <dgm:pt modelId="{B86C03A9-30DF-49B5-A964-055DBC493F1C}" type="parTrans" cxnId="{4CCE44B9-2034-4759-A8FC-57ABCE6C9D7D}">
      <dgm:prSet/>
      <dgm:spPr/>
      <dgm:t>
        <a:bodyPr/>
        <a:lstStyle/>
        <a:p>
          <a:endParaRPr lang="ru-RU"/>
        </a:p>
      </dgm:t>
    </dgm:pt>
    <dgm:pt modelId="{F78A4E39-41E7-4DB5-809D-52CB8A9E52B9}" type="sibTrans" cxnId="{4CCE44B9-2034-4759-A8FC-57ABCE6C9D7D}">
      <dgm:prSet/>
      <dgm:spPr/>
      <dgm:t>
        <a:bodyPr/>
        <a:lstStyle/>
        <a:p>
          <a:endParaRPr lang="ru-RU"/>
        </a:p>
      </dgm:t>
    </dgm:pt>
    <dgm:pt modelId="{6F2AA626-CACA-41FE-B1B2-08DA79839C5B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2D13316-04BD-47D6-8332-5BE53AD96D62}" type="parTrans" cxnId="{C996A284-2A62-478C-AB85-ACBFCC4C034B}">
      <dgm:prSet/>
      <dgm:spPr/>
      <dgm:t>
        <a:bodyPr/>
        <a:lstStyle/>
        <a:p>
          <a:endParaRPr lang="ru-RU"/>
        </a:p>
      </dgm:t>
    </dgm:pt>
    <dgm:pt modelId="{15EB288A-7C57-41C3-A137-48F8CC925EE8}" type="sibTrans" cxnId="{C996A284-2A62-478C-AB85-ACBFCC4C034B}">
      <dgm:prSet/>
      <dgm:spPr/>
      <dgm:t>
        <a:bodyPr/>
        <a:lstStyle/>
        <a:p>
          <a:endParaRPr lang="ru-RU"/>
        </a:p>
      </dgm:t>
    </dgm:pt>
    <dgm:pt modelId="{D42A181D-E70C-402C-AF60-E5F675692C1A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97C3044F-D633-48A8-BBEE-F25F6D42C909}" type="sibTrans" cxnId="{F1DC0E6A-AA4D-400C-95B7-5DB99BCDE712}">
      <dgm:prSet/>
      <dgm:spPr/>
      <dgm:t>
        <a:bodyPr/>
        <a:lstStyle/>
        <a:p>
          <a:endParaRPr lang="ru-RU"/>
        </a:p>
      </dgm:t>
    </dgm:pt>
    <dgm:pt modelId="{667220ED-8EAC-436E-A083-44205B95ED29}" type="parTrans" cxnId="{F1DC0E6A-AA4D-400C-95B7-5DB99BCDE712}">
      <dgm:prSet/>
      <dgm:spPr/>
      <dgm:t>
        <a:bodyPr/>
        <a:lstStyle/>
        <a:p>
          <a:endParaRPr lang="ru-RU"/>
        </a:p>
      </dgm:t>
    </dgm:pt>
    <dgm:pt modelId="{D91B10F0-F691-4CE6-9A50-381E971372B7}">
      <dgm:prSet phldrT="[Текст]"/>
      <dgm:spPr/>
      <dgm:t>
        <a:bodyPr/>
        <a:lstStyle/>
        <a:p>
          <a:endParaRPr lang="ru-RU" dirty="0"/>
        </a:p>
      </dgm:t>
    </dgm:pt>
    <dgm:pt modelId="{5676BAF2-E0C4-478C-A451-F41AB6A10A95}" type="sibTrans" cxnId="{4D3CD002-9D82-42A6-8F82-A5137C203740}">
      <dgm:prSet/>
      <dgm:spPr/>
      <dgm:t>
        <a:bodyPr/>
        <a:lstStyle/>
        <a:p>
          <a:endParaRPr lang="ru-RU"/>
        </a:p>
      </dgm:t>
    </dgm:pt>
    <dgm:pt modelId="{A4009627-139B-418D-BAD3-0ED5891BC573}" type="parTrans" cxnId="{4D3CD002-9D82-42A6-8F82-A5137C203740}">
      <dgm:prSet/>
      <dgm:spPr/>
      <dgm:t>
        <a:bodyPr/>
        <a:lstStyle/>
        <a:p>
          <a:endParaRPr lang="ru-RU"/>
        </a:p>
      </dgm:t>
    </dgm:pt>
    <dgm:pt modelId="{E530A593-1910-4CC4-99B5-280309EA9474}" type="pres">
      <dgm:prSet presAssocID="{77048B72-B1A9-4866-B9E0-2389107AFC4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707D470-B274-42CD-B5D0-6055FE0A3C60}" type="pres">
      <dgm:prSet presAssocID="{D91B10F0-F691-4CE6-9A50-381E971372B7}" presName="parenttextcomposite" presStyleCnt="0"/>
      <dgm:spPr/>
    </dgm:pt>
    <dgm:pt modelId="{12CC6763-56B9-4A64-8C09-F1DE49385AE0}" type="pres">
      <dgm:prSet presAssocID="{D91B10F0-F691-4CE6-9A50-381E971372B7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17173-0F98-4E10-83A5-80E413E084CC}" type="pres">
      <dgm:prSet presAssocID="{D91B10F0-F691-4CE6-9A50-381E971372B7}" presName="composite" presStyleCnt="0"/>
      <dgm:spPr/>
    </dgm:pt>
    <dgm:pt modelId="{2D0932A9-E5CA-4421-ADB0-EA920CEEA0F8}" type="pres">
      <dgm:prSet presAssocID="{D91B10F0-F691-4CE6-9A50-381E971372B7}" presName="chevron1" presStyleLbl="alignNode1" presStyleIdx="0" presStyleCnt="21"/>
      <dgm:spPr/>
    </dgm:pt>
    <dgm:pt modelId="{333B9486-4CB9-4DFA-B92C-35CDEAC1D417}" type="pres">
      <dgm:prSet presAssocID="{D91B10F0-F691-4CE6-9A50-381E971372B7}" presName="chevron2" presStyleLbl="alignNode1" presStyleIdx="1" presStyleCnt="21"/>
      <dgm:spPr/>
    </dgm:pt>
    <dgm:pt modelId="{231629D7-C698-4E65-B633-FC8C34F8CF2B}" type="pres">
      <dgm:prSet presAssocID="{D91B10F0-F691-4CE6-9A50-381E971372B7}" presName="chevron3" presStyleLbl="alignNode1" presStyleIdx="2" presStyleCnt="21"/>
      <dgm:spPr/>
    </dgm:pt>
    <dgm:pt modelId="{FE33D40C-137E-44AD-9A90-274CB43C59A0}" type="pres">
      <dgm:prSet presAssocID="{D91B10F0-F691-4CE6-9A50-381E971372B7}" presName="chevron4" presStyleLbl="alignNode1" presStyleIdx="3" presStyleCnt="21"/>
      <dgm:spPr/>
    </dgm:pt>
    <dgm:pt modelId="{E014A3E9-18F5-4EC3-85E7-E606317AEF15}" type="pres">
      <dgm:prSet presAssocID="{D91B10F0-F691-4CE6-9A50-381E971372B7}" presName="chevron5" presStyleLbl="alignNode1" presStyleIdx="4" presStyleCnt="21"/>
      <dgm:spPr/>
    </dgm:pt>
    <dgm:pt modelId="{90E2DD75-8BFC-4DF4-8884-AB1834140441}" type="pres">
      <dgm:prSet presAssocID="{D91B10F0-F691-4CE6-9A50-381E971372B7}" presName="chevron6" presStyleLbl="alignNode1" presStyleIdx="5" presStyleCnt="21"/>
      <dgm:spPr/>
    </dgm:pt>
    <dgm:pt modelId="{F49866EF-B104-44CE-8F63-C380E6770F1B}" type="pres">
      <dgm:prSet presAssocID="{D91B10F0-F691-4CE6-9A50-381E971372B7}" presName="chevron7" presStyleLbl="alignNode1" presStyleIdx="6" presStyleCnt="21"/>
      <dgm:spPr/>
    </dgm:pt>
    <dgm:pt modelId="{CEE16221-D10C-484A-B9D6-50D996C5725E}" type="pres">
      <dgm:prSet presAssocID="{D91B10F0-F691-4CE6-9A50-381E971372B7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72A20-523A-4B87-8DDF-7A0A7055B256}" type="pres">
      <dgm:prSet presAssocID="{5676BAF2-E0C4-478C-A451-F41AB6A10A95}" presName="sibTrans" presStyleCnt="0"/>
      <dgm:spPr/>
    </dgm:pt>
    <dgm:pt modelId="{0323C0C5-91F6-4453-8B4B-EE6899E71D24}" type="pres">
      <dgm:prSet presAssocID="{D42A181D-E70C-402C-AF60-E5F675692C1A}" presName="parenttextcomposite" presStyleCnt="0"/>
      <dgm:spPr/>
    </dgm:pt>
    <dgm:pt modelId="{2F056CF7-8AB2-41C6-ABE0-D067A470686F}" type="pres">
      <dgm:prSet presAssocID="{D42A181D-E70C-402C-AF60-E5F675692C1A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B71C5-CE51-4482-9730-2DCC5B24F103}" type="pres">
      <dgm:prSet presAssocID="{D42A181D-E70C-402C-AF60-E5F675692C1A}" presName="composite" presStyleCnt="0"/>
      <dgm:spPr/>
    </dgm:pt>
    <dgm:pt modelId="{73ECAF2D-90DE-453B-878D-A94A1A70D96F}" type="pres">
      <dgm:prSet presAssocID="{D42A181D-E70C-402C-AF60-E5F675692C1A}" presName="chevron1" presStyleLbl="alignNode1" presStyleIdx="7" presStyleCnt="21"/>
      <dgm:spPr/>
    </dgm:pt>
    <dgm:pt modelId="{B9F2A775-8CA2-4133-9287-2DBFDECBC2D3}" type="pres">
      <dgm:prSet presAssocID="{D42A181D-E70C-402C-AF60-E5F675692C1A}" presName="chevron2" presStyleLbl="alignNode1" presStyleIdx="8" presStyleCnt="21"/>
      <dgm:spPr/>
    </dgm:pt>
    <dgm:pt modelId="{6B8CD65A-57CC-46F1-975A-0E3F700F4D6F}" type="pres">
      <dgm:prSet presAssocID="{D42A181D-E70C-402C-AF60-E5F675692C1A}" presName="chevron3" presStyleLbl="alignNode1" presStyleIdx="9" presStyleCnt="21"/>
      <dgm:spPr/>
    </dgm:pt>
    <dgm:pt modelId="{45EF26E9-FAD2-4317-946B-A72608A6ABD6}" type="pres">
      <dgm:prSet presAssocID="{D42A181D-E70C-402C-AF60-E5F675692C1A}" presName="chevron4" presStyleLbl="alignNode1" presStyleIdx="10" presStyleCnt="21"/>
      <dgm:spPr/>
    </dgm:pt>
    <dgm:pt modelId="{C035AD5B-DF1A-42C9-AC6A-08CE314C0613}" type="pres">
      <dgm:prSet presAssocID="{D42A181D-E70C-402C-AF60-E5F675692C1A}" presName="chevron5" presStyleLbl="alignNode1" presStyleIdx="11" presStyleCnt="21"/>
      <dgm:spPr/>
    </dgm:pt>
    <dgm:pt modelId="{0774FE97-E981-4FE9-AAB7-FF9EEF038020}" type="pres">
      <dgm:prSet presAssocID="{D42A181D-E70C-402C-AF60-E5F675692C1A}" presName="chevron6" presStyleLbl="alignNode1" presStyleIdx="12" presStyleCnt="21"/>
      <dgm:spPr/>
    </dgm:pt>
    <dgm:pt modelId="{149361C2-C78B-4700-9272-1BA60859F731}" type="pres">
      <dgm:prSet presAssocID="{D42A181D-E70C-402C-AF60-E5F675692C1A}" presName="chevron7" presStyleLbl="alignNode1" presStyleIdx="13" presStyleCnt="21"/>
      <dgm:spPr/>
    </dgm:pt>
    <dgm:pt modelId="{FC10A92C-1D9B-46B5-B6DE-9CA13B664AD7}" type="pres">
      <dgm:prSet presAssocID="{D42A181D-E70C-402C-AF60-E5F675692C1A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314AA-00EA-4423-B3E4-D08E796E1537}" type="pres">
      <dgm:prSet presAssocID="{97C3044F-D633-48A8-BBEE-F25F6D42C909}" presName="sibTrans" presStyleCnt="0"/>
      <dgm:spPr/>
    </dgm:pt>
    <dgm:pt modelId="{BEDBD07D-190A-43A6-B875-07F8C81C57FC}" type="pres">
      <dgm:prSet presAssocID="{DF3705EE-7E66-444D-A024-9BEECFFC2C7D}" presName="parenttextcomposite" presStyleCnt="0"/>
      <dgm:spPr/>
    </dgm:pt>
    <dgm:pt modelId="{5B844EAF-86B5-4985-A6A5-992332F83E17}" type="pres">
      <dgm:prSet presAssocID="{DF3705EE-7E66-444D-A024-9BEECFFC2C7D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490FF-4DFA-4DDC-B423-A2E336F44E43}" type="pres">
      <dgm:prSet presAssocID="{DF3705EE-7E66-444D-A024-9BEECFFC2C7D}" presName="composite" presStyleCnt="0"/>
      <dgm:spPr/>
    </dgm:pt>
    <dgm:pt modelId="{2F954CF2-4FAC-4F83-9F04-366C4BE57DDD}" type="pres">
      <dgm:prSet presAssocID="{DF3705EE-7E66-444D-A024-9BEECFFC2C7D}" presName="chevron1" presStyleLbl="alignNode1" presStyleIdx="14" presStyleCnt="21"/>
      <dgm:spPr/>
    </dgm:pt>
    <dgm:pt modelId="{9393689C-50F6-4DD6-BC08-1A81A4D0EA44}" type="pres">
      <dgm:prSet presAssocID="{DF3705EE-7E66-444D-A024-9BEECFFC2C7D}" presName="chevron2" presStyleLbl="alignNode1" presStyleIdx="15" presStyleCnt="21"/>
      <dgm:spPr/>
    </dgm:pt>
    <dgm:pt modelId="{6375F6D6-281A-4247-8653-3A027050C492}" type="pres">
      <dgm:prSet presAssocID="{DF3705EE-7E66-444D-A024-9BEECFFC2C7D}" presName="chevron3" presStyleLbl="alignNode1" presStyleIdx="16" presStyleCnt="21"/>
      <dgm:spPr/>
    </dgm:pt>
    <dgm:pt modelId="{B2DBE512-8D4B-40E7-AB80-A9784765F7BD}" type="pres">
      <dgm:prSet presAssocID="{DF3705EE-7E66-444D-A024-9BEECFFC2C7D}" presName="chevron4" presStyleLbl="alignNode1" presStyleIdx="17" presStyleCnt="21"/>
      <dgm:spPr/>
    </dgm:pt>
    <dgm:pt modelId="{055C9CBA-0ADD-419C-A84D-05EFBAF2A556}" type="pres">
      <dgm:prSet presAssocID="{DF3705EE-7E66-444D-A024-9BEECFFC2C7D}" presName="chevron5" presStyleLbl="alignNode1" presStyleIdx="18" presStyleCnt="21"/>
      <dgm:spPr/>
    </dgm:pt>
    <dgm:pt modelId="{04D8AEBC-1C5B-4887-8CC1-51F5BC278E78}" type="pres">
      <dgm:prSet presAssocID="{DF3705EE-7E66-444D-A024-9BEECFFC2C7D}" presName="chevron6" presStyleLbl="alignNode1" presStyleIdx="19" presStyleCnt="21"/>
      <dgm:spPr/>
    </dgm:pt>
    <dgm:pt modelId="{DBE5C014-A41A-493C-80C6-1C59597716ED}" type="pres">
      <dgm:prSet presAssocID="{DF3705EE-7E66-444D-A024-9BEECFFC2C7D}" presName="chevron7" presStyleLbl="alignNode1" presStyleIdx="20" presStyleCnt="21"/>
      <dgm:spPr/>
    </dgm:pt>
    <dgm:pt modelId="{C584AEBB-6826-4E69-B0C9-7147FB637C7D}" type="pres">
      <dgm:prSet presAssocID="{DF3705EE-7E66-444D-A024-9BEECFFC2C7D}" presName="childtext" presStyleLbl="solidFgAcc1" presStyleIdx="2" presStyleCnt="3" custLinFactNeighborX="-890" custLinFactNeighborY="11919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CD002-9D82-42A6-8F82-A5137C203740}" srcId="{77048B72-B1A9-4866-B9E0-2389107AFC48}" destId="{D91B10F0-F691-4CE6-9A50-381E971372B7}" srcOrd="0" destOrd="0" parTransId="{A4009627-139B-418D-BAD3-0ED5891BC573}" sibTransId="{5676BAF2-E0C4-478C-A451-F41AB6A10A95}"/>
    <dgm:cxn modelId="{82D04163-A412-4570-8FEA-69065BEF2C6E}" type="presOf" srcId="{DF3705EE-7E66-444D-A024-9BEECFFC2C7D}" destId="{5B844EAF-86B5-4985-A6A5-992332F83E17}" srcOrd="0" destOrd="0" presId="urn:microsoft.com/office/officeart/2008/layout/VerticalAccentList"/>
    <dgm:cxn modelId="{F1DC0E6A-AA4D-400C-95B7-5DB99BCDE712}" srcId="{77048B72-B1A9-4866-B9E0-2389107AFC48}" destId="{D42A181D-E70C-402C-AF60-E5F675692C1A}" srcOrd="1" destOrd="0" parTransId="{667220ED-8EAC-436E-A083-44205B95ED29}" sibTransId="{97C3044F-D633-48A8-BBEE-F25F6D42C909}"/>
    <dgm:cxn modelId="{3A8C56D2-A4E6-48B2-A980-307BB1C5C992}" type="presOf" srcId="{D91B10F0-F691-4CE6-9A50-381E971372B7}" destId="{12CC6763-56B9-4A64-8C09-F1DE49385AE0}" srcOrd="0" destOrd="0" presId="urn:microsoft.com/office/officeart/2008/layout/VerticalAccentList"/>
    <dgm:cxn modelId="{5FA2BFAC-1040-49D7-A3F4-026AC1B0F4F1}" srcId="{D91B10F0-F691-4CE6-9A50-381E971372B7}" destId="{F099FA16-1467-4933-9679-F2B8B7DE89B9}" srcOrd="0" destOrd="0" parTransId="{23CF302C-D518-4074-8449-8F84FCA8FF2A}" sibTransId="{E53E84DB-6C6A-4F4F-8CB2-D0B95531B93D}"/>
    <dgm:cxn modelId="{C996A284-2A62-478C-AB85-ACBFCC4C034B}" srcId="{DF3705EE-7E66-444D-A024-9BEECFFC2C7D}" destId="{6F2AA626-CACA-41FE-B1B2-08DA79839C5B}" srcOrd="0" destOrd="0" parTransId="{92D13316-04BD-47D6-8332-5BE53AD96D62}" sibTransId="{15EB288A-7C57-41C3-A137-48F8CC925EE8}"/>
    <dgm:cxn modelId="{402F39D1-1DA1-41A4-8DA7-F66011C70132}" srcId="{D42A181D-E70C-402C-AF60-E5F675692C1A}" destId="{68EFE211-69DD-4FBE-9341-0AF7803D66F9}" srcOrd="0" destOrd="0" parTransId="{3D6C0993-CBEF-46E2-B224-FECF4E2BADE9}" sibTransId="{654F84DC-ABBA-45FC-8052-B042C86BBD09}"/>
    <dgm:cxn modelId="{AF4E3449-1B08-498F-BA0D-07CA5DCCA027}" type="presOf" srcId="{77048B72-B1A9-4866-B9E0-2389107AFC48}" destId="{E530A593-1910-4CC4-99B5-280309EA9474}" srcOrd="0" destOrd="0" presId="urn:microsoft.com/office/officeart/2008/layout/VerticalAccentList"/>
    <dgm:cxn modelId="{B842E33B-C7FC-41D6-BA8C-AFB9706AEFB5}" type="presOf" srcId="{F099FA16-1467-4933-9679-F2B8B7DE89B9}" destId="{CEE16221-D10C-484A-B9D6-50D996C5725E}" srcOrd="0" destOrd="0" presId="urn:microsoft.com/office/officeart/2008/layout/VerticalAccentList"/>
    <dgm:cxn modelId="{C01CDD0D-0DEA-4D71-8330-B11C03D2D772}" type="presOf" srcId="{6F2AA626-CACA-41FE-B1B2-08DA79839C5B}" destId="{C584AEBB-6826-4E69-B0C9-7147FB637C7D}" srcOrd="0" destOrd="0" presId="urn:microsoft.com/office/officeart/2008/layout/VerticalAccentList"/>
    <dgm:cxn modelId="{4CCE44B9-2034-4759-A8FC-57ABCE6C9D7D}" srcId="{77048B72-B1A9-4866-B9E0-2389107AFC48}" destId="{DF3705EE-7E66-444D-A024-9BEECFFC2C7D}" srcOrd="2" destOrd="0" parTransId="{B86C03A9-30DF-49B5-A964-055DBC493F1C}" sibTransId="{F78A4E39-41E7-4DB5-809D-52CB8A9E52B9}"/>
    <dgm:cxn modelId="{1949A2BF-004F-4F3D-9DFE-3306E7E2C29C}" type="presOf" srcId="{D42A181D-E70C-402C-AF60-E5F675692C1A}" destId="{2F056CF7-8AB2-41C6-ABE0-D067A470686F}" srcOrd="0" destOrd="0" presId="urn:microsoft.com/office/officeart/2008/layout/VerticalAccentList"/>
    <dgm:cxn modelId="{607F3F26-A8A0-4667-9C19-37DB41BDC663}" type="presOf" srcId="{68EFE211-69DD-4FBE-9341-0AF7803D66F9}" destId="{FC10A92C-1D9B-46B5-B6DE-9CA13B664AD7}" srcOrd="0" destOrd="0" presId="urn:microsoft.com/office/officeart/2008/layout/VerticalAccentList"/>
    <dgm:cxn modelId="{C8FC6386-8A25-465C-AAA7-038954C16EE2}" type="presParOf" srcId="{E530A593-1910-4CC4-99B5-280309EA9474}" destId="{3707D470-B274-42CD-B5D0-6055FE0A3C60}" srcOrd="0" destOrd="0" presId="urn:microsoft.com/office/officeart/2008/layout/VerticalAccentList"/>
    <dgm:cxn modelId="{D56EAA9A-308F-455C-82F4-537050C474CD}" type="presParOf" srcId="{3707D470-B274-42CD-B5D0-6055FE0A3C60}" destId="{12CC6763-56B9-4A64-8C09-F1DE49385AE0}" srcOrd="0" destOrd="0" presId="urn:microsoft.com/office/officeart/2008/layout/VerticalAccentList"/>
    <dgm:cxn modelId="{3A692E38-6A15-4DA2-921E-8C59388BD20E}" type="presParOf" srcId="{E530A593-1910-4CC4-99B5-280309EA9474}" destId="{CE917173-0F98-4E10-83A5-80E413E084CC}" srcOrd="1" destOrd="0" presId="urn:microsoft.com/office/officeart/2008/layout/VerticalAccentList"/>
    <dgm:cxn modelId="{40F68D08-7069-45D8-A824-96DCD4678ECE}" type="presParOf" srcId="{CE917173-0F98-4E10-83A5-80E413E084CC}" destId="{2D0932A9-E5CA-4421-ADB0-EA920CEEA0F8}" srcOrd="0" destOrd="0" presId="urn:microsoft.com/office/officeart/2008/layout/VerticalAccentList"/>
    <dgm:cxn modelId="{B3904B70-3D5B-40F7-9A03-8440C6296387}" type="presParOf" srcId="{CE917173-0F98-4E10-83A5-80E413E084CC}" destId="{333B9486-4CB9-4DFA-B92C-35CDEAC1D417}" srcOrd="1" destOrd="0" presId="urn:microsoft.com/office/officeart/2008/layout/VerticalAccentList"/>
    <dgm:cxn modelId="{4C531443-675F-4E12-BDD1-FE9F5E6F00F2}" type="presParOf" srcId="{CE917173-0F98-4E10-83A5-80E413E084CC}" destId="{231629D7-C698-4E65-B633-FC8C34F8CF2B}" srcOrd="2" destOrd="0" presId="urn:microsoft.com/office/officeart/2008/layout/VerticalAccentList"/>
    <dgm:cxn modelId="{4A0B214C-D9AB-4158-B9D4-8876D525EE99}" type="presParOf" srcId="{CE917173-0F98-4E10-83A5-80E413E084CC}" destId="{FE33D40C-137E-44AD-9A90-274CB43C59A0}" srcOrd="3" destOrd="0" presId="urn:microsoft.com/office/officeart/2008/layout/VerticalAccentList"/>
    <dgm:cxn modelId="{C2EE23B8-B116-4D86-BAB6-67EDED989B22}" type="presParOf" srcId="{CE917173-0F98-4E10-83A5-80E413E084CC}" destId="{E014A3E9-18F5-4EC3-85E7-E606317AEF15}" srcOrd="4" destOrd="0" presId="urn:microsoft.com/office/officeart/2008/layout/VerticalAccentList"/>
    <dgm:cxn modelId="{7A031F2C-F113-41C4-BC41-92CFB3EB78F7}" type="presParOf" srcId="{CE917173-0F98-4E10-83A5-80E413E084CC}" destId="{90E2DD75-8BFC-4DF4-8884-AB1834140441}" srcOrd="5" destOrd="0" presId="urn:microsoft.com/office/officeart/2008/layout/VerticalAccentList"/>
    <dgm:cxn modelId="{D80C9247-79C8-441E-814E-A3C4283D35D7}" type="presParOf" srcId="{CE917173-0F98-4E10-83A5-80E413E084CC}" destId="{F49866EF-B104-44CE-8F63-C380E6770F1B}" srcOrd="6" destOrd="0" presId="urn:microsoft.com/office/officeart/2008/layout/VerticalAccentList"/>
    <dgm:cxn modelId="{5B954554-972C-4C81-A319-F04059A744A8}" type="presParOf" srcId="{CE917173-0F98-4E10-83A5-80E413E084CC}" destId="{CEE16221-D10C-484A-B9D6-50D996C5725E}" srcOrd="7" destOrd="0" presId="urn:microsoft.com/office/officeart/2008/layout/VerticalAccentList"/>
    <dgm:cxn modelId="{5770A751-FAD0-4904-B428-452B707E40C4}" type="presParOf" srcId="{E530A593-1910-4CC4-99B5-280309EA9474}" destId="{A2E72A20-523A-4B87-8DDF-7A0A7055B256}" srcOrd="2" destOrd="0" presId="urn:microsoft.com/office/officeart/2008/layout/VerticalAccentList"/>
    <dgm:cxn modelId="{C8BAE21A-A4BA-4917-A86D-2F6A43BD9D1E}" type="presParOf" srcId="{E530A593-1910-4CC4-99B5-280309EA9474}" destId="{0323C0C5-91F6-4453-8B4B-EE6899E71D24}" srcOrd="3" destOrd="0" presId="urn:microsoft.com/office/officeart/2008/layout/VerticalAccentList"/>
    <dgm:cxn modelId="{56E48F64-B143-4AE4-9EB3-2D66922A72E1}" type="presParOf" srcId="{0323C0C5-91F6-4453-8B4B-EE6899E71D24}" destId="{2F056CF7-8AB2-41C6-ABE0-D067A470686F}" srcOrd="0" destOrd="0" presId="urn:microsoft.com/office/officeart/2008/layout/VerticalAccentList"/>
    <dgm:cxn modelId="{23468C99-0C5F-4445-B1F5-6199A04CD0E4}" type="presParOf" srcId="{E530A593-1910-4CC4-99B5-280309EA9474}" destId="{555B71C5-CE51-4482-9730-2DCC5B24F103}" srcOrd="4" destOrd="0" presId="urn:microsoft.com/office/officeart/2008/layout/VerticalAccentList"/>
    <dgm:cxn modelId="{0B498BC0-90F8-4B89-8979-5774C3F64616}" type="presParOf" srcId="{555B71C5-CE51-4482-9730-2DCC5B24F103}" destId="{73ECAF2D-90DE-453B-878D-A94A1A70D96F}" srcOrd="0" destOrd="0" presId="urn:microsoft.com/office/officeart/2008/layout/VerticalAccentList"/>
    <dgm:cxn modelId="{6BBA1F63-10B9-4409-8791-5C4306E0CE3D}" type="presParOf" srcId="{555B71C5-CE51-4482-9730-2DCC5B24F103}" destId="{B9F2A775-8CA2-4133-9287-2DBFDECBC2D3}" srcOrd="1" destOrd="0" presId="urn:microsoft.com/office/officeart/2008/layout/VerticalAccentList"/>
    <dgm:cxn modelId="{32C295FD-D9BE-4400-AC53-3C2B21F6C5AA}" type="presParOf" srcId="{555B71C5-CE51-4482-9730-2DCC5B24F103}" destId="{6B8CD65A-57CC-46F1-975A-0E3F700F4D6F}" srcOrd="2" destOrd="0" presId="urn:microsoft.com/office/officeart/2008/layout/VerticalAccentList"/>
    <dgm:cxn modelId="{B07D98EA-5AD2-486C-AD46-C38C3557D4C7}" type="presParOf" srcId="{555B71C5-CE51-4482-9730-2DCC5B24F103}" destId="{45EF26E9-FAD2-4317-946B-A72608A6ABD6}" srcOrd="3" destOrd="0" presId="urn:microsoft.com/office/officeart/2008/layout/VerticalAccentList"/>
    <dgm:cxn modelId="{10C52FB2-B9C4-4F19-846D-F18ED3184BC2}" type="presParOf" srcId="{555B71C5-CE51-4482-9730-2DCC5B24F103}" destId="{C035AD5B-DF1A-42C9-AC6A-08CE314C0613}" srcOrd="4" destOrd="0" presId="urn:microsoft.com/office/officeart/2008/layout/VerticalAccentList"/>
    <dgm:cxn modelId="{D9F34C32-1C97-45E6-87AD-2A195FF31DBC}" type="presParOf" srcId="{555B71C5-CE51-4482-9730-2DCC5B24F103}" destId="{0774FE97-E981-4FE9-AAB7-FF9EEF038020}" srcOrd="5" destOrd="0" presId="urn:microsoft.com/office/officeart/2008/layout/VerticalAccentList"/>
    <dgm:cxn modelId="{C5056A37-728B-4816-BEEE-AC2DDF89FE43}" type="presParOf" srcId="{555B71C5-CE51-4482-9730-2DCC5B24F103}" destId="{149361C2-C78B-4700-9272-1BA60859F731}" srcOrd="6" destOrd="0" presId="urn:microsoft.com/office/officeart/2008/layout/VerticalAccentList"/>
    <dgm:cxn modelId="{9E7BF0EA-5374-433A-B146-378129CA2B0E}" type="presParOf" srcId="{555B71C5-CE51-4482-9730-2DCC5B24F103}" destId="{FC10A92C-1D9B-46B5-B6DE-9CA13B664AD7}" srcOrd="7" destOrd="0" presId="urn:microsoft.com/office/officeart/2008/layout/VerticalAccentList"/>
    <dgm:cxn modelId="{B4D72A6C-DE24-4E56-ABBA-DAA5741EE9BA}" type="presParOf" srcId="{E530A593-1910-4CC4-99B5-280309EA9474}" destId="{701314AA-00EA-4423-B3E4-D08E796E1537}" srcOrd="5" destOrd="0" presId="urn:microsoft.com/office/officeart/2008/layout/VerticalAccentList"/>
    <dgm:cxn modelId="{F5E8B9D5-6372-4ABE-95AB-5B45FA3C7731}" type="presParOf" srcId="{E530A593-1910-4CC4-99B5-280309EA9474}" destId="{BEDBD07D-190A-43A6-B875-07F8C81C57FC}" srcOrd="6" destOrd="0" presId="urn:microsoft.com/office/officeart/2008/layout/VerticalAccentList"/>
    <dgm:cxn modelId="{C6906176-8079-4FD7-9ABC-1181DB60BBA8}" type="presParOf" srcId="{BEDBD07D-190A-43A6-B875-07F8C81C57FC}" destId="{5B844EAF-86B5-4985-A6A5-992332F83E17}" srcOrd="0" destOrd="0" presId="urn:microsoft.com/office/officeart/2008/layout/VerticalAccentList"/>
    <dgm:cxn modelId="{204B1F4A-8F5C-4A84-9AC8-842157F372E5}" type="presParOf" srcId="{E530A593-1910-4CC4-99B5-280309EA9474}" destId="{4EF490FF-4DFA-4DDC-B423-A2E336F44E43}" srcOrd="7" destOrd="0" presId="urn:microsoft.com/office/officeart/2008/layout/VerticalAccentList"/>
    <dgm:cxn modelId="{94992A38-AA27-45E8-AF48-561CCB20A469}" type="presParOf" srcId="{4EF490FF-4DFA-4DDC-B423-A2E336F44E43}" destId="{2F954CF2-4FAC-4F83-9F04-366C4BE57DDD}" srcOrd="0" destOrd="0" presId="urn:microsoft.com/office/officeart/2008/layout/VerticalAccentList"/>
    <dgm:cxn modelId="{0034472A-5D68-49A8-AA50-0625529BA620}" type="presParOf" srcId="{4EF490FF-4DFA-4DDC-B423-A2E336F44E43}" destId="{9393689C-50F6-4DD6-BC08-1A81A4D0EA44}" srcOrd="1" destOrd="0" presId="urn:microsoft.com/office/officeart/2008/layout/VerticalAccentList"/>
    <dgm:cxn modelId="{D9201F25-CBDA-4A71-A681-4F9DD0697791}" type="presParOf" srcId="{4EF490FF-4DFA-4DDC-B423-A2E336F44E43}" destId="{6375F6D6-281A-4247-8653-3A027050C492}" srcOrd="2" destOrd="0" presId="urn:microsoft.com/office/officeart/2008/layout/VerticalAccentList"/>
    <dgm:cxn modelId="{B62A246D-0A22-43BE-A065-83D4D583E8CA}" type="presParOf" srcId="{4EF490FF-4DFA-4DDC-B423-A2E336F44E43}" destId="{B2DBE512-8D4B-40E7-AB80-A9784765F7BD}" srcOrd="3" destOrd="0" presId="urn:microsoft.com/office/officeart/2008/layout/VerticalAccentList"/>
    <dgm:cxn modelId="{046EEE0D-5149-4E6A-9091-F3BE5E6E2590}" type="presParOf" srcId="{4EF490FF-4DFA-4DDC-B423-A2E336F44E43}" destId="{055C9CBA-0ADD-419C-A84D-05EFBAF2A556}" srcOrd="4" destOrd="0" presId="urn:microsoft.com/office/officeart/2008/layout/VerticalAccentList"/>
    <dgm:cxn modelId="{43B7C206-63AD-4D82-8A62-DA1CDDE00635}" type="presParOf" srcId="{4EF490FF-4DFA-4DDC-B423-A2E336F44E43}" destId="{04D8AEBC-1C5B-4887-8CC1-51F5BC278E78}" srcOrd="5" destOrd="0" presId="urn:microsoft.com/office/officeart/2008/layout/VerticalAccentList"/>
    <dgm:cxn modelId="{A423021A-1F62-4A22-9BB4-2A1802A827A0}" type="presParOf" srcId="{4EF490FF-4DFA-4DDC-B423-A2E336F44E43}" destId="{DBE5C014-A41A-493C-80C6-1C59597716ED}" srcOrd="6" destOrd="0" presId="urn:microsoft.com/office/officeart/2008/layout/VerticalAccentList"/>
    <dgm:cxn modelId="{5AFFFD26-4621-4E29-B393-AF6AA5BFF524}" type="presParOf" srcId="{4EF490FF-4DFA-4DDC-B423-A2E336F44E43}" destId="{C584AEBB-6826-4E69-B0C9-7147FB637C7D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A58CA9-C0BE-44D8-87E6-0FD9929F2A97}" type="doc">
      <dgm:prSet loTypeId="urn:microsoft.com/office/officeart/2005/8/layout/process5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8449CC2-0316-4E99-AD37-574A435ECDB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Направление должникам писем-напоминаний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+ 24,3 тыс. рублей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28A60252-CA95-446B-9B86-8D829182A136}" type="parTrans" cxnId="{7806188F-CCDE-4AD9-BB68-9CD40DC52D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7822DB-9AFD-476B-9BAE-53BF19B44829}" type="sibTrans" cxnId="{7806188F-CCDE-4AD9-BB68-9CD40DC52D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6DFC0DE-C374-4543-95C1-BB1B8CF90020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должников на комиссии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+ 1 541 тыс. рублей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8A8F40FC-89FB-49B2-897A-C094F6407ACC}" type="parTrans" cxnId="{251A326A-8653-45EF-BE43-4A0908F774A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4A0195-0B1F-45DD-B68B-251476F180E2}" type="sibTrans" cxnId="{251A326A-8653-45EF-BE43-4A0908F774A6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70B9734-999E-4B03-B101-9BD66F0FA7B3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Претензионно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исковая работа по арендным платежам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+ 222,2 тыс. рублей</a:t>
          </a:r>
          <a:endParaRPr lang="ru-RU" dirty="0">
            <a:solidFill>
              <a:schemeClr val="tx1"/>
            </a:solidFill>
          </a:endParaRPr>
        </a:p>
      </dgm:t>
    </dgm:pt>
    <dgm:pt modelId="{E843E3A5-EEBA-43D9-BEEF-F5B2B3F9E78A}" type="parTrans" cxnId="{BBD0AD51-547C-4D57-A12B-71E73C9511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64A027E-E0A2-418D-822C-F50569293484}" type="sibTrans" cxnId="{BBD0AD51-547C-4D57-A12B-71E73C95117C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547F3B5-0D6C-49B6-96A9-9E63D089820A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Легализация неформального  рынка труда, дополнительные поступления НДФЛ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+ 180 тыс. рублей</a:t>
          </a:r>
          <a:endParaRPr lang="ru-RU" dirty="0">
            <a:solidFill>
              <a:schemeClr val="tx1"/>
            </a:solidFill>
          </a:endParaRPr>
        </a:p>
      </dgm:t>
    </dgm:pt>
    <dgm:pt modelId="{634B1CF4-4DA5-4416-B534-E6BBC6B9D417}" type="parTrans" cxnId="{1534F49D-434D-405A-8240-D9E07B1330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CF49987-1AC3-4C48-8B9B-2BA44F5A788D}" type="sibTrans" cxnId="{1534F49D-434D-405A-8240-D9E07B1330D9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0445995-C235-4A4E-9FC4-D76A3AAC5A3E}">
      <dgm:prSet phldrT="[Текст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Поступление налоговых неналоговых доходов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+ 1 967,5 тыс. рублей</a:t>
          </a:r>
          <a:r>
            <a:rPr lang="ru-RU" b="1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8702898A-14F2-4D8E-8571-513A95972644}" type="parTrans" cxnId="{374387C3-86DC-4EFF-8DC3-6FEF9C5DD2D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E9287B-75C7-4E31-8D29-68183188E96F}" type="sibTrans" cxnId="{374387C3-86DC-4EFF-8DC3-6FEF9C5DD2D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9A20CEF-8D71-44B6-8FF4-6D2DA8733DCB}" type="pres">
      <dgm:prSet presAssocID="{41A58CA9-C0BE-44D8-87E6-0FD9929F2A9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FCBD9A-B9D5-4CCF-AF06-27CCF3CA6F42}" type="pres">
      <dgm:prSet presAssocID="{A8449CC2-0316-4E99-AD37-574A435ECDB0}" presName="node" presStyleLbl="node1" presStyleIdx="0" presStyleCnt="5" custLinFactY="14673" custLinFactNeighborX="-33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E94A0D-7C9D-4395-A06E-C5EE045C7D3F}" type="pres">
      <dgm:prSet presAssocID="{DF7822DB-9AFD-476B-9BAE-53BF19B44829}" presName="sibTrans" presStyleLbl="sibTrans2D1" presStyleIdx="0" presStyleCnt="4" custAng="4316306" custScaleX="1352000" custLinFactX="177468" custLinFactY="145137" custLinFactNeighborX="200000" custLinFactNeighborY="200000"/>
      <dgm:spPr/>
      <dgm:t>
        <a:bodyPr/>
        <a:lstStyle/>
        <a:p>
          <a:endParaRPr lang="ru-RU"/>
        </a:p>
      </dgm:t>
    </dgm:pt>
    <dgm:pt modelId="{FC549FE4-A2A3-4025-B2D9-7D46493220D3}" type="pres">
      <dgm:prSet presAssocID="{DF7822DB-9AFD-476B-9BAE-53BF19B44829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C1611EC-7F7A-4D94-A6A7-82C57A138DD5}" type="pres">
      <dgm:prSet presAssocID="{46DFC0DE-C374-4543-95C1-BB1B8CF90020}" presName="node" presStyleLbl="node1" presStyleIdx="1" presStyleCnt="5" custLinFactNeighborX="-60362" custLinFactNeighborY="8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1FD98-2A8A-492F-A82B-CCB6F8147A29}" type="pres">
      <dgm:prSet presAssocID="{064A0195-0B1F-45DD-B68B-251476F180E2}" presName="sibTrans" presStyleLbl="sibTrans2D1" presStyleIdx="1" presStyleCnt="4" custAng="4969765" custScaleX="897510" custScaleY="111618" custLinFactX="-300000" custLinFactY="100000" custLinFactNeighborX="-353174" custLinFactNeighborY="127357"/>
      <dgm:spPr/>
      <dgm:t>
        <a:bodyPr/>
        <a:lstStyle/>
        <a:p>
          <a:endParaRPr lang="ru-RU"/>
        </a:p>
      </dgm:t>
    </dgm:pt>
    <dgm:pt modelId="{04CADE98-6876-4500-928B-3DDC114D7D87}" type="pres">
      <dgm:prSet presAssocID="{064A0195-0B1F-45DD-B68B-251476F180E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FACC5BF5-FCC7-4838-B0B1-2E5B127FA4F8}" type="pres">
      <dgm:prSet presAssocID="{670B9734-999E-4B03-B101-9BD66F0FA7B3}" presName="node" presStyleLbl="node1" presStyleIdx="2" presStyleCnt="5" custLinFactNeighborX="-91599" custLinFactNeighborY="8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EBC9D-B42C-4DD9-8865-28D97DC0AD45}" type="pres">
      <dgm:prSet presAssocID="{664A027E-E0A2-418D-822C-F50569293484}" presName="sibTrans" presStyleLbl="sibTrans2D1" presStyleIdx="2" presStyleCnt="4" custAng="4758380" custScaleX="1255436" custScaleY="108358" custLinFactX="-900000" custLinFactY="1437" custLinFactNeighborX="-934629" custLinFactNeighborY="100000"/>
      <dgm:spPr/>
      <dgm:t>
        <a:bodyPr/>
        <a:lstStyle/>
        <a:p>
          <a:endParaRPr lang="ru-RU"/>
        </a:p>
      </dgm:t>
    </dgm:pt>
    <dgm:pt modelId="{FDD62D0F-4916-4CD7-9216-54CE658E03A6}" type="pres">
      <dgm:prSet presAssocID="{664A027E-E0A2-418D-822C-F5056929348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9757E7D-A99C-460D-A665-AB0EF9AAE379}" type="pres">
      <dgm:prSet presAssocID="{3547F3B5-0D6C-49B6-96A9-9E63D089820A}" presName="node" presStyleLbl="node1" presStyleIdx="3" presStyleCnt="5" custLinFactNeighborX="-2030" custLinFactNeighborY="-51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43E80-7897-40DE-9308-D5C20EC9FE4F}" type="pres">
      <dgm:prSet presAssocID="{DCF49987-1AC3-4C48-8B9B-2BA44F5A788D}" presName="sibTrans" presStyleLbl="sibTrans2D1" presStyleIdx="3" presStyleCnt="4" custScaleX="172804" custLinFactNeighborX="5051" custLinFactNeighborY="85895"/>
      <dgm:spPr/>
      <dgm:t>
        <a:bodyPr/>
        <a:lstStyle/>
        <a:p>
          <a:endParaRPr lang="ru-RU"/>
        </a:p>
      </dgm:t>
    </dgm:pt>
    <dgm:pt modelId="{E6143405-0AD3-4B00-9AF7-7600266401E1}" type="pres">
      <dgm:prSet presAssocID="{DCF49987-1AC3-4C48-8B9B-2BA44F5A788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DAA4F5B-F6EF-482E-80F4-DD4A163B9A45}" type="pres">
      <dgm:prSet presAssocID="{40445995-C235-4A4E-9FC4-D76A3AAC5A3E}" presName="node" presStyleLbl="node1" presStyleIdx="4" presStyleCnt="5" custLinFactNeighborX="-5981" custLinFactNeighborY="38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BCF7C1-7FE7-4E14-B21E-D6FFA58968BF}" type="presOf" srcId="{DCF49987-1AC3-4C48-8B9B-2BA44F5A788D}" destId="{8C143E80-7897-40DE-9308-D5C20EC9FE4F}" srcOrd="0" destOrd="0" presId="urn:microsoft.com/office/officeart/2005/8/layout/process5"/>
    <dgm:cxn modelId="{94ACD3DE-C2E5-4C3A-B2F5-C88B8C5CCA2E}" type="presOf" srcId="{40445995-C235-4A4E-9FC4-D76A3AAC5A3E}" destId="{3DAA4F5B-F6EF-482E-80F4-DD4A163B9A45}" srcOrd="0" destOrd="0" presId="urn:microsoft.com/office/officeart/2005/8/layout/process5"/>
    <dgm:cxn modelId="{C5B81F4F-9501-4634-A761-929424F2BAA1}" type="presOf" srcId="{064A0195-0B1F-45DD-B68B-251476F180E2}" destId="{04CADE98-6876-4500-928B-3DDC114D7D87}" srcOrd="1" destOrd="0" presId="urn:microsoft.com/office/officeart/2005/8/layout/process5"/>
    <dgm:cxn modelId="{2FFA19AA-43E9-4F4E-9E1B-5B1A561E0900}" type="presOf" srcId="{41A58CA9-C0BE-44D8-87E6-0FD9929F2A97}" destId="{F9A20CEF-8D71-44B6-8FF4-6D2DA8733DCB}" srcOrd="0" destOrd="0" presId="urn:microsoft.com/office/officeart/2005/8/layout/process5"/>
    <dgm:cxn modelId="{1534F49D-434D-405A-8240-D9E07B1330D9}" srcId="{41A58CA9-C0BE-44D8-87E6-0FD9929F2A97}" destId="{3547F3B5-0D6C-49B6-96A9-9E63D089820A}" srcOrd="3" destOrd="0" parTransId="{634B1CF4-4DA5-4416-B534-E6BBC6B9D417}" sibTransId="{DCF49987-1AC3-4C48-8B9B-2BA44F5A788D}"/>
    <dgm:cxn modelId="{9AAB0CB2-1873-4981-B765-B26EB4BC310B}" type="presOf" srcId="{664A027E-E0A2-418D-822C-F50569293484}" destId="{FDD62D0F-4916-4CD7-9216-54CE658E03A6}" srcOrd="1" destOrd="0" presId="urn:microsoft.com/office/officeart/2005/8/layout/process5"/>
    <dgm:cxn modelId="{BBD0AD51-547C-4D57-A12B-71E73C95117C}" srcId="{41A58CA9-C0BE-44D8-87E6-0FD9929F2A97}" destId="{670B9734-999E-4B03-B101-9BD66F0FA7B3}" srcOrd="2" destOrd="0" parTransId="{E843E3A5-EEBA-43D9-BEEF-F5B2B3F9E78A}" sibTransId="{664A027E-E0A2-418D-822C-F50569293484}"/>
    <dgm:cxn modelId="{414A4A43-6B3F-4A20-A64E-F97220CCCD57}" type="presOf" srcId="{3547F3B5-0D6C-49B6-96A9-9E63D089820A}" destId="{D9757E7D-A99C-460D-A665-AB0EF9AAE379}" srcOrd="0" destOrd="0" presId="urn:microsoft.com/office/officeart/2005/8/layout/process5"/>
    <dgm:cxn modelId="{374387C3-86DC-4EFF-8DC3-6FEF9C5DD2D3}" srcId="{41A58CA9-C0BE-44D8-87E6-0FD9929F2A97}" destId="{40445995-C235-4A4E-9FC4-D76A3AAC5A3E}" srcOrd="4" destOrd="0" parTransId="{8702898A-14F2-4D8E-8571-513A95972644}" sibTransId="{1CE9287B-75C7-4E31-8D29-68183188E96F}"/>
    <dgm:cxn modelId="{259C47DB-56B4-4A92-8B6D-9CAFAB810B8B}" type="presOf" srcId="{DCF49987-1AC3-4C48-8B9B-2BA44F5A788D}" destId="{E6143405-0AD3-4B00-9AF7-7600266401E1}" srcOrd="1" destOrd="0" presId="urn:microsoft.com/office/officeart/2005/8/layout/process5"/>
    <dgm:cxn modelId="{0B2D9E7C-2420-4DBD-B678-EFB7C50559CB}" type="presOf" srcId="{064A0195-0B1F-45DD-B68B-251476F180E2}" destId="{2D41FD98-2A8A-492F-A82B-CCB6F8147A29}" srcOrd="0" destOrd="0" presId="urn:microsoft.com/office/officeart/2005/8/layout/process5"/>
    <dgm:cxn modelId="{251A326A-8653-45EF-BE43-4A0908F774A6}" srcId="{41A58CA9-C0BE-44D8-87E6-0FD9929F2A97}" destId="{46DFC0DE-C374-4543-95C1-BB1B8CF90020}" srcOrd="1" destOrd="0" parTransId="{8A8F40FC-89FB-49B2-897A-C094F6407ACC}" sibTransId="{064A0195-0B1F-45DD-B68B-251476F180E2}"/>
    <dgm:cxn modelId="{0C436AC0-311D-4E00-B1D8-CB78CA9CA74C}" type="presOf" srcId="{DF7822DB-9AFD-476B-9BAE-53BF19B44829}" destId="{FC549FE4-A2A3-4025-B2D9-7D46493220D3}" srcOrd="1" destOrd="0" presId="urn:microsoft.com/office/officeart/2005/8/layout/process5"/>
    <dgm:cxn modelId="{DC864959-FB30-453E-9E2A-A39DE15250CD}" type="presOf" srcId="{670B9734-999E-4B03-B101-9BD66F0FA7B3}" destId="{FACC5BF5-FCC7-4838-B0B1-2E5B127FA4F8}" srcOrd="0" destOrd="0" presId="urn:microsoft.com/office/officeart/2005/8/layout/process5"/>
    <dgm:cxn modelId="{5A81C575-1D92-4450-91C7-0DDFBC90E872}" type="presOf" srcId="{46DFC0DE-C374-4543-95C1-BB1B8CF90020}" destId="{2C1611EC-7F7A-4D94-A6A7-82C57A138DD5}" srcOrd="0" destOrd="0" presId="urn:microsoft.com/office/officeart/2005/8/layout/process5"/>
    <dgm:cxn modelId="{B49445E8-0D5F-4CDE-9B3A-595206465077}" type="presOf" srcId="{A8449CC2-0316-4E99-AD37-574A435ECDB0}" destId="{9AFCBD9A-B9D5-4CCF-AF06-27CCF3CA6F42}" srcOrd="0" destOrd="0" presId="urn:microsoft.com/office/officeart/2005/8/layout/process5"/>
    <dgm:cxn modelId="{66223394-83CC-443E-914A-2E175F3BA73E}" type="presOf" srcId="{DF7822DB-9AFD-476B-9BAE-53BF19B44829}" destId="{5BE94A0D-7C9D-4395-A06E-C5EE045C7D3F}" srcOrd="0" destOrd="0" presId="urn:microsoft.com/office/officeart/2005/8/layout/process5"/>
    <dgm:cxn modelId="{0F2413E1-920B-4EA6-9C20-E591B0529F68}" type="presOf" srcId="{664A027E-E0A2-418D-822C-F50569293484}" destId="{260EBC9D-B42C-4DD9-8865-28D97DC0AD45}" srcOrd="0" destOrd="0" presId="urn:microsoft.com/office/officeart/2005/8/layout/process5"/>
    <dgm:cxn modelId="{7806188F-CCDE-4AD9-BB68-9CD40DC52D44}" srcId="{41A58CA9-C0BE-44D8-87E6-0FD9929F2A97}" destId="{A8449CC2-0316-4E99-AD37-574A435ECDB0}" srcOrd="0" destOrd="0" parTransId="{28A60252-CA95-446B-9B86-8D829182A136}" sibTransId="{DF7822DB-9AFD-476B-9BAE-53BF19B44829}"/>
    <dgm:cxn modelId="{A624153D-00AD-4169-9600-CEE6D94C9719}" type="presParOf" srcId="{F9A20CEF-8D71-44B6-8FF4-6D2DA8733DCB}" destId="{9AFCBD9A-B9D5-4CCF-AF06-27CCF3CA6F42}" srcOrd="0" destOrd="0" presId="urn:microsoft.com/office/officeart/2005/8/layout/process5"/>
    <dgm:cxn modelId="{60160D31-15AB-43C6-BB18-F5D39D2257EF}" type="presParOf" srcId="{F9A20CEF-8D71-44B6-8FF4-6D2DA8733DCB}" destId="{5BE94A0D-7C9D-4395-A06E-C5EE045C7D3F}" srcOrd="1" destOrd="0" presId="urn:microsoft.com/office/officeart/2005/8/layout/process5"/>
    <dgm:cxn modelId="{BF016AD3-EB36-492D-A976-21940270FA0D}" type="presParOf" srcId="{5BE94A0D-7C9D-4395-A06E-C5EE045C7D3F}" destId="{FC549FE4-A2A3-4025-B2D9-7D46493220D3}" srcOrd="0" destOrd="0" presId="urn:microsoft.com/office/officeart/2005/8/layout/process5"/>
    <dgm:cxn modelId="{C739C3F8-0A31-47F9-B15F-0BACA0400895}" type="presParOf" srcId="{F9A20CEF-8D71-44B6-8FF4-6D2DA8733DCB}" destId="{2C1611EC-7F7A-4D94-A6A7-82C57A138DD5}" srcOrd="2" destOrd="0" presId="urn:microsoft.com/office/officeart/2005/8/layout/process5"/>
    <dgm:cxn modelId="{1B918E21-9EDE-48BF-85E0-CF2CBCED8B5D}" type="presParOf" srcId="{F9A20CEF-8D71-44B6-8FF4-6D2DA8733DCB}" destId="{2D41FD98-2A8A-492F-A82B-CCB6F8147A29}" srcOrd="3" destOrd="0" presId="urn:microsoft.com/office/officeart/2005/8/layout/process5"/>
    <dgm:cxn modelId="{DDEE28EF-4CA0-4577-A94C-16BA641BB6F8}" type="presParOf" srcId="{2D41FD98-2A8A-492F-A82B-CCB6F8147A29}" destId="{04CADE98-6876-4500-928B-3DDC114D7D87}" srcOrd="0" destOrd="0" presId="urn:microsoft.com/office/officeart/2005/8/layout/process5"/>
    <dgm:cxn modelId="{DF833465-BB1F-49A3-827F-23EEC39E44B2}" type="presParOf" srcId="{F9A20CEF-8D71-44B6-8FF4-6D2DA8733DCB}" destId="{FACC5BF5-FCC7-4838-B0B1-2E5B127FA4F8}" srcOrd="4" destOrd="0" presId="urn:microsoft.com/office/officeart/2005/8/layout/process5"/>
    <dgm:cxn modelId="{2CC4EE5A-CCE9-4B7E-9CDE-8B9AF3658C8B}" type="presParOf" srcId="{F9A20CEF-8D71-44B6-8FF4-6D2DA8733DCB}" destId="{260EBC9D-B42C-4DD9-8865-28D97DC0AD45}" srcOrd="5" destOrd="0" presId="urn:microsoft.com/office/officeart/2005/8/layout/process5"/>
    <dgm:cxn modelId="{3C11CD93-5420-4C44-A2F0-EF8EC8569E09}" type="presParOf" srcId="{260EBC9D-B42C-4DD9-8865-28D97DC0AD45}" destId="{FDD62D0F-4916-4CD7-9216-54CE658E03A6}" srcOrd="0" destOrd="0" presId="urn:microsoft.com/office/officeart/2005/8/layout/process5"/>
    <dgm:cxn modelId="{2F31E57D-0FC4-4950-AC76-35526CB1C5C6}" type="presParOf" srcId="{F9A20CEF-8D71-44B6-8FF4-6D2DA8733DCB}" destId="{D9757E7D-A99C-460D-A665-AB0EF9AAE379}" srcOrd="6" destOrd="0" presId="urn:microsoft.com/office/officeart/2005/8/layout/process5"/>
    <dgm:cxn modelId="{5F427423-2FFF-44B4-BACE-05BCEFC905A2}" type="presParOf" srcId="{F9A20CEF-8D71-44B6-8FF4-6D2DA8733DCB}" destId="{8C143E80-7897-40DE-9308-D5C20EC9FE4F}" srcOrd="7" destOrd="0" presId="urn:microsoft.com/office/officeart/2005/8/layout/process5"/>
    <dgm:cxn modelId="{507319FB-04D4-4355-9E46-D785E1305D07}" type="presParOf" srcId="{8C143E80-7897-40DE-9308-D5C20EC9FE4F}" destId="{E6143405-0AD3-4B00-9AF7-7600266401E1}" srcOrd="0" destOrd="0" presId="urn:microsoft.com/office/officeart/2005/8/layout/process5"/>
    <dgm:cxn modelId="{A6BFC763-A0FE-4AF0-AA4B-BBAFA6C80638}" type="presParOf" srcId="{F9A20CEF-8D71-44B6-8FF4-6D2DA8733DCB}" destId="{3DAA4F5B-F6EF-482E-80F4-DD4A163B9A45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32A481-DBD1-4251-A3BB-D1BC66D36299}" type="doc">
      <dgm:prSet loTypeId="urn:microsoft.com/office/officeart/2005/8/layout/cycle3" loCatId="cycle" qsTypeId="urn:microsoft.com/office/officeart/2005/8/quickstyle/3d7" qsCatId="3D" csTypeId="urn:microsoft.com/office/officeart/2005/8/colors/colorful1#2" csCatId="colorful" phldr="1"/>
      <dgm:spPr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D7126F4E-68BE-40B0-A649-3C2DCE9EEA3F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Разработка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2819A4D-4A85-4D2D-A73E-0923346E220B}" type="parTrans" cxnId="{6AFBA388-53FF-468B-BE9B-0597F2F3DF6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97BC126-517D-4626-8F01-189E5BBA0ED1}" type="sibTrans" cxnId="{6AFBA388-53FF-468B-BE9B-0597F2F3DF65}">
      <dgm:prSet/>
      <dgm:spPr>
        <a:sp3d z="-139700" extrusionH="600" contourW="3000">
          <a:bevelT w="48600" h="18600" prst="relaxedInset"/>
          <a:bevelB w="48600" h="8600" prst="relaxedInset"/>
        </a:sp3d>
      </dgm:spPr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5655A6D-B25D-4377-98D9-2FA456DB2CD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Реализация</a:t>
          </a:r>
          <a:r>
            <a:rPr lang="ru-RU" sz="19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14C3844-9A9C-450F-84F6-0F2C4E7565B5}" type="parTrans" cxnId="{B66F07CC-59E4-48EB-B532-039A4C944DE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E2EED40-AF39-4C14-9DE8-D40CD5EB9AE2}" type="sibTrans" cxnId="{B66F07CC-59E4-48EB-B532-039A4C944DE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188EE6-B2FB-435C-8212-A4E0741994C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57C4404-A12E-4D44-88EB-A86AD605EF06}" type="parTrans" cxnId="{A623D8CF-368F-4971-ADB3-708B4666F3E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AB8023A-4C1B-4B55-9F88-F6522FFCC8F9}" type="sibTrans" cxnId="{A623D8CF-368F-4971-ADB3-708B4666F3E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C986B0-F4A8-49A8-918F-C7F77CE1AA1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Отчётность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75CCE8B-4D12-4A5C-BCD2-7CE858C1C632}" type="parTrans" cxnId="{F0AD93B9-3D15-4B34-A219-6C79BAE57E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1673CA7-BEDA-4092-9991-5B9ED272AEEF}" type="sibTrans" cxnId="{F0AD93B9-3D15-4B34-A219-6C79BAE57E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20A0B07-E251-4CC2-BC09-84583FA68BEC}" type="pres">
      <dgm:prSet presAssocID="{0232A481-DBD1-4251-A3BB-D1BC66D3629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627EFD-9341-4B98-B3B1-098851852F2B}" type="pres">
      <dgm:prSet presAssocID="{0232A481-DBD1-4251-A3BB-D1BC66D36299}" presName="cycle" presStyleCnt="0"/>
      <dgm:spPr/>
      <dgm:t>
        <a:bodyPr/>
        <a:lstStyle/>
        <a:p>
          <a:endParaRPr lang="ru-RU"/>
        </a:p>
      </dgm:t>
    </dgm:pt>
    <dgm:pt modelId="{04E8CAC3-5598-449E-9233-0D9440A4EADA}" type="pres">
      <dgm:prSet presAssocID="{D7126F4E-68BE-40B0-A649-3C2DCE9EEA3F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8B3AB-36FF-4071-90F4-A3D443F68A39}" type="pres">
      <dgm:prSet presAssocID="{E97BC126-517D-4626-8F01-189E5BBA0ED1}" presName="sibTransFirstNode" presStyleLbl="bgShp" presStyleIdx="0" presStyleCnt="1" custLinFactNeighborX="685" custLinFactNeighborY="1381"/>
      <dgm:spPr/>
      <dgm:t>
        <a:bodyPr/>
        <a:lstStyle/>
        <a:p>
          <a:endParaRPr lang="ru-RU"/>
        </a:p>
      </dgm:t>
    </dgm:pt>
    <dgm:pt modelId="{A234967F-DEC3-4928-8F55-5E0A08CB045E}" type="pres">
      <dgm:prSet presAssocID="{F5655A6D-B25D-4377-98D9-2FA456DB2CDB}" presName="nodeFollowingNodes" presStyleLbl="node1" presStyleIdx="1" presStyleCnt="4" custRadScaleRad="177630" custRadScaleInc="-2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41269-012B-4D27-A751-B5F0E4B9E799}" type="pres">
      <dgm:prSet presAssocID="{B8188EE6-B2FB-435C-8212-A4E0741994CB}" presName="nodeFollowingNodes" presStyleLbl="node1" presStyleIdx="2" presStyleCnt="4" custRadScaleRad="109345" custRadScaleInc="-4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980F0-1616-44C3-8AEA-D45594D172FD}" type="pres">
      <dgm:prSet presAssocID="{A3C986B0-F4A8-49A8-918F-C7F77CE1AA16}" presName="nodeFollowingNodes" presStyleLbl="node1" presStyleIdx="3" presStyleCnt="4" custRadScaleRad="174926" custRadScaleInc="2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5DCA44-F44D-44F2-83FD-8A2E654FEB87}" type="presOf" srcId="{B8188EE6-B2FB-435C-8212-A4E0741994CB}" destId="{80C41269-012B-4D27-A751-B5F0E4B9E799}" srcOrd="0" destOrd="0" presId="urn:microsoft.com/office/officeart/2005/8/layout/cycle3"/>
    <dgm:cxn modelId="{3BBF2F73-5CA5-4772-A44D-C8314DCFF33A}" type="presOf" srcId="{D7126F4E-68BE-40B0-A649-3C2DCE9EEA3F}" destId="{04E8CAC3-5598-449E-9233-0D9440A4EADA}" srcOrd="0" destOrd="0" presId="urn:microsoft.com/office/officeart/2005/8/layout/cycle3"/>
    <dgm:cxn modelId="{07ED3CDA-B68C-46D6-8B92-859CC74B5B3E}" type="presOf" srcId="{A3C986B0-F4A8-49A8-918F-C7F77CE1AA16}" destId="{66B980F0-1616-44C3-8AEA-D45594D172FD}" srcOrd="0" destOrd="0" presId="urn:microsoft.com/office/officeart/2005/8/layout/cycle3"/>
    <dgm:cxn modelId="{F0AD93B9-3D15-4B34-A219-6C79BAE57E0D}" srcId="{0232A481-DBD1-4251-A3BB-D1BC66D36299}" destId="{A3C986B0-F4A8-49A8-918F-C7F77CE1AA16}" srcOrd="3" destOrd="0" parTransId="{F75CCE8B-4D12-4A5C-BCD2-7CE858C1C632}" sibTransId="{21673CA7-BEDA-4092-9991-5B9ED272AEEF}"/>
    <dgm:cxn modelId="{A623D8CF-368F-4971-ADB3-708B4666F3ED}" srcId="{0232A481-DBD1-4251-A3BB-D1BC66D36299}" destId="{B8188EE6-B2FB-435C-8212-A4E0741994CB}" srcOrd="2" destOrd="0" parTransId="{157C4404-A12E-4D44-88EB-A86AD605EF06}" sibTransId="{0AB8023A-4C1B-4B55-9F88-F6522FFCC8F9}"/>
    <dgm:cxn modelId="{04B12B05-C0EC-4B6F-87CA-8FE475AED7B6}" type="presOf" srcId="{F5655A6D-B25D-4377-98D9-2FA456DB2CDB}" destId="{A234967F-DEC3-4928-8F55-5E0A08CB045E}" srcOrd="0" destOrd="0" presId="urn:microsoft.com/office/officeart/2005/8/layout/cycle3"/>
    <dgm:cxn modelId="{6AFBA388-53FF-468B-BE9B-0597F2F3DF65}" srcId="{0232A481-DBD1-4251-A3BB-D1BC66D36299}" destId="{D7126F4E-68BE-40B0-A649-3C2DCE9EEA3F}" srcOrd="0" destOrd="0" parTransId="{72819A4D-4A85-4D2D-A73E-0923346E220B}" sibTransId="{E97BC126-517D-4626-8F01-189E5BBA0ED1}"/>
    <dgm:cxn modelId="{DB5266A9-99E2-4084-8AED-A0D6497271E0}" type="presOf" srcId="{E97BC126-517D-4626-8F01-189E5BBA0ED1}" destId="{B348B3AB-36FF-4071-90F4-A3D443F68A39}" srcOrd="0" destOrd="0" presId="urn:microsoft.com/office/officeart/2005/8/layout/cycle3"/>
    <dgm:cxn modelId="{B66F07CC-59E4-48EB-B532-039A4C944DE3}" srcId="{0232A481-DBD1-4251-A3BB-D1BC66D36299}" destId="{F5655A6D-B25D-4377-98D9-2FA456DB2CDB}" srcOrd="1" destOrd="0" parTransId="{D14C3844-9A9C-450F-84F6-0F2C4E7565B5}" sibTransId="{FE2EED40-AF39-4C14-9DE8-D40CD5EB9AE2}"/>
    <dgm:cxn modelId="{CA78E5CE-2689-402A-A916-5765F88A1331}" type="presOf" srcId="{0232A481-DBD1-4251-A3BB-D1BC66D36299}" destId="{120A0B07-E251-4CC2-BC09-84583FA68BEC}" srcOrd="0" destOrd="0" presId="urn:microsoft.com/office/officeart/2005/8/layout/cycle3"/>
    <dgm:cxn modelId="{E37F1AE2-AF63-4572-AB28-FAF2FBC315B2}" type="presParOf" srcId="{120A0B07-E251-4CC2-BC09-84583FA68BEC}" destId="{11627EFD-9341-4B98-B3B1-098851852F2B}" srcOrd="0" destOrd="0" presId="urn:microsoft.com/office/officeart/2005/8/layout/cycle3"/>
    <dgm:cxn modelId="{C1EDE18C-E269-46F5-8743-D2A45DA37E17}" type="presParOf" srcId="{11627EFD-9341-4B98-B3B1-098851852F2B}" destId="{04E8CAC3-5598-449E-9233-0D9440A4EADA}" srcOrd="0" destOrd="0" presId="urn:microsoft.com/office/officeart/2005/8/layout/cycle3"/>
    <dgm:cxn modelId="{B4980A8C-0570-48C9-8AF8-476966EDEB3F}" type="presParOf" srcId="{11627EFD-9341-4B98-B3B1-098851852F2B}" destId="{B348B3AB-36FF-4071-90F4-A3D443F68A39}" srcOrd="1" destOrd="0" presId="urn:microsoft.com/office/officeart/2005/8/layout/cycle3"/>
    <dgm:cxn modelId="{02742F67-742A-45F7-80BF-178EE11B59BC}" type="presParOf" srcId="{11627EFD-9341-4B98-B3B1-098851852F2B}" destId="{A234967F-DEC3-4928-8F55-5E0A08CB045E}" srcOrd="2" destOrd="0" presId="urn:microsoft.com/office/officeart/2005/8/layout/cycle3"/>
    <dgm:cxn modelId="{F7F3838B-93E4-41CE-93EE-FBC2CBEF17E7}" type="presParOf" srcId="{11627EFD-9341-4B98-B3B1-098851852F2B}" destId="{80C41269-012B-4D27-A751-B5F0E4B9E799}" srcOrd="3" destOrd="0" presId="urn:microsoft.com/office/officeart/2005/8/layout/cycle3"/>
    <dgm:cxn modelId="{03AA2F69-4128-4E1C-8F34-6145AC434060}" type="presParOf" srcId="{11627EFD-9341-4B98-B3B1-098851852F2B}" destId="{66B980F0-1616-44C3-8AEA-D45594D172FD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AAE603-C10E-4DB6-937B-C3B20E917866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DD8E33-A30C-45AD-A63C-7EEFFDE71CB6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09CC98-359C-4845-B678-F70A9ECE0385}" type="parTrans" cxnId="{D8DF47C0-9142-4F42-BDCD-6A4A833F8807}">
      <dgm:prSet/>
      <dgm:spPr/>
      <dgm:t>
        <a:bodyPr/>
        <a:lstStyle/>
        <a:p>
          <a:endParaRPr lang="ru-RU"/>
        </a:p>
      </dgm:t>
    </dgm:pt>
    <dgm:pt modelId="{F10AC4DC-2025-4446-9878-D7F5BC37A52F}" type="sibTrans" cxnId="{D8DF47C0-9142-4F42-BDCD-6A4A833F8807}">
      <dgm:prSet/>
      <dgm:spPr/>
      <dgm:t>
        <a:bodyPr/>
        <a:lstStyle/>
        <a:p>
          <a:endParaRPr lang="ru-RU"/>
        </a:p>
      </dgm:t>
    </dgm:pt>
    <dgm:pt modelId="{C98625D8-B9A1-40B7-BEA3-DAC0691D787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6E51D3-AF47-4E2F-BB11-0FBB3CBC8E1E}" type="parTrans" cxnId="{EF4D6C87-01E0-4053-91B9-7725D1DC056E}">
      <dgm:prSet/>
      <dgm:spPr/>
      <dgm:t>
        <a:bodyPr/>
        <a:lstStyle/>
        <a:p>
          <a:endParaRPr lang="ru-RU"/>
        </a:p>
      </dgm:t>
    </dgm:pt>
    <dgm:pt modelId="{AB2DC370-C39C-4F0A-97B1-3781652EB265}" type="sibTrans" cxnId="{EF4D6C87-01E0-4053-91B9-7725D1DC056E}">
      <dgm:prSet/>
      <dgm:spPr/>
      <dgm:t>
        <a:bodyPr/>
        <a:lstStyle/>
        <a:p>
          <a:endParaRPr lang="ru-RU"/>
        </a:p>
      </dgm:t>
    </dgm:pt>
    <dgm:pt modelId="{8B41C038-44DA-41E7-A546-02F85BEF9CE2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841C4E-0118-4D7A-B65C-5018257A22B9}" type="parTrans" cxnId="{D2A583C9-D46D-4933-9C1D-55072ED75AD1}">
      <dgm:prSet/>
      <dgm:spPr/>
      <dgm:t>
        <a:bodyPr/>
        <a:lstStyle/>
        <a:p>
          <a:endParaRPr lang="ru-RU"/>
        </a:p>
      </dgm:t>
    </dgm:pt>
    <dgm:pt modelId="{3E70DBDB-78E5-4EED-ABFE-2B1D038E4D47}" type="sibTrans" cxnId="{D2A583C9-D46D-4933-9C1D-55072ED75AD1}">
      <dgm:prSet/>
      <dgm:spPr/>
      <dgm:t>
        <a:bodyPr/>
        <a:lstStyle/>
        <a:p>
          <a:endParaRPr lang="ru-RU"/>
        </a:p>
      </dgm:t>
    </dgm:pt>
    <dgm:pt modelId="{FA9EC66D-8B87-4C28-B3ED-652F681A4FFF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деятельности народных дружин.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432949-DF98-4AB2-B264-9D444B3C4074}" type="parTrans" cxnId="{4DC13FE4-6973-4311-8404-76546141E8B0}">
      <dgm:prSet/>
      <dgm:spPr/>
      <dgm:t>
        <a:bodyPr/>
        <a:lstStyle/>
        <a:p>
          <a:endParaRPr lang="ru-RU"/>
        </a:p>
      </dgm:t>
    </dgm:pt>
    <dgm:pt modelId="{0E23A83C-E8FE-45E3-A0F8-F777464ADABC}" type="sibTrans" cxnId="{4DC13FE4-6973-4311-8404-76546141E8B0}">
      <dgm:prSet/>
      <dgm:spPr/>
      <dgm:t>
        <a:bodyPr/>
        <a:lstStyle/>
        <a:p>
          <a:endParaRPr lang="ru-RU"/>
        </a:p>
      </dgm:t>
    </dgm:pt>
    <dgm:pt modelId="{CCA2B130-48B0-4FE3-90F5-0F2D18AF2BBF}">
      <dgm:prSet custT="1"/>
      <dgm:spPr/>
      <dgm:t>
        <a:bodyPr/>
        <a:lstStyle/>
        <a:p>
          <a:pPr algn="l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Противопожарная опашка населенных пунктов, строительство пожарных водоёмов, пирсов, ремонт неисправных источников противопожарного водоснабжения, обеспечение первичными средствами пожаротушения</a:t>
          </a:r>
          <a:r>
            <a: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99783C-E58B-49EF-BA34-D996BD42DBCD}" type="parTrans" cxnId="{8E5B4CC7-499D-459D-91E5-3636AE777DC6}">
      <dgm:prSet/>
      <dgm:spPr/>
      <dgm:t>
        <a:bodyPr/>
        <a:lstStyle/>
        <a:p>
          <a:endParaRPr lang="ru-RU"/>
        </a:p>
      </dgm:t>
    </dgm:pt>
    <dgm:pt modelId="{3AA406E3-27C1-4929-BE5A-7FC370BEE389}" type="sibTrans" cxnId="{8E5B4CC7-499D-459D-91E5-3636AE777DC6}">
      <dgm:prSet/>
      <dgm:spPr/>
      <dgm:t>
        <a:bodyPr/>
        <a:lstStyle/>
        <a:p>
          <a:endParaRPr lang="ru-RU"/>
        </a:p>
      </dgm:t>
    </dgm:pt>
    <dgm:pt modelId="{56C2CDF1-C7C1-4C8E-A800-8267633AA6F1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Выплаты гражданам денежного вознаграждения за добычу волков на территории </a:t>
          </a:r>
          <a:r>
            <a:rPr lang="ru-RU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Свечинского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округа 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F5FBFA-B98E-46BD-ADF9-E6D41E41431E}" type="sibTrans" cxnId="{060F3EEB-4C89-44EB-93F6-BEFDF2A5E91A}">
      <dgm:prSet/>
      <dgm:spPr/>
      <dgm:t>
        <a:bodyPr/>
        <a:lstStyle/>
        <a:p>
          <a:endParaRPr lang="ru-RU"/>
        </a:p>
      </dgm:t>
    </dgm:pt>
    <dgm:pt modelId="{EEE8D45F-8252-4C72-A1B9-65074B6A5099}" type="parTrans" cxnId="{060F3EEB-4C89-44EB-93F6-BEFDF2A5E91A}">
      <dgm:prSet/>
      <dgm:spPr/>
      <dgm:t>
        <a:bodyPr/>
        <a:lstStyle/>
        <a:p>
          <a:endParaRPr lang="ru-RU"/>
        </a:p>
      </dgm:t>
    </dgm:pt>
    <dgm:pt modelId="{3CA086EA-F646-4C39-B048-D6AF2E535CC3}" type="pres">
      <dgm:prSet presAssocID="{6DAAE603-C10E-4DB6-937B-C3B20E91786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F31935-9F03-426C-944B-FE138A7EA89A}" type="pres">
      <dgm:prSet presAssocID="{2FDD8E33-A30C-45AD-A63C-7EEFFDE71CB6}" presName="composite" presStyleCnt="0"/>
      <dgm:spPr/>
    </dgm:pt>
    <dgm:pt modelId="{36E384B8-1C12-4E6A-A093-BE37A250082C}" type="pres">
      <dgm:prSet presAssocID="{2FDD8E33-A30C-45AD-A63C-7EEFFDE71CB6}" presName="imgShp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7014643-32DE-4C07-B284-3BCF4593E011}" type="pres">
      <dgm:prSet presAssocID="{2FDD8E33-A30C-45AD-A63C-7EEFFDE71CB6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46B65-E229-4658-A8B8-951B171CBBFA}" type="pres">
      <dgm:prSet presAssocID="{F10AC4DC-2025-4446-9878-D7F5BC37A52F}" presName="spacing" presStyleCnt="0"/>
      <dgm:spPr/>
    </dgm:pt>
    <dgm:pt modelId="{3E28EE5C-D20E-4B18-BBD9-D45AA76CB3D6}" type="pres">
      <dgm:prSet presAssocID="{C98625D8-B9A1-40B7-BEA3-DAC0691D787C}" presName="composite" presStyleCnt="0"/>
      <dgm:spPr/>
    </dgm:pt>
    <dgm:pt modelId="{9DFA3C03-9CF5-416C-BC41-7DA887B2601A}" type="pres">
      <dgm:prSet presAssocID="{C98625D8-B9A1-40B7-BEA3-DAC0691D787C}" presName="imgShp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5979631-3B4D-4D59-B6D2-23FC7725A726}" type="pres">
      <dgm:prSet presAssocID="{C98625D8-B9A1-40B7-BEA3-DAC0691D787C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91E3-53F6-4F22-B100-1DFA82A75CE6}" type="pres">
      <dgm:prSet presAssocID="{AB2DC370-C39C-4F0A-97B1-3781652EB265}" presName="spacing" presStyleCnt="0"/>
      <dgm:spPr/>
    </dgm:pt>
    <dgm:pt modelId="{C08F3D5F-8A21-46AC-8025-7CA11DEDE74C}" type="pres">
      <dgm:prSet presAssocID="{8B41C038-44DA-41E7-A546-02F85BEF9CE2}" presName="composite" presStyleCnt="0"/>
      <dgm:spPr/>
    </dgm:pt>
    <dgm:pt modelId="{372E2E3B-43F3-4216-BFC7-87D412E8AC29}" type="pres">
      <dgm:prSet presAssocID="{8B41C038-44DA-41E7-A546-02F85BEF9CE2}" presName="imgShp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AFF95A9-605D-49BD-B212-45E342C76CE9}" type="pres">
      <dgm:prSet presAssocID="{8B41C038-44DA-41E7-A546-02F85BEF9CE2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3449A-50AB-47A0-AE38-9DC09FC46437}" type="pres">
      <dgm:prSet presAssocID="{3E70DBDB-78E5-4EED-ABFE-2B1D038E4D47}" presName="spacing" presStyleCnt="0"/>
      <dgm:spPr/>
    </dgm:pt>
    <dgm:pt modelId="{4260294E-9B77-4B77-AD47-B367C960B4EB}" type="pres">
      <dgm:prSet presAssocID="{FA9EC66D-8B87-4C28-B3ED-652F681A4FFF}" presName="composite" presStyleCnt="0"/>
      <dgm:spPr/>
    </dgm:pt>
    <dgm:pt modelId="{E4DCAF7B-7E71-487B-922F-CB2145CBA711}" type="pres">
      <dgm:prSet presAssocID="{FA9EC66D-8B87-4C28-B3ED-652F681A4FFF}" presName="imgShp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46D61EF-E1CA-4C49-A62C-0FDCF7E03831}" type="pres">
      <dgm:prSet presAssocID="{FA9EC66D-8B87-4C28-B3ED-652F681A4FFF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1FEE2-E42D-4509-8C6A-199956C9D577}" type="pres">
      <dgm:prSet presAssocID="{0E23A83C-E8FE-45E3-A0F8-F777464ADABC}" presName="spacing" presStyleCnt="0"/>
      <dgm:spPr/>
    </dgm:pt>
    <dgm:pt modelId="{B8163D06-FCEA-48F0-B461-D304391B9F1E}" type="pres">
      <dgm:prSet presAssocID="{CCA2B130-48B0-4FE3-90F5-0F2D18AF2BBF}" presName="composite" presStyleCnt="0"/>
      <dgm:spPr/>
    </dgm:pt>
    <dgm:pt modelId="{2F7941DB-38BD-42D7-AE69-B45B267AF1DE}" type="pres">
      <dgm:prSet presAssocID="{CCA2B130-48B0-4FE3-90F5-0F2D18AF2BBF}" presName="imgShp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8A783C2-E0A4-4FCD-BB72-0849565C0FAD}" type="pres">
      <dgm:prSet presAssocID="{CCA2B130-48B0-4FE3-90F5-0F2D18AF2BBF}" presName="txShp" presStyleLbl="node1" presStyleIdx="4" presStyleCnt="6" custScaleY="129379" custLinFactNeighborX="-357" custLinFactNeighborY="3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24CD81-85AE-440B-90CF-468077A968C7}" type="pres">
      <dgm:prSet presAssocID="{3AA406E3-27C1-4929-BE5A-7FC370BEE389}" presName="spacing" presStyleCnt="0"/>
      <dgm:spPr/>
    </dgm:pt>
    <dgm:pt modelId="{4AE02DD3-6CC4-4324-AC6E-964648058F81}" type="pres">
      <dgm:prSet presAssocID="{56C2CDF1-C7C1-4C8E-A800-8267633AA6F1}" presName="composite" presStyleCnt="0"/>
      <dgm:spPr/>
    </dgm:pt>
    <dgm:pt modelId="{823D176C-CB8B-4500-A082-677D838998D6}" type="pres">
      <dgm:prSet presAssocID="{56C2CDF1-C7C1-4C8E-A800-8267633AA6F1}" presName="imgShp" presStyleLbl="fgImgPlace1" presStyleIdx="5" presStyleCnt="6" custLinFactNeighborX="4632" custLinFactNeighborY="45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9CE33D82-C4CA-4831-8231-35D18BA1AC4D}" type="pres">
      <dgm:prSet presAssocID="{56C2CDF1-C7C1-4C8E-A800-8267633AA6F1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DF47C0-9142-4F42-BDCD-6A4A833F8807}" srcId="{6DAAE603-C10E-4DB6-937B-C3B20E917866}" destId="{2FDD8E33-A30C-45AD-A63C-7EEFFDE71CB6}" srcOrd="0" destOrd="0" parTransId="{E009CC98-359C-4845-B678-F70A9ECE0385}" sibTransId="{F10AC4DC-2025-4446-9878-D7F5BC37A52F}"/>
    <dgm:cxn modelId="{D2A583C9-D46D-4933-9C1D-55072ED75AD1}" srcId="{6DAAE603-C10E-4DB6-937B-C3B20E917866}" destId="{8B41C038-44DA-41E7-A546-02F85BEF9CE2}" srcOrd="2" destOrd="0" parTransId="{B1841C4E-0118-4D7A-B65C-5018257A22B9}" sibTransId="{3E70DBDB-78E5-4EED-ABFE-2B1D038E4D47}"/>
    <dgm:cxn modelId="{A0D312F2-D98B-4494-A1D0-E3A989394D2C}" type="presOf" srcId="{56C2CDF1-C7C1-4C8E-A800-8267633AA6F1}" destId="{9CE33D82-C4CA-4831-8231-35D18BA1AC4D}" srcOrd="0" destOrd="0" presId="urn:microsoft.com/office/officeart/2005/8/layout/vList3#1"/>
    <dgm:cxn modelId="{6E86C638-F0F4-479B-9F1D-4E967D592435}" type="presOf" srcId="{2FDD8E33-A30C-45AD-A63C-7EEFFDE71CB6}" destId="{D7014643-32DE-4C07-B284-3BCF4593E011}" srcOrd="0" destOrd="0" presId="urn:microsoft.com/office/officeart/2005/8/layout/vList3#1"/>
    <dgm:cxn modelId="{D9203B11-F39C-4CC2-BD26-0994A0CB5671}" type="presOf" srcId="{CCA2B130-48B0-4FE3-90F5-0F2D18AF2BBF}" destId="{E8A783C2-E0A4-4FCD-BB72-0849565C0FAD}" srcOrd="0" destOrd="0" presId="urn:microsoft.com/office/officeart/2005/8/layout/vList3#1"/>
    <dgm:cxn modelId="{6BAE556F-F81B-4A88-9DAF-99C1E4A4ED02}" type="presOf" srcId="{C98625D8-B9A1-40B7-BEA3-DAC0691D787C}" destId="{35979631-3B4D-4D59-B6D2-23FC7725A726}" srcOrd="0" destOrd="0" presId="urn:microsoft.com/office/officeart/2005/8/layout/vList3#1"/>
    <dgm:cxn modelId="{4BEA11B6-A50A-47F7-9CFA-57D91DDA3A9E}" type="presOf" srcId="{6DAAE603-C10E-4DB6-937B-C3B20E917866}" destId="{3CA086EA-F646-4C39-B048-D6AF2E535CC3}" srcOrd="0" destOrd="0" presId="urn:microsoft.com/office/officeart/2005/8/layout/vList3#1"/>
    <dgm:cxn modelId="{4DC13FE4-6973-4311-8404-76546141E8B0}" srcId="{6DAAE603-C10E-4DB6-937B-C3B20E917866}" destId="{FA9EC66D-8B87-4C28-B3ED-652F681A4FFF}" srcOrd="3" destOrd="0" parTransId="{61432949-DF98-4AB2-B264-9D444B3C4074}" sibTransId="{0E23A83C-E8FE-45E3-A0F8-F777464ADABC}"/>
    <dgm:cxn modelId="{EF4D6C87-01E0-4053-91B9-7725D1DC056E}" srcId="{6DAAE603-C10E-4DB6-937B-C3B20E917866}" destId="{C98625D8-B9A1-40B7-BEA3-DAC0691D787C}" srcOrd="1" destOrd="0" parTransId="{DB6E51D3-AF47-4E2F-BB11-0FBB3CBC8E1E}" sibTransId="{AB2DC370-C39C-4F0A-97B1-3781652EB265}"/>
    <dgm:cxn modelId="{8E5B4CC7-499D-459D-91E5-3636AE777DC6}" srcId="{6DAAE603-C10E-4DB6-937B-C3B20E917866}" destId="{CCA2B130-48B0-4FE3-90F5-0F2D18AF2BBF}" srcOrd="4" destOrd="0" parTransId="{7E99783C-E58B-49EF-BA34-D996BD42DBCD}" sibTransId="{3AA406E3-27C1-4929-BE5A-7FC370BEE389}"/>
    <dgm:cxn modelId="{060F3EEB-4C89-44EB-93F6-BEFDF2A5E91A}" srcId="{6DAAE603-C10E-4DB6-937B-C3B20E917866}" destId="{56C2CDF1-C7C1-4C8E-A800-8267633AA6F1}" srcOrd="5" destOrd="0" parTransId="{EEE8D45F-8252-4C72-A1B9-65074B6A5099}" sibTransId="{21F5FBFA-B98E-46BD-ADF9-E6D41E41431E}"/>
    <dgm:cxn modelId="{BA7B1E51-A374-4179-B31A-1850C60A913A}" type="presOf" srcId="{FA9EC66D-8B87-4C28-B3ED-652F681A4FFF}" destId="{646D61EF-E1CA-4C49-A62C-0FDCF7E03831}" srcOrd="0" destOrd="0" presId="urn:microsoft.com/office/officeart/2005/8/layout/vList3#1"/>
    <dgm:cxn modelId="{2D1FC4CB-B66C-4C7A-8ECA-AC3ADF5D62B9}" type="presOf" srcId="{8B41C038-44DA-41E7-A546-02F85BEF9CE2}" destId="{3AFF95A9-605D-49BD-B212-45E342C76CE9}" srcOrd="0" destOrd="0" presId="urn:microsoft.com/office/officeart/2005/8/layout/vList3#1"/>
    <dgm:cxn modelId="{B06FC548-3B53-4B2E-A5F7-AE0B28491989}" type="presParOf" srcId="{3CA086EA-F646-4C39-B048-D6AF2E535CC3}" destId="{55F31935-9F03-426C-944B-FE138A7EA89A}" srcOrd="0" destOrd="0" presId="urn:microsoft.com/office/officeart/2005/8/layout/vList3#1"/>
    <dgm:cxn modelId="{7280DE11-8C9A-4BCF-9369-D4F2AA0866F3}" type="presParOf" srcId="{55F31935-9F03-426C-944B-FE138A7EA89A}" destId="{36E384B8-1C12-4E6A-A093-BE37A250082C}" srcOrd="0" destOrd="0" presId="urn:microsoft.com/office/officeart/2005/8/layout/vList3#1"/>
    <dgm:cxn modelId="{F89B8C65-377B-4A35-AD80-B2F7DFD5ABFB}" type="presParOf" srcId="{55F31935-9F03-426C-944B-FE138A7EA89A}" destId="{D7014643-32DE-4C07-B284-3BCF4593E011}" srcOrd="1" destOrd="0" presId="urn:microsoft.com/office/officeart/2005/8/layout/vList3#1"/>
    <dgm:cxn modelId="{3A33C0AF-7165-461B-B720-FABA45C16094}" type="presParOf" srcId="{3CA086EA-F646-4C39-B048-D6AF2E535CC3}" destId="{68646B65-E229-4658-A8B8-951B171CBBFA}" srcOrd="1" destOrd="0" presId="urn:microsoft.com/office/officeart/2005/8/layout/vList3#1"/>
    <dgm:cxn modelId="{020351A2-EA89-47D2-9B27-5E39C9BF8190}" type="presParOf" srcId="{3CA086EA-F646-4C39-B048-D6AF2E535CC3}" destId="{3E28EE5C-D20E-4B18-BBD9-D45AA76CB3D6}" srcOrd="2" destOrd="0" presId="urn:microsoft.com/office/officeart/2005/8/layout/vList3#1"/>
    <dgm:cxn modelId="{20D7FFCD-F7AF-4EFC-906D-D5CA4A1976EC}" type="presParOf" srcId="{3E28EE5C-D20E-4B18-BBD9-D45AA76CB3D6}" destId="{9DFA3C03-9CF5-416C-BC41-7DA887B2601A}" srcOrd="0" destOrd="0" presId="urn:microsoft.com/office/officeart/2005/8/layout/vList3#1"/>
    <dgm:cxn modelId="{44BB4FC6-5A3E-48E1-9F5B-B387C9D3864C}" type="presParOf" srcId="{3E28EE5C-D20E-4B18-BBD9-D45AA76CB3D6}" destId="{35979631-3B4D-4D59-B6D2-23FC7725A726}" srcOrd="1" destOrd="0" presId="urn:microsoft.com/office/officeart/2005/8/layout/vList3#1"/>
    <dgm:cxn modelId="{B1E9DBB6-03FA-4821-950D-D0CB514845AE}" type="presParOf" srcId="{3CA086EA-F646-4C39-B048-D6AF2E535CC3}" destId="{D7F391E3-53F6-4F22-B100-1DFA82A75CE6}" srcOrd="3" destOrd="0" presId="urn:microsoft.com/office/officeart/2005/8/layout/vList3#1"/>
    <dgm:cxn modelId="{E8F70E60-BDB5-4839-BBC4-F6F856AAA6AC}" type="presParOf" srcId="{3CA086EA-F646-4C39-B048-D6AF2E535CC3}" destId="{C08F3D5F-8A21-46AC-8025-7CA11DEDE74C}" srcOrd="4" destOrd="0" presId="urn:microsoft.com/office/officeart/2005/8/layout/vList3#1"/>
    <dgm:cxn modelId="{1F4396DD-0A37-45B9-958A-2A52D58C5FC5}" type="presParOf" srcId="{C08F3D5F-8A21-46AC-8025-7CA11DEDE74C}" destId="{372E2E3B-43F3-4216-BFC7-87D412E8AC29}" srcOrd="0" destOrd="0" presId="urn:microsoft.com/office/officeart/2005/8/layout/vList3#1"/>
    <dgm:cxn modelId="{474A9CE0-B1B2-428A-9129-3820CFE9DE3F}" type="presParOf" srcId="{C08F3D5F-8A21-46AC-8025-7CA11DEDE74C}" destId="{3AFF95A9-605D-49BD-B212-45E342C76CE9}" srcOrd="1" destOrd="0" presId="urn:microsoft.com/office/officeart/2005/8/layout/vList3#1"/>
    <dgm:cxn modelId="{3C8D7CE7-110F-4A4E-8742-B277E5FA05BC}" type="presParOf" srcId="{3CA086EA-F646-4C39-B048-D6AF2E535CC3}" destId="{C683449A-50AB-47A0-AE38-9DC09FC46437}" srcOrd="5" destOrd="0" presId="urn:microsoft.com/office/officeart/2005/8/layout/vList3#1"/>
    <dgm:cxn modelId="{9030FEDB-E1AE-45D6-A8A7-986D3D5CF988}" type="presParOf" srcId="{3CA086EA-F646-4C39-B048-D6AF2E535CC3}" destId="{4260294E-9B77-4B77-AD47-B367C960B4EB}" srcOrd="6" destOrd="0" presId="urn:microsoft.com/office/officeart/2005/8/layout/vList3#1"/>
    <dgm:cxn modelId="{ECA11FEF-6345-4B9B-A707-503588E605DE}" type="presParOf" srcId="{4260294E-9B77-4B77-AD47-B367C960B4EB}" destId="{E4DCAF7B-7E71-487B-922F-CB2145CBA711}" srcOrd="0" destOrd="0" presId="urn:microsoft.com/office/officeart/2005/8/layout/vList3#1"/>
    <dgm:cxn modelId="{23F89A2E-1271-4C1B-8F68-8D2855C7D0AD}" type="presParOf" srcId="{4260294E-9B77-4B77-AD47-B367C960B4EB}" destId="{646D61EF-E1CA-4C49-A62C-0FDCF7E03831}" srcOrd="1" destOrd="0" presId="urn:microsoft.com/office/officeart/2005/8/layout/vList3#1"/>
    <dgm:cxn modelId="{BD4FB1B1-E786-485A-AB6C-EACE4D1E866B}" type="presParOf" srcId="{3CA086EA-F646-4C39-B048-D6AF2E535CC3}" destId="{FB71FEE2-E42D-4509-8C6A-199956C9D577}" srcOrd="7" destOrd="0" presId="urn:microsoft.com/office/officeart/2005/8/layout/vList3#1"/>
    <dgm:cxn modelId="{2BF964E6-E668-4EA5-93CC-8A6A38DEEE35}" type="presParOf" srcId="{3CA086EA-F646-4C39-B048-D6AF2E535CC3}" destId="{B8163D06-FCEA-48F0-B461-D304391B9F1E}" srcOrd="8" destOrd="0" presId="urn:microsoft.com/office/officeart/2005/8/layout/vList3#1"/>
    <dgm:cxn modelId="{C3C6926A-4B49-4AD2-957B-B9A49585C637}" type="presParOf" srcId="{B8163D06-FCEA-48F0-B461-D304391B9F1E}" destId="{2F7941DB-38BD-42D7-AE69-B45B267AF1DE}" srcOrd="0" destOrd="0" presId="urn:microsoft.com/office/officeart/2005/8/layout/vList3#1"/>
    <dgm:cxn modelId="{5BD3C55C-3A27-44D6-B495-DFF15A76AA03}" type="presParOf" srcId="{B8163D06-FCEA-48F0-B461-D304391B9F1E}" destId="{E8A783C2-E0A4-4FCD-BB72-0849565C0FAD}" srcOrd="1" destOrd="0" presId="urn:microsoft.com/office/officeart/2005/8/layout/vList3#1"/>
    <dgm:cxn modelId="{3B504280-C262-4895-A2B5-A0A09C89DA95}" type="presParOf" srcId="{3CA086EA-F646-4C39-B048-D6AF2E535CC3}" destId="{2224CD81-85AE-440B-90CF-468077A968C7}" srcOrd="9" destOrd="0" presId="urn:microsoft.com/office/officeart/2005/8/layout/vList3#1"/>
    <dgm:cxn modelId="{79B8A85E-1480-4681-87EF-F9B5DFF007C3}" type="presParOf" srcId="{3CA086EA-F646-4C39-B048-D6AF2E535CC3}" destId="{4AE02DD3-6CC4-4324-AC6E-964648058F81}" srcOrd="10" destOrd="0" presId="urn:microsoft.com/office/officeart/2005/8/layout/vList3#1"/>
    <dgm:cxn modelId="{DE94E785-A59D-4667-BBBA-2FD46924ECBD}" type="presParOf" srcId="{4AE02DD3-6CC4-4324-AC6E-964648058F81}" destId="{823D176C-CB8B-4500-A082-677D838998D6}" srcOrd="0" destOrd="0" presId="urn:microsoft.com/office/officeart/2005/8/layout/vList3#1"/>
    <dgm:cxn modelId="{C9583B94-8B61-47F7-BDEC-99CDABC68FDA}" type="presParOf" srcId="{4AE02DD3-6CC4-4324-AC6E-964648058F81}" destId="{9CE33D82-C4CA-4831-8231-35D18BA1AC4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9A433DB-E60C-4277-A291-B7DC83261D23}" type="doc">
      <dgm:prSet loTypeId="urn:microsoft.com/office/officeart/2005/8/layout/funnel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388FF56-5BC6-4EFE-A6CF-C0EF4F3E9363}">
      <dgm:prSet phldrT="[Текст]"/>
      <dgm:spPr/>
      <dgm:t>
        <a:bodyPr/>
        <a:lstStyle/>
        <a:p>
          <a:r>
            <a:rPr lang="ru-RU" dirty="0" smtClean="0"/>
            <a:t>План 2024 года</a:t>
          </a:r>
          <a:endParaRPr lang="ru-RU" dirty="0"/>
        </a:p>
      </dgm:t>
    </dgm:pt>
    <dgm:pt modelId="{D3D2C0E1-ADDA-494F-B76A-73BD06CC2D0A}" type="parTrans" cxnId="{44D8368D-E721-45F6-B950-BE6CEB1E104E}">
      <dgm:prSet/>
      <dgm:spPr/>
      <dgm:t>
        <a:bodyPr/>
        <a:lstStyle/>
        <a:p>
          <a:endParaRPr lang="ru-RU"/>
        </a:p>
      </dgm:t>
    </dgm:pt>
    <dgm:pt modelId="{47223A64-9B5D-4977-B005-9113D98C23E3}" type="sibTrans" cxnId="{44D8368D-E721-45F6-B950-BE6CEB1E104E}">
      <dgm:prSet/>
      <dgm:spPr/>
      <dgm:t>
        <a:bodyPr/>
        <a:lstStyle/>
        <a:p>
          <a:endParaRPr lang="ru-RU"/>
        </a:p>
      </dgm:t>
    </dgm:pt>
    <dgm:pt modelId="{C1245C1F-DC87-47A9-86C7-13EE64BA7F7A}">
      <dgm:prSet phldrT="[Текст]"/>
      <dgm:spPr/>
      <dgm:t>
        <a:bodyPr/>
        <a:lstStyle/>
        <a:p>
          <a:r>
            <a:rPr lang="ru-RU" dirty="0" smtClean="0"/>
            <a:t>Факт 2024 года</a:t>
          </a:r>
          <a:endParaRPr lang="ru-RU" dirty="0"/>
        </a:p>
      </dgm:t>
    </dgm:pt>
    <dgm:pt modelId="{C8CA012C-9BF3-4C43-B1B3-3D7153BED905}" type="parTrans" cxnId="{7F1E08FB-5199-46B2-AB43-7AA943FCD9B1}">
      <dgm:prSet/>
      <dgm:spPr/>
      <dgm:t>
        <a:bodyPr/>
        <a:lstStyle/>
        <a:p>
          <a:endParaRPr lang="ru-RU"/>
        </a:p>
      </dgm:t>
    </dgm:pt>
    <dgm:pt modelId="{04BE45AD-7066-4FB2-B6C8-6C28C69D8F09}" type="sibTrans" cxnId="{7F1E08FB-5199-46B2-AB43-7AA943FCD9B1}">
      <dgm:prSet/>
      <dgm:spPr/>
      <dgm:t>
        <a:bodyPr/>
        <a:lstStyle/>
        <a:p>
          <a:endParaRPr lang="ru-RU"/>
        </a:p>
      </dgm:t>
    </dgm:pt>
    <dgm:pt modelId="{42142F73-A1F8-4ACE-A72F-DFAA0EA29B28}">
      <dgm:prSet phldrT="[Текст]"/>
      <dgm:spPr/>
      <dgm:t>
        <a:bodyPr/>
        <a:lstStyle/>
        <a:p>
          <a:endParaRPr lang="ru-RU" dirty="0"/>
        </a:p>
      </dgm:t>
    </dgm:pt>
    <dgm:pt modelId="{415E96EA-31FB-49BC-86DE-700FB276C47B}" type="parTrans" cxnId="{5147B857-6A72-4BCE-860A-414E4914F9F1}">
      <dgm:prSet/>
      <dgm:spPr/>
      <dgm:t>
        <a:bodyPr/>
        <a:lstStyle/>
        <a:p>
          <a:endParaRPr lang="ru-RU"/>
        </a:p>
      </dgm:t>
    </dgm:pt>
    <dgm:pt modelId="{8E67EFF9-6818-4855-BDB2-B3A21B3FC17C}" type="sibTrans" cxnId="{5147B857-6A72-4BCE-860A-414E4914F9F1}">
      <dgm:prSet/>
      <dgm:spPr/>
      <dgm:t>
        <a:bodyPr/>
        <a:lstStyle/>
        <a:p>
          <a:endParaRPr lang="ru-RU"/>
        </a:p>
      </dgm:t>
    </dgm:pt>
    <dgm:pt modelId="{17F2F109-FE40-494F-8DB1-5203A736DE38}">
      <dgm:prSet phldrT="[Текст]"/>
      <dgm:spPr/>
      <dgm:t>
        <a:bodyPr/>
        <a:lstStyle/>
        <a:p>
          <a:r>
            <a:rPr lang="ru-RU" dirty="0" smtClean="0"/>
            <a:t>=</a:t>
          </a:r>
          <a:endParaRPr lang="ru-RU" dirty="0"/>
        </a:p>
      </dgm:t>
    </dgm:pt>
    <dgm:pt modelId="{FD6D6440-CB57-45E1-8AB0-2FC1CD5856FE}" type="parTrans" cxnId="{BCB93209-9B68-4B9F-A10F-C317B9E3F6E2}">
      <dgm:prSet/>
      <dgm:spPr/>
      <dgm:t>
        <a:bodyPr/>
        <a:lstStyle/>
        <a:p>
          <a:endParaRPr lang="ru-RU"/>
        </a:p>
      </dgm:t>
    </dgm:pt>
    <dgm:pt modelId="{5B640735-8F6A-4EEE-9A94-F2138D52F74B}" type="sibTrans" cxnId="{BCB93209-9B68-4B9F-A10F-C317B9E3F6E2}">
      <dgm:prSet/>
      <dgm:spPr/>
      <dgm:t>
        <a:bodyPr/>
        <a:lstStyle/>
        <a:p>
          <a:endParaRPr lang="ru-RU"/>
        </a:p>
      </dgm:t>
    </dgm:pt>
    <dgm:pt modelId="{05DEA548-0685-4FD2-B739-756681A2CAD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45DF828-A7FB-44B6-B275-CCAD49EF2037}" type="parTrans" cxnId="{6FA0ABB1-9E43-440A-9F0B-6EC34D9FBBF7}">
      <dgm:prSet/>
      <dgm:spPr/>
      <dgm:t>
        <a:bodyPr/>
        <a:lstStyle/>
        <a:p>
          <a:endParaRPr lang="ru-RU"/>
        </a:p>
      </dgm:t>
    </dgm:pt>
    <dgm:pt modelId="{ADEAA5CD-CEF7-4879-AE2E-7CF21160CF0D}" type="sibTrans" cxnId="{6FA0ABB1-9E43-440A-9F0B-6EC34D9FBBF7}">
      <dgm:prSet/>
      <dgm:spPr/>
      <dgm:t>
        <a:bodyPr/>
        <a:lstStyle/>
        <a:p>
          <a:endParaRPr lang="ru-RU"/>
        </a:p>
      </dgm:t>
    </dgm:pt>
    <dgm:pt modelId="{55586D6D-19D3-4EA3-8058-D758AE2C2F0F}" type="pres">
      <dgm:prSet presAssocID="{69A433DB-E60C-4277-A291-B7DC83261D2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945D8-F005-4F22-80A5-40CC57FF3A12}" type="pres">
      <dgm:prSet presAssocID="{69A433DB-E60C-4277-A291-B7DC83261D23}" presName="ellipse" presStyleLbl="trBgShp" presStyleIdx="0" presStyleCnt="1" custScaleX="117422" custScaleY="139724" custLinFactNeighborX="-2175" custLinFactNeighborY="40181"/>
      <dgm:spPr/>
    </dgm:pt>
    <dgm:pt modelId="{8AE1F01B-F20F-452B-A088-F4619FB3DA6D}" type="pres">
      <dgm:prSet presAssocID="{69A433DB-E60C-4277-A291-B7DC83261D23}" presName="arrow1" presStyleLbl="fgShp" presStyleIdx="0" presStyleCnt="1"/>
      <dgm:spPr/>
    </dgm:pt>
    <dgm:pt modelId="{DDB650AE-782D-4C3D-B322-6CB3BBA9527B}" type="pres">
      <dgm:prSet presAssocID="{69A433DB-E60C-4277-A291-B7DC83261D23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CB6D7-D50C-4C6A-9BBF-ED001091448C}" type="pres">
      <dgm:prSet presAssocID="{C1245C1F-DC87-47A9-86C7-13EE64BA7F7A}" presName="item1" presStyleLbl="node1" presStyleIdx="0" presStyleCnt="3" custLinFactNeighborX="-9449" custLinFactNeighborY="-47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763F6-AD84-4FEA-AF38-04F99C4468BC}" type="pres">
      <dgm:prSet presAssocID="{17F2F109-FE40-494F-8DB1-5203A736DE38}" presName="item2" presStyleLbl="node1" presStyleIdx="1" presStyleCnt="3" custScaleY="104715" custLinFactX="72338" custLinFactNeighborX="100000" custLinFactNeighborY="19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BA4CF-A658-450B-93DB-B65D0872F11F}" type="pres">
      <dgm:prSet presAssocID="{05DEA548-0685-4FD2-B739-756681A2CAD7}" presName="item3" presStyleLbl="node1" presStyleIdx="2" presStyleCnt="3" custScaleX="108552" custScaleY="109231" custLinFactX="-46071" custLinFactNeighborX="-100000" custLinFactNeighborY="48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EE0D6-7EA7-4419-ADD1-FC94F787D2ED}" type="pres">
      <dgm:prSet presAssocID="{69A433DB-E60C-4277-A291-B7DC83261D23}" presName="funnel" presStyleLbl="trAlignAcc1" presStyleIdx="0" presStyleCnt="1" custScaleX="132686" custScaleY="87721" custLinFactNeighborX="-1108" custLinFactNeighborY="7757"/>
      <dgm:spPr/>
    </dgm:pt>
  </dgm:ptLst>
  <dgm:cxnLst>
    <dgm:cxn modelId="{BCB93209-9B68-4B9F-A10F-C317B9E3F6E2}" srcId="{69A433DB-E60C-4277-A291-B7DC83261D23}" destId="{17F2F109-FE40-494F-8DB1-5203A736DE38}" srcOrd="2" destOrd="0" parTransId="{FD6D6440-CB57-45E1-8AB0-2FC1CD5856FE}" sibTransId="{5B640735-8F6A-4EEE-9A94-F2138D52F74B}"/>
    <dgm:cxn modelId="{5483F6BE-AD24-4E94-86A0-368D43F1D8DE}" type="presOf" srcId="{C1245C1F-DC87-47A9-86C7-13EE64BA7F7A}" destId="{D5E763F6-AD84-4FEA-AF38-04F99C4468BC}" srcOrd="0" destOrd="0" presId="urn:microsoft.com/office/officeart/2005/8/layout/funnel1"/>
    <dgm:cxn modelId="{13740587-5B1C-4F65-BBE9-FBE215400762}" type="presOf" srcId="{05DEA548-0685-4FD2-B739-756681A2CAD7}" destId="{DDB650AE-782D-4C3D-B322-6CB3BBA9527B}" srcOrd="0" destOrd="0" presId="urn:microsoft.com/office/officeart/2005/8/layout/funnel1"/>
    <dgm:cxn modelId="{EE7490E5-D9A8-4FB0-938A-3CDD056757F9}" type="presOf" srcId="{F388FF56-5BC6-4EFE-A6CF-C0EF4F3E9363}" destId="{BFABA4CF-A658-450B-93DB-B65D0872F11F}" srcOrd="0" destOrd="0" presId="urn:microsoft.com/office/officeart/2005/8/layout/funnel1"/>
    <dgm:cxn modelId="{44D8368D-E721-45F6-B950-BE6CEB1E104E}" srcId="{69A433DB-E60C-4277-A291-B7DC83261D23}" destId="{F388FF56-5BC6-4EFE-A6CF-C0EF4F3E9363}" srcOrd="0" destOrd="0" parTransId="{D3D2C0E1-ADDA-494F-B76A-73BD06CC2D0A}" sibTransId="{47223A64-9B5D-4977-B005-9113D98C23E3}"/>
    <dgm:cxn modelId="{17B940CA-8C73-4A92-B4FC-41E64AB37078}" type="presOf" srcId="{17F2F109-FE40-494F-8DB1-5203A736DE38}" destId="{2D3CB6D7-D50C-4C6A-9BBF-ED001091448C}" srcOrd="0" destOrd="0" presId="urn:microsoft.com/office/officeart/2005/8/layout/funnel1"/>
    <dgm:cxn modelId="{5147B857-6A72-4BCE-860A-414E4914F9F1}" srcId="{69A433DB-E60C-4277-A291-B7DC83261D23}" destId="{42142F73-A1F8-4ACE-A72F-DFAA0EA29B28}" srcOrd="4" destOrd="0" parTransId="{415E96EA-31FB-49BC-86DE-700FB276C47B}" sibTransId="{8E67EFF9-6818-4855-BDB2-B3A21B3FC17C}"/>
    <dgm:cxn modelId="{6AD9D429-5AD8-4E58-9249-AE5AF86413B9}" type="presOf" srcId="{69A433DB-E60C-4277-A291-B7DC83261D23}" destId="{55586D6D-19D3-4EA3-8058-D758AE2C2F0F}" srcOrd="0" destOrd="0" presId="urn:microsoft.com/office/officeart/2005/8/layout/funnel1"/>
    <dgm:cxn modelId="{7F1E08FB-5199-46B2-AB43-7AA943FCD9B1}" srcId="{69A433DB-E60C-4277-A291-B7DC83261D23}" destId="{C1245C1F-DC87-47A9-86C7-13EE64BA7F7A}" srcOrd="1" destOrd="0" parTransId="{C8CA012C-9BF3-4C43-B1B3-3D7153BED905}" sibTransId="{04BE45AD-7066-4FB2-B6C8-6C28C69D8F09}"/>
    <dgm:cxn modelId="{6FA0ABB1-9E43-440A-9F0B-6EC34D9FBBF7}" srcId="{69A433DB-E60C-4277-A291-B7DC83261D23}" destId="{05DEA548-0685-4FD2-B739-756681A2CAD7}" srcOrd="3" destOrd="0" parTransId="{545DF828-A7FB-44B6-B275-CCAD49EF2037}" sibTransId="{ADEAA5CD-CEF7-4879-AE2E-7CF21160CF0D}"/>
    <dgm:cxn modelId="{1BF6A529-EF16-4A53-9401-607240F555FF}" type="presParOf" srcId="{55586D6D-19D3-4EA3-8058-D758AE2C2F0F}" destId="{CEE945D8-F005-4F22-80A5-40CC57FF3A12}" srcOrd="0" destOrd="0" presId="urn:microsoft.com/office/officeart/2005/8/layout/funnel1"/>
    <dgm:cxn modelId="{9284B16E-7213-4981-81FA-0EF078A01D98}" type="presParOf" srcId="{55586D6D-19D3-4EA3-8058-D758AE2C2F0F}" destId="{8AE1F01B-F20F-452B-A088-F4619FB3DA6D}" srcOrd="1" destOrd="0" presId="urn:microsoft.com/office/officeart/2005/8/layout/funnel1"/>
    <dgm:cxn modelId="{EEE131B3-770D-42B1-AE02-1AA0FDC387CF}" type="presParOf" srcId="{55586D6D-19D3-4EA3-8058-D758AE2C2F0F}" destId="{DDB650AE-782D-4C3D-B322-6CB3BBA9527B}" srcOrd="2" destOrd="0" presId="urn:microsoft.com/office/officeart/2005/8/layout/funnel1"/>
    <dgm:cxn modelId="{C0850E3B-69AF-478B-9F1B-8169E568F9FB}" type="presParOf" srcId="{55586D6D-19D3-4EA3-8058-D758AE2C2F0F}" destId="{2D3CB6D7-D50C-4C6A-9BBF-ED001091448C}" srcOrd="3" destOrd="0" presId="urn:microsoft.com/office/officeart/2005/8/layout/funnel1"/>
    <dgm:cxn modelId="{C7F54D64-71BF-4FD3-8CDD-C0AA3BD22CAC}" type="presParOf" srcId="{55586D6D-19D3-4EA3-8058-D758AE2C2F0F}" destId="{D5E763F6-AD84-4FEA-AF38-04F99C4468BC}" srcOrd="4" destOrd="0" presId="urn:microsoft.com/office/officeart/2005/8/layout/funnel1"/>
    <dgm:cxn modelId="{2EB1DDB4-58B8-4C7D-952F-2DF730218F18}" type="presParOf" srcId="{55586D6D-19D3-4EA3-8058-D758AE2C2F0F}" destId="{BFABA4CF-A658-450B-93DB-B65D0872F11F}" srcOrd="5" destOrd="0" presId="urn:microsoft.com/office/officeart/2005/8/layout/funnel1"/>
    <dgm:cxn modelId="{055F813C-ECC5-4649-98FB-B48661360BE5}" type="presParOf" srcId="{55586D6D-19D3-4EA3-8058-D758AE2C2F0F}" destId="{0DEEE0D6-7EA7-4419-ADD1-FC94F787D2E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901F6C7-CF9B-4490-B0F9-694E551D8FFE}" type="doc">
      <dgm:prSet loTypeId="urn:microsoft.com/office/officeart/2005/8/layout/vList5" loCatId="list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7B936726-CA25-43F6-96BF-A2BD99F287A5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 – 395,6</a:t>
          </a:r>
          <a:r>
            <a: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</a:t>
          </a:r>
          <a:r>
            <a:rPr lang="ru-RU" sz="28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800" u="sng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EA396B-6DFD-4DCD-B3F4-608541E8E24A}" type="parTrans" cxnId="{E27042C6-78B6-4918-B02D-C0891E7125ED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71CA9364-E0FB-426E-9CAB-34E84FE9CF4F}" type="sibTrans" cxnId="{E27042C6-78B6-4918-B02D-C0891E7125ED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95C1B85-504D-4B18-A9F2-1925BEBC6CE6}">
      <dgm:prSet phldrT="[Текст]" custT="1"/>
      <dgm:spPr/>
      <dgm:t>
        <a:bodyPr/>
        <a:lstStyle/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 реализацию программных мероприятий израсходованы средства на снос аварийных жилых домов.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753813D3-7752-481A-9710-878B749E2BE2}" type="parTrans" cxnId="{B7527578-EF15-40EC-9C40-5203C2EBDCA1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EDCC156F-6956-43A1-8BF0-1E3596DF72C3}" type="sibTrans" cxnId="{B7527578-EF15-40EC-9C40-5203C2EBDCA1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A4DA769A-B095-4DE9-9408-19E10AA50CE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Факт 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 – 395,5</a:t>
          </a:r>
          <a:r>
            <a: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2000" u="sng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C8CC26-A553-4DDA-B8FF-6A51A47C9EF5}" type="parTrans" cxnId="{7335A84B-E996-4803-BB1E-33F97CDFC04B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96F3EDF-03A6-45A2-AF93-D580C03BE3F9}" type="sibTrans" cxnId="{7335A84B-E996-4803-BB1E-33F97CDFC04B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62B44413-AC69-4A1C-A770-6CFC485CB5F5}" type="pres">
      <dgm:prSet presAssocID="{9901F6C7-CF9B-4490-B0F9-694E551D8FF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BCA9D2-A82B-4359-A3A5-570C7E920092}" type="pres">
      <dgm:prSet presAssocID="{7B936726-CA25-43F6-96BF-A2BD99F287A5}" presName="linNode" presStyleCnt="0"/>
      <dgm:spPr/>
    </dgm:pt>
    <dgm:pt modelId="{17268EE0-E5BD-4BBD-8964-B1C7BB95069B}" type="pres">
      <dgm:prSet presAssocID="{7B936726-CA25-43F6-96BF-A2BD99F287A5}" presName="parentText" presStyleLbl="node1" presStyleIdx="0" presStyleCnt="2" custLinFactNeighborX="-76" custLinFactNeighborY="122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572B6-3A3C-44A2-A05A-AECD7640AB9F}" type="pres">
      <dgm:prSet presAssocID="{7B936726-CA25-43F6-96BF-A2BD99F287A5}" presName="descendantText" presStyleLbl="alignAccFollowNode1" presStyleIdx="0" presStyleCnt="1" custScaleX="111767" custScaleY="257126" custLinFactNeighborX="3324" custLinFactNeighborY="73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EE61D-51E2-4FB8-B33B-3A2B54710677}" type="pres">
      <dgm:prSet presAssocID="{71CA9364-E0FB-426E-9CAB-34E84FE9CF4F}" presName="sp" presStyleCnt="0"/>
      <dgm:spPr/>
    </dgm:pt>
    <dgm:pt modelId="{361CBBA6-AA22-426F-A703-ECB5DFCA34FC}" type="pres">
      <dgm:prSet presAssocID="{A4DA769A-B095-4DE9-9408-19E10AA50CEB}" presName="linNode" presStyleCnt="0"/>
      <dgm:spPr/>
    </dgm:pt>
    <dgm:pt modelId="{D835C07C-583E-452F-955A-F86E49F1ECD6}" type="pres">
      <dgm:prSet presAssocID="{A4DA769A-B095-4DE9-9408-19E10AA50CEB}" presName="parentText" presStyleLbl="node1" presStyleIdx="1" presStyleCnt="2" custScaleX="94805" custLinFactNeighborX="-136" custLinFactNeighborY="-403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45F924-95B7-40E0-AD5B-193402FD1F50}" type="presOf" srcId="{895C1B85-504D-4B18-A9F2-1925BEBC6CE6}" destId="{676572B6-3A3C-44A2-A05A-AECD7640AB9F}" srcOrd="0" destOrd="0" presId="urn:microsoft.com/office/officeart/2005/8/layout/vList5"/>
    <dgm:cxn modelId="{E27042C6-78B6-4918-B02D-C0891E7125ED}" srcId="{9901F6C7-CF9B-4490-B0F9-694E551D8FFE}" destId="{7B936726-CA25-43F6-96BF-A2BD99F287A5}" srcOrd="0" destOrd="0" parTransId="{72EA396B-6DFD-4DCD-B3F4-608541E8E24A}" sibTransId="{71CA9364-E0FB-426E-9CAB-34E84FE9CF4F}"/>
    <dgm:cxn modelId="{171E539C-C8A1-46D2-81A2-D1D7BCA267DB}" type="presOf" srcId="{9901F6C7-CF9B-4490-B0F9-694E551D8FFE}" destId="{62B44413-AC69-4A1C-A770-6CFC485CB5F5}" srcOrd="0" destOrd="0" presId="urn:microsoft.com/office/officeart/2005/8/layout/vList5"/>
    <dgm:cxn modelId="{B7527578-EF15-40EC-9C40-5203C2EBDCA1}" srcId="{7B936726-CA25-43F6-96BF-A2BD99F287A5}" destId="{895C1B85-504D-4B18-A9F2-1925BEBC6CE6}" srcOrd="0" destOrd="0" parTransId="{753813D3-7752-481A-9710-878B749E2BE2}" sibTransId="{EDCC156F-6956-43A1-8BF0-1E3596DF72C3}"/>
    <dgm:cxn modelId="{A064768D-1743-4B34-9034-C85B2157FA71}" type="presOf" srcId="{7B936726-CA25-43F6-96BF-A2BD99F287A5}" destId="{17268EE0-E5BD-4BBD-8964-B1C7BB95069B}" srcOrd="0" destOrd="0" presId="urn:microsoft.com/office/officeart/2005/8/layout/vList5"/>
    <dgm:cxn modelId="{3E21F3A9-540C-4FF4-A3C8-4A2DCBA64510}" type="presOf" srcId="{A4DA769A-B095-4DE9-9408-19E10AA50CEB}" destId="{D835C07C-583E-452F-955A-F86E49F1ECD6}" srcOrd="0" destOrd="0" presId="urn:microsoft.com/office/officeart/2005/8/layout/vList5"/>
    <dgm:cxn modelId="{7335A84B-E996-4803-BB1E-33F97CDFC04B}" srcId="{9901F6C7-CF9B-4490-B0F9-694E551D8FFE}" destId="{A4DA769A-B095-4DE9-9408-19E10AA50CEB}" srcOrd="1" destOrd="0" parTransId="{C1C8CC26-A553-4DDA-B8FF-6A51A47C9EF5}" sibTransId="{896F3EDF-03A6-45A2-AF93-D580C03BE3F9}"/>
    <dgm:cxn modelId="{885AD52A-88F9-434E-901E-7910F292FEA5}" type="presParOf" srcId="{62B44413-AC69-4A1C-A770-6CFC485CB5F5}" destId="{2BBCA9D2-A82B-4359-A3A5-570C7E920092}" srcOrd="0" destOrd="0" presId="urn:microsoft.com/office/officeart/2005/8/layout/vList5"/>
    <dgm:cxn modelId="{D61D2EE9-00F8-4833-B1F2-1C4973100958}" type="presParOf" srcId="{2BBCA9D2-A82B-4359-A3A5-570C7E920092}" destId="{17268EE0-E5BD-4BBD-8964-B1C7BB95069B}" srcOrd="0" destOrd="0" presId="urn:microsoft.com/office/officeart/2005/8/layout/vList5"/>
    <dgm:cxn modelId="{9168D7AA-F963-453B-AB4E-CC37D5287DD4}" type="presParOf" srcId="{2BBCA9D2-A82B-4359-A3A5-570C7E920092}" destId="{676572B6-3A3C-44A2-A05A-AECD7640AB9F}" srcOrd="1" destOrd="0" presId="urn:microsoft.com/office/officeart/2005/8/layout/vList5"/>
    <dgm:cxn modelId="{B1BC405F-F17C-409D-B1B1-83849E7350D7}" type="presParOf" srcId="{62B44413-AC69-4A1C-A770-6CFC485CB5F5}" destId="{2A5EE61D-51E2-4FB8-B33B-3A2B54710677}" srcOrd="1" destOrd="0" presId="urn:microsoft.com/office/officeart/2005/8/layout/vList5"/>
    <dgm:cxn modelId="{380FE52F-B2D1-4440-AA54-F2C2D8E6ABBA}" type="presParOf" srcId="{62B44413-AC69-4A1C-A770-6CFC485CB5F5}" destId="{361CBBA6-AA22-426F-A703-ECB5DFCA34FC}" srcOrd="2" destOrd="0" presId="urn:microsoft.com/office/officeart/2005/8/layout/vList5"/>
    <dgm:cxn modelId="{827128E9-FF52-44EB-A285-ADE4426EE9ED}" type="presParOf" srcId="{361CBBA6-AA22-426F-A703-ECB5DFCA34FC}" destId="{D835C07C-583E-452F-955A-F86E49F1ECD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A697A1-9EE4-442A-8368-8F7C4E58161A}">
      <dsp:nvSpPr>
        <dsp:cNvPr id="0" name=""/>
        <dsp:cNvSpPr/>
      </dsp:nvSpPr>
      <dsp:spPr>
        <a:xfrm>
          <a:off x="2" y="0"/>
          <a:ext cx="8784971" cy="2375694"/>
        </a:xfrm>
        <a:prstGeom prst="rightArrow">
          <a:avLst/>
        </a:prstGeom>
        <a:gradFill rotWithShape="1">
          <a:gsLst>
            <a:gs pos="0">
              <a:schemeClr val="accent1">
                <a:tint val="0"/>
              </a:schemeClr>
            </a:gs>
            <a:gs pos="44000">
              <a:schemeClr val="accent1">
                <a:tint val="60000"/>
                <a:satMod val="120000"/>
              </a:schemeClr>
            </a:gs>
            <a:gs pos="100000">
              <a:schemeClr val="accent1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51AAA1B2-B292-4056-8D0F-FA32749E3B2C}">
      <dsp:nvSpPr>
        <dsp:cNvPr id="0" name=""/>
        <dsp:cNvSpPr/>
      </dsp:nvSpPr>
      <dsp:spPr>
        <a:xfrm>
          <a:off x="66871" y="659630"/>
          <a:ext cx="1832910" cy="1037294"/>
        </a:xfrm>
        <a:prstGeom prst="roundRect">
          <a:avLst/>
        </a:prstGeom>
        <a:noFill/>
        <a:ln w="15875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6871" y="659630"/>
        <a:ext cx="1832910" cy="1037294"/>
      </dsp:txXfrm>
    </dsp:sp>
    <dsp:sp modelId="{D9F6997A-ECBD-4832-B328-6D0D6E41E542}">
      <dsp:nvSpPr>
        <dsp:cNvPr id="0" name=""/>
        <dsp:cNvSpPr/>
      </dsp:nvSpPr>
      <dsp:spPr>
        <a:xfrm>
          <a:off x="2014233" y="691331"/>
          <a:ext cx="1502824" cy="993030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014233" y="691331"/>
        <a:ext cx="1502824" cy="993030"/>
      </dsp:txXfrm>
    </dsp:sp>
    <dsp:sp modelId="{07CB27E1-FDEF-4AEA-AE64-0AAE02DA5CC2}">
      <dsp:nvSpPr>
        <dsp:cNvPr id="0" name=""/>
        <dsp:cNvSpPr/>
      </dsp:nvSpPr>
      <dsp:spPr>
        <a:xfrm>
          <a:off x="3781956" y="763619"/>
          <a:ext cx="1622648" cy="894505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781956" y="763619"/>
        <a:ext cx="1622648" cy="894505"/>
      </dsp:txXfrm>
    </dsp:sp>
    <dsp:sp modelId="{C88E3B35-7BB7-42D6-B101-365C838621C7}">
      <dsp:nvSpPr>
        <dsp:cNvPr id="0" name=""/>
        <dsp:cNvSpPr/>
      </dsp:nvSpPr>
      <dsp:spPr>
        <a:xfrm>
          <a:off x="5496166" y="737282"/>
          <a:ext cx="1689260" cy="901129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496166" y="737282"/>
        <a:ext cx="1689260" cy="901129"/>
      </dsp:txXfrm>
    </dsp:sp>
    <dsp:sp modelId="{A319B457-E901-4867-8C84-0C0AF40D4534}">
      <dsp:nvSpPr>
        <dsp:cNvPr id="0" name=""/>
        <dsp:cNvSpPr/>
      </dsp:nvSpPr>
      <dsp:spPr>
        <a:xfrm>
          <a:off x="7354742" y="752420"/>
          <a:ext cx="1418225" cy="851733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354742" y="752420"/>
        <a:ext cx="1418225" cy="85173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A8B946-7AB1-41BD-B56E-09681C82FFE9}">
      <dsp:nvSpPr>
        <dsp:cNvPr id="0" name=""/>
        <dsp:cNvSpPr/>
      </dsp:nvSpPr>
      <dsp:spPr>
        <a:xfrm>
          <a:off x="0" y="1579922"/>
          <a:ext cx="2002370" cy="1328907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sz="19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579922"/>
        <a:ext cx="2002370" cy="1328907"/>
      </dsp:txXfrm>
    </dsp:sp>
    <dsp:sp modelId="{37863640-D28F-486B-9FB2-A58D1061BA61}">
      <dsp:nvSpPr>
        <dsp:cNvPr id="0" name=""/>
        <dsp:cNvSpPr/>
      </dsp:nvSpPr>
      <dsp:spPr>
        <a:xfrm rot="17133088">
          <a:off x="1064997" y="1420519"/>
          <a:ext cx="330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921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A6B09-5E6A-43AE-BAA7-95E4140B901F}">
      <dsp:nvSpPr>
        <dsp:cNvPr id="0" name=""/>
        <dsp:cNvSpPr/>
      </dsp:nvSpPr>
      <dsp:spPr>
        <a:xfrm>
          <a:off x="395735" y="460666"/>
          <a:ext cx="1980925" cy="800449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95735" y="460666"/>
        <a:ext cx="1980925" cy="800449"/>
      </dsp:txXfrm>
    </dsp:sp>
    <dsp:sp modelId="{B7E5398A-8EA3-4CF0-9F12-425392D16795}">
      <dsp:nvSpPr>
        <dsp:cNvPr id="0" name=""/>
        <dsp:cNvSpPr/>
      </dsp:nvSpPr>
      <dsp:spPr>
        <a:xfrm rot="20010144">
          <a:off x="1958814" y="1560263"/>
          <a:ext cx="8292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926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21497-3975-44AD-922A-6311C66B07B6}">
      <dsp:nvSpPr>
        <dsp:cNvPr id="0" name=""/>
        <dsp:cNvSpPr/>
      </dsp:nvSpPr>
      <dsp:spPr>
        <a:xfrm>
          <a:off x="2744523" y="0"/>
          <a:ext cx="1743696" cy="1881257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744523" y="0"/>
        <a:ext cx="1743696" cy="1881257"/>
      </dsp:txXfrm>
    </dsp:sp>
    <dsp:sp modelId="{F49A1F7E-3774-4700-9E01-9A470DD0945A}">
      <dsp:nvSpPr>
        <dsp:cNvPr id="0" name=""/>
        <dsp:cNvSpPr/>
      </dsp:nvSpPr>
      <dsp:spPr>
        <a:xfrm rot="5372223">
          <a:off x="661002" y="3257184"/>
          <a:ext cx="6967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6732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F8D2CE-DF02-4595-B2AF-75660CFBB6B7}">
      <dsp:nvSpPr>
        <dsp:cNvPr id="0" name=""/>
        <dsp:cNvSpPr/>
      </dsp:nvSpPr>
      <dsp:spPr>
        <a:xfrm>
          <a:off x="105050" y="3605538"/>
          <a:ext cx="1820926" cy="824151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05050" y="3605538"/>
        <a:ext cx="1820926" cy="824151"/>
      </dsp:txXfrm>
    </dsp:sp>
    <dsp:sp modelId="{EB49C15E-B091-48E3-8B10-0EC7568DDFD1}">
      <dsp:nvSpPr>
        <dsp:cNvPr id="0" name=""/>
        <dsp:cNvSpPr/>
      </dsp:nvSpPr>
      <dsp:spPr>
        <a:xfrm rot="1442557">
          <a:off x="1971909" y="2834071"/>
          <a:ext cx="70221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221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4F56C-FB36-4AE1-8784-B050D8277BF2}">
      <dsp:nvSpPr>
        <dsp:cNvPr id="0" name=""/>
        <dsp:cNvSpPr/>
      </dsp:nvSpPr>
      <dsp:spPr>
        <a:xfrm>
          <a:off x="2643662" y="2332117"/>
          <a:ext cx="1810206" cy="2097572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марте - апреле</a:t>
          </a:r>
        </a:p>
      </dsp:txBody>
      <dsp:txXfrm>
        <a:off x="2643662" y="2332117"/>
        <a:ext cx="1810206" cy="20975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CC6763-56B9-4A64-8C09-F1DE49385AE0}">
      <dsp:nvSpPr>
        <dsp:cNvPr id="0" name=""/>
        <dsp:cNvSpPr/>
      </dsp:nvSpPr>
      <dsp:spPr>
        <a:xfrm>
          <a:off x="676613" y="573"/>
          <a:ext cx="3287952" cy="298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676613" y="573"/>
        <a:ext cx="3287952" cy="298904"/>
      </dsp:txXfrm>
    </dsp:sp>
    <dsp:sp modelId="{2D0932A9-E5CA-4421-ADB0-EA920CEEA0F8}">
      <dsp:nvSpPr>
        <dsp:cNvPr id="0" name=""/>
        <dsp:cNvSpPr/>
      </dsp:nvSpPr>
      <dsp:spPr>
        <a:xfrm>
          <a:off x="676613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3B9486-4CB9-4DFA-B92C-35CDEAC1D417}">
      <dsp:nvSpPr>
        <dsp:cNvPr id="0" name=""/>
        <dsp:cNvSpPr/>
      </dsp:nvSpPr>
      <dsp:spPr>
        <a:xfrm>
          <a:off x="1138753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"/>
                <a:satOff val="1115"/>
                <a:lumOff val="59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"/>
                <a:satOff val="1115"/>
                <a:lumOff val="59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1629D7-C698-4E65-B633-FC8C34F8CF2B}">
      <dsp:nvSpPr>
        <dsp:cNvPr id="0" name=""/>
        <dsp:cNvSpPr/>
      </dsp:nvSpPr>
      <dsp:spPr>
        <a:xfrm>
          <a:off x="1601258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"/>
                <a:satOff val="2231"/>
                <a:lumOff val="119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"/>
                <a:satOff val="2231"/>
                <a:lumOff val="119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33D40C-137E-44AD-9A90-274CB43C59A0}">
      <dsp:nvSpPr>
        <dsp:cNvPr id="0" name=""/>
        <dsp:cNvSpPr/>
      </dsp:nvSpPr>
      <dsp:spPr>
        <a:xfrm>
          <a:off x="2063398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296337"/>
                <a:satOff val="3346"/>
                <a:lumOff val="179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296337"/>
                <a:satOff val="3346"/>
                <a:lumOff val="179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14A3E9-18F5-4EC3-85E7-E606317AEF15}">
      <dsp:nvSpPr>
        <dsp:cNvPr id="0" name=""/>
        <dsp:cNvSpPr/>
      </dsp:nvSpPr>
      <dsp:spPr>
        <a:xfrm>
          <a:off x="2525904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395116"/>
                <a:satOff val="4462"/>
                <a:lumOff val="239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395116"/>
                <a:satOff val="4462"/>
                <a:lumOff val="239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E2DD75-8BFC-4DF4-8884-AB1834140441}">
      <dsp:nvSpPr>
        <dsp:cNvPr id="0" name=""/>
        <dsp:cNvSpPr/>
      </dsp:nvSpPr>
      <dsp:spPr>
        <a:xfrm>
          <a:off x="2988044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493895"/>
                <a:satOff val="5577"/>
                <a:lumOff val="299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493895"/>
                <a:satOff val="5577"/>
                <a:lumOff val="299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9866EF-B104-44CE-8F63-C380E6770F1B}">
      <dsp:nvSpPr>
        <dsp:cNvPr id="0" name=""/>
        <dsp:cNvSpPr/>
      </dsp:nvSpPr>
      <dsp:spPr>
        <a:xfrm>
          <a:off x="3450549" y="29947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592675"/>
                <a:satOff val="6693"/>
                <a:lumOff val="358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592675"/>
                <a:satOff val="6693"/>
                <a:lumOff val="358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E16221-D10C-484A-B9D6-50D996C5725E}">
      <dsp:nvSpPr>
        <dsp:cNvPr id="0" name=""/>
        <dsp:cNvSpPr/>
      </dsp:nvSpPr>
      <dsp:spPr>
        <a:xfrm>
          <a:off x="676613" y="360366"/>
          <a:ext cx="3330696" cy="4871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76613" y="360366"/>
        <a:ext cx="3330696" cy="487104"/>
      </dsp:txXfrm>
    </dsp:sp>
    <dsp:sp modelId="{2F056CF7-8AB2-41C6-ABE0-D067A470686F}">
      <dsp:nvSpPr>
        <dsp:cNvPr id="0" name=""/>
        <dsp:cNvSpPr/>
      </dsp:nvSpPr>
      <dsp:spPr>
        <a:xfrm>
          <a:off x="676613" y="950263"/>
          <a:ext cx="3287952" cy="298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 smtClean="0"/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676613" y="950263"/>
        <a:ext cx="3287952" cy="298904"/>
      </dsp:txXfrm>
    </dsp:sp>
    <dsp:sp modelId="{73ECAF2D-90DE-453B-878D-A94A1A70D96F}">
      <dsp:nvSpPr>
        <dsp:cNvPr id="0" name=""/>
        <dsp:cNvSpPr/>
      </dsp:nvSpPr>
      <dsp:spPr>
        <a:xfrm>
          <a:off x="676613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691454"/>
                <a:satOff val="7808"/>
                <a:lumOff val="418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691454"/>
                <a:satOff val="7808"/>
                <a:lumOff val="418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2A775-8CA2-4133-9287-2DBFDECBC2D3}">
      <dsp:nvSpPr>
        <dsp:cNvPr id="0" name=""/>
        <dsp:cNvSpPr/>
      </dsp:nvSpPr>
      <dsp:spPr>
        <a:xfrm>
          <a:off x="1138753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790233"/>
                <a:satOff val="8924"/>
                <a:lumOff val="478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790233"/>
                <a:satOff val="8924"/>
                <a:lumOff val="478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8CD65A-57CC-46F1-975A-0E3F700F4D6F}">
      <dsp:nvSpPr>
        <dsp:cNvPr id="0" name=""/>
        <dsp:cNvSpPr/>
      </dsp:nvSpPr>
      <dsp:spPr>
        <a:xfrm>
          <a:off x="1601258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889012"/>
                <a:satOff val="10039"/>
                <a:lumOff val="538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889012"/>
                <a:satOff val="10039"/>
                <a:lumOff val="538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EF26E9-FAD2-4317-946B-A72608A6ABD6}">
      <dsp:nvSpPr>
        <dsp:cNvPr id="0" name=""/>
        <dsp:cNvSpPr/>
      </dsp:nvSpPr>
      <dsp:spPr>
        <a:xfrm>
          <a:off x="2063398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35AD5B-DF1A-42C9-AC6A-08CE314C0613}">
      <dsp:nvSpPr>
        <dsp:cNvPr id="0" name=""/>
        <dsp:cNvSpPr/>
      </dsp:nvSpPr>
      <dsp:spPr>
        <a:xfrm>
          <a:off x="2525904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086570"/>
                <a:satOff val="12270"/>
                <a:lumOff val="657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086570"/>
                <a:satOff val="12270"/>
                <a:lumOff val="657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74FE97-E981-4FE9-AAB7-FF9EEF038020}">
      <dsp:nvSpPr>
        <dsp:cNvPr id="0" name=""/>
        <dsp:cNvSpPr/>
      </dsp:nvSpPr>
      <dsp:spPr>
        <a:xfrm>
          <a:off x="2988044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185349"/>
                <a:satOff val="13385"/>
                <a:lumOff val="717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185349"/>
                <a:satOff val="13385"/>
                <a:lumOff val="717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361C2-C78B-4700-9272-1BA60859F731}">
      <dsp:nvSpPr>
        <dsp:cNvPr id="0" name=""/>
        <dsp:cNvSpPr/>
      </dsp:nvSpPr>
      <dsp:spPr>
        <a:xfrm>
          <a:off x="3450549" y="124916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284128"/>
                <a:satOff val="14501"/>
                <a:lumOff val="777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284128"/>
                <a:satOff val="14501"/>
                <a:lumOff val="777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10A92C-1D9B-46B5-B6DE-9CA13B664AD7}">
      <dsp:nvSpPr>
        <dsp:cNvPr id="0" name=""/>
        <dsp:cNvSpPr/>
      </dsp:nvSpPr>
      <dsp:spPr>
        <a:xfrm>
          <a:off x="676613" y="1310056"/>
          <a:ext cx="3330696" cy="4871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987791"/>
              <a:satOff val="11154"/>
              <a:lumOff val="598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76613" y="1310056"/>
        <a:ext cx="3330696" cy="487104"/>
      </dsp:txXfrm>
    </dsp:sp>
    <dsp:sp modelId="{5B844EAF-86B5-4985-A6A5-992332F83E17}">
      <dsp:nvSpPr>
        <dsp:cNvPr id="0" name=""/>
        <dsp:cNvSpPr/>
      </dsp:nvSpPr>
      <dsp:spPr>
        <a:xfrm>
          <a:off x="676613" y="1899953"/>
          <a:ext cx="3287952" cy="298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676613" y="1899953"/>
        <a:ext cx="3287952" cy="298904"/>
      </dsp:txXfrm>
    </dsp:sp>
    <dsp:sp modelId="{2F954CF2-4FAC-4F83-9F04-366C4BE57DDD}">
      <dsp:nvSpPr>
        <dsp:cNvPr id="0" name=""/>
        <dsp:cNvSpPr/>
      </dsp:nvSpPr>
      <dsp:spPr>
        <a:xfrm>
          <a:off x="676613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382907"/>
                <a:satOff val="15616"/>
                <a:lumOff val="837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382907"/>
                <a:satOff val="15616"/>
                <a:lumOff val="837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93689C-50F6-4DD6-BC08-1A81A4D0EA44}">
      <dsp:nvSpPr>
        <dsp:cNvPr id="0" name=""/>
        <dsp:cNvSpPr/>
      </dsp:nvSpPr>
      <dsp:spPr>
        <a:xfrm>
          <a:off x="1138753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481686"/>
                <a:satOff val="16732"/>
                <a:lumOff val="897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481686"/>
                <a:satOff val="16732"/>
                <a:lumOff val="897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75F6D6-281A-4247-8653-3A027050C492}">
      <dsp:nvSpPr>
        <dsp:cNvPr id="0" name=""/>
        <dsp:cNvSpPr/>
      </dsp:nvSpPr>
      <dsp:spPr>
        <a:xfrm>
          <a:off x="1601258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580466"/>
                <a:satOff val="17847"/>
                <a:lumOff val="956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580466"/>
                <a:satOff val="17847"/>
                <a:lumOff val="956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BE512-8D4B-40E7-AB80-A9784765F7BD}">
      <dsp:nvSpPr>
        <dsp:cNvPr id="0" name=""/>
        <dsp:cNvSpPr/>
      </dsp:nvSpPr>
      <dsp:spPr>
        <a:xfrm>
          <a:off x="2063398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679245"/>
                <a:satOff val="18963"/>
                <a:lumOff val="1016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679245"/>
                <a:satOff val="18963"/>
                <a:lumOff val="1016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5C9CBA-0ADD-419C-A84D-05EFBAF2A556}">
      <dsp:nvSpPr>
        <dsp:cNvPr id="0" name=""/>
        <dsp:cNvSpPr/>
      </dsp:nvSpPr>
      <dsp:spPr>
        <a:xfrm>
          <a:off x="2525904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778024"/>
                <a:satOff val="20078"/>
                <a:lumOff val="1076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778024"/>
                <a:satOff val="20078"/>
                <a:lumOff val="1076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D8AEBC-1C5B-4887-8CC1-51F5BC278E78}">
      <dsp:nvSpPr>
        <dsp:cNvPr id="0" name=""/>
        <dsp:cNvSpPr/>
      </dsp:nvSpPr>
      <dsp:spPr>
        <a:xfrm>
          <a:off x="2988044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876803"/>
                <a:satOff val="21194"/>
                <a:lumOff val="1136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876803"/>
                <a:satOff val="21194"/>
                <a:lumOff val="1136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E5C014-A41A-493C-80C6-1C59597716ED}">
      <dsp:nvSpPr>
        <dsp:cNvPr id="0" name=""/>
        <dsp:cNvSpPr/>
      </dsp:nvSpPr>
      <dsp:spPr>
        <a:xfrm>
          <a:off x="3450549" y="2198858"/>
          <a:ext cx="769380" cy="608880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84AEBB-6826-4E69-B0C9-7147FB637C7D}">
      <dsp:nvSpPr>
        <dsp:cNvPr id="0" name=""/>
        <dsp:cNvSpPr/>
      </dsp:nvSpPr>
      <dsp:spPr>
        <a:xfrm>
          <a:off x="646970" y="2317804"/>
          <a:ext cx="3330696" cy="4871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46970" y="2317804"/>
        <a:ext cx="3330696" cy="48710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FCBD9A-B9D5-4CCF-AF06-27CCF3CA6F42}">
      <dsp:nvSpPr>
        <dsp:cNvPr id="0" name=""/>
        <dsp:cNvSpPr/>
      </dsp:nvSpPr>
      <dsp:spPr>
        <a:xfrm>
          <a:off x="0" y="2000262"/>
          <a:ext cx="2233204" cy="13399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Направление должникам писем-напоминаний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+ 24,3 тыс. рублей</a:t>
          </a:r>
          <a:r>
            <a:rPr lang="ru-RU" sz="1500" kern="1200" dirty="0" smtClean="0">
              <a:solidFill>
                <a:schemeClr val="tx1"/>
              </a:solidFill>
            </a:rPr>
            <a:t> 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0" y="2000262"/>
        <a:ext cx="2233204" cy="1339922"/>
      </dsp:txXfrm>
    </dsp:sp>
    <dsp:sp modelId="{5BE94A0D-7C9D-4395-A06E-C5EE045C7D3F}">
      <dsp:nvSpPr>
        <dsp:cNvPr id="0" name=""/>
        <dsp:cNvSpPr/>
      </dsp:nvSpPr>
      <dsp:spPr>
        <a:xfrm rot="1996719">
          <a:off x="1782907" y="3591748"/>
          <a:ext cx="1019009" cy="55383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</a:endParaRPr>
        </a:p>
      </dsp:txBody>
      <dsp:txXfrm rot="1996719">
        <a:off x="1782907" y="3591748"/>
        <a:ext cx="1019009" cy="553834"/>
      </dsp:txXfrm>
    </dsp:sp>
    <dsp:sp modelId="{2C1611EC-7F7A-4D94-A6A7-82C57A138DD5}">
      <dsp:nvSpPr>
        <dsp:cNvPr id="0" name=""/>
        <dsp:cNvSpPr/>
      </dsp:nvSpPr>
      <dsp:spPr>
        <a:xfrm>
          <a:off x="1785951" y="571503"/>
          <a:ext cx="2233204" cy="1339922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Рассмотрение должников на комиссии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+ 1 541 тыс. рублей</a:t>
          </a:r>
          <a:r>
            <a:rPr lang="ru-RU" sz="1500" kern="1200" dirty="0" smtClean="0">
              <a:solidFill>
                <a:schemeClr val="tx1"/>
              </a:solidFill>
            </a:rPr>
            <a:t> 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785951" y="571503"/>
        <a:ext cx="2233204" cy="1339922"/>
      </dsp:txXfrm>
    </dsp:sp>
    <dsp:sp modelId="{2D41FD98-2A8A-492F-A82B-CCB6F8147A29}">
      <dsp:nvSpPr>
        <dsp:cNvPr id="0" name=""/>
        <dsp:cNvSpPr/>
      </dsp:nvSpPr>
      <dsp:spPr>
        <a:xfrm rot="4969765">
          <a:off x="2971161" y="2191557"/>
          <a:ext cx="930886" cy="6181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</a:endParaRPr>
        </a:p>
      </dsp:txBody>
      <dsp:txXfrm rot="4969765">
        <a:off x="2971161" y="2191557"/>
        <a:ext cx="930886" cy="618179"/>
      </dsp:txXfrm>
    </dsp:sp>
    <dsp:sp modelId="{FACC5BF5-FCC7-4838-B0B1-2E5B127FA4F8}">
      <dsp:nvSpPr>
        <dsp:cNvPr id="0" name=""/>
        <dsp:cNvSpPr/>
      </dsp:nvSpPr>
      <dsp:spPr>
        <a:xfrm>
          <a:off x="4214852" y="571503"/>
          <a:ext cx="2233204" cy="133992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Претензионно</a:t>
          </a: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исковая работа по арендным платежам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+ 222,2 тыс. рублей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4214852" y="571503"/>
        <a:ext cx="2233204" cy="1339922"/>
      </dsp:txXfrm>
    </dsp:sp>
    <dsp:sp modelId="{260EBC9D-B42C-4DD9-8865-28D97DC0AD45}">
      <dsp:nvSpPr>
        <dsp:cNvPr id="0" name=""/>
        <dsp:cNvSpPr/>
      </dsp:nvSpPr>
      <dsp:spPr>
        <a:xfrm rot="6890639">
          <a:off x="4335178" y="2216241"/>
          <a:ext cx="1016923" cy="6001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</a:endParaRPr>
        </a:p>
      </dsp:txBody>
      <dsp:txXfrm rot="6890639">
        <a:off x="4335178" y="2216241"/>
        <a:ext cx="1016923" cy="600124"/>
      </dsp:txXfrm>
    </dsp:sp>
    <dsp:sp modelId="{D9757E7D-A99C-460D-A665-AB0EF9AAE379}">
      <dsp:nvSpPr>
        <dsp:cNvPr id="0" name=""/>
        <dsp:cNvSpPr/>
      </dsp:nvSpPr>
      <dsp:spPr>
        <a:xfrm>
          <a:off x="6215111" y="2000258"/>
          <a:ext cx="2233204" cy="133992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Легализация неформального  рынка труда, дополнительные поступления НДФЛ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+ 180 тыс. рублей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6215111" y="2000258"/>
        <a:ext cx="2233204" cy="1339922"/>
      </dsp:txXfrm>
    </dsp:sp>
    <dsp:sp modelId="{8C143E80-7897-40DE-9308-D5C20EC9FE4F}">
      <dsp:nvSpPr>
        <dsp:cNvPr id="0" name=""/>
        <dsp:cNvSpPr/>
      </dsp:nvSpPr>
      <dsp:spPr>
        <a:xfrm rot="9609121">
          <a:off x="5289158" y="3443910"/>
          <a:ext cx="955704" cy="5538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solidFill>
              <a:schemeClr val="tx1"/>
            </a:solidFill>
          </a:endParaRPr>
        </a:p>
      </dsp:txBody>
      <dsp:txXfrm rot="9609121">
        <a:off x="5289158" y="3443910"/>
        <a:ext cx="955704" cy="553834"/>
      </dsp:txXfrm>
    </dsp:sp>
    <dsp:sp modelId="{3DAA4F5B-F6EF-482E-80F4-DD4A163B9A45}">
      <dsp:nvSpPr>
        <dsp:cNvPr id="0" name=""/>
        <dsp:cNvSpPr/>
      </dsp:nvSpPr>
      <dsp:spPr>
        <a:xfrm>
          <a:off x="3000390" y="3160671"/>
          <a:ext cx="2233204" cy="1339922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6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Поступление налоговых неналоговых доходов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+ 1 967,5 тыс. рублей</a:t>
          </a:r>
          <a:r>
            <a:rPr lang="ru-RU" sz="1500" b="1" kern="1200" dirty="0" smtClean="0">
              <a:solidFill>
                <a:schemeClr val="tx1"/>
              </a:solidFill>
            </a:rPr>
            <a:t> 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3000390" y="3160671"/>
        <a:ext cx="2233204" cy="133992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48B3AB-36FF-4071-90F4-A3D443F68A39}">
      <dsp:nvSpPr>
        <dsp:cNvPr id="0" name=""/>
        <dsp:cNvSpPr/>
      </dsp:nvSpPr>
      <dsp:spPr>
        <a:xfrm>
          <a:off x="2732023" y="-38969"/>
          <a:ext cx="3476055" cy="3476055"/>
        </a:xfrm>
        <a:prstGeom prst="circularArrow">
          <a:avLst>
            <a:gd name="adj1" fmla="val 4668"/>
            <a:gd name="adj2" fmla="val 272909"/>
            <a:gd name="adj3" fmla="val 12868886"/>
            <a:gd name="adj4" fmla="val 18005327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  <a:sp3d z="-1397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8CAC3-5598-449E-9233-0D9440A4EADA}">
      <dsp:nvSpPr>
        <dsp:cNvPr id="0" name=""/>
        <dsp:cNvSpPr/>
      </dsp:nvSpPr>
      <dsp:spPr>
        <a:xfrm>
          <a:off x="3299943" y="1229"/>
          <a:ext cx="2292592" cy="114629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Разработка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99943" y="1229"/>
        <a:ext cx="2292592" cy="1146296"/>
      </dsp:txXfrm>
    </dsp:sp>
    <dsp:sp modelId="{A234967F-DEC3-4928-8F55-5E0A08CB045E}">
      <dsp:nvSpPr>
        <dsp:cNvPr id="0" name=""/>
        <dsp:cNvSpPr/>
      </dsp:nvSpPr>
      <dsp:spPr>
        <a:xfrm>
          <a:off x="5516172" y="1188580"/>
          <a:ext cx="2292592" cy="11462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Реализация</a:t>
          </a: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16172" y="1188580"/>
        <a:ext cx="2292592" cy="1146296"/>
      </dsp:txXfrm>
    </dsp:sp>
    <dsp:sp modelId="{80C41269-012B-4D27-A751-B5F0E4B9E799}">
      <dsp:nvSpPr>
        <dsp:cNvPr id="0" name=""/>
        <dsp:cNvSpPr/>
      </dsp:nvSpPr>
      <dsp:spPr>
        <a:xfrm>
          <a:off x="3381513" y="2498727"/>
          <a:ext cx="2292592" cy="114629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1513" y="2498727"/>
        <a:ext cx="2292592" cy="1146296"/>
      </dsp:txXfrm>
    </dsp:sp>
    <dsp:sp modelId="{66B980F0-1616-44C3-8AEA-D45594D172FD}">
      <dsp:nvSpPr>
        <dsp:cNvPr id="0" name=""/>
        <dsp:cNvSpPr/>
      </dsp:nvSpPr>
      <dsp:spPr>
        <a:xfrm>
          <a:off x="1117477" y="1188600"/>
          <a:ext cx="2292592" cy="114629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fov="0" zoom="91000">
            <a:rot lat="0" lon="0" rev="0"/>
          </a:camera>
          <a:lightRig rig="threePt" dir="t">
            <a:rot lat="0" lon="0" rev="20640000"/>
          </a:lightRig>
        </a:scene3d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Отчётность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7477" y="1188600"/>
        <a:ext cx="2292592" cy="11462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014643-32DE-4C07-B284-3BCF4593E011}">
      <dsp:nvSpPr>
        <dsp:cNvPr id="0" name=""/>
        <dsp:cNvSpPr/>
      </dsp:nvSpPr>
      <dsp:spPr>
        <a:xfrm rot="10800000">
          <a:off x="1276631" y="642"/>
          <a:ext cx="4513095" cy="559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6631" y="642"/>
        <a:ext cx="4513095" cy="559497"/>
      </dsp:txXfrm>
    </dsp:sp>
    <dsp:sp modelId="{36E384B8-1C12-4E6A-A093-BE37A250082C}">
      <dsp:nvSpPr>
        <dsp:cNvPr id="0" name=""/>
        <dsp:cNvSpPr/>
      </dsp:nvSpPr>
      <dsp:spPr>
        <a:xfrm>
          <a:off x="996882" y="642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79631-3B4D-4D59-B6D2-23FC7725A726}">
      <dsp:nvSpPr>
        <dsp:cNvPr id="0" name=""/>
        <dsp:cNvSpPr/>
      </dsp:nvSpPr>
      <dsp:spPr>
        <a:xfrm rot="10800000">
          <a:off x="1276631" y="727154"/>
          <a:ext cx="4513095" cy="559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6631" y="727154"/>
        <a:ext cx="4513095" cy="559497"/>
      </dsp:txXfrm>
    </dsp:sp>
    <dsp:sp modelId="{9DFA3C03-9CF5-416C-BC41-7DA887B2601A}">
      <dsp:nvSpPr>
        <dsp:cNvPr id="0" name=""/>
        <dsp:cNvSpPr/>
      </dsp:nvSpPr>
      <dsp:spPr>
        <a:xfrm>
          <a:off x="996882" y="727154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F95A9-605D-49BD-B212-45E342C76CE9}">
      <dsp:nvSpPr>
        <dsp:cNvPr id="0" name=""/>
        <dsp:cNvSpPr/>
      </dsp:nvSpPr>
      <dsp:spPr>
        <a:xfrm rot="10800000">
          <a:off x="1276631" y="1453666"/>
          <a:ext cx="4513095" cy="559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6631" y="1453666"/>
        <a:ext cx="4513095" cy="559497"/>
      </dsp:txXfrm>
    </dsp:sp>
    <dsp:sp modelId="{372E2E3B-43F3-4216-BFC7-87D412E8AC29}">
      <dsp:nvSpPr>
        <dsp:cNvPr id="0" name=""/>
        <dsp:cNvSpPr/>
      </dsp:nvSpPr>
      <dsp:spPr>
        <a:xfrm>
          <a:off x="996882" y="1453666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6D61EF-E1CA-4C49-A62C-0FDCF7E03831}">
      <dsp:nvSpPr>
        <dsp:cNvPr id="0" name=""/>
        <dsp:cNvSpPr/>
      </dsp:nvSpPr>
      <dsp:spPr>
        <a:xfrm rot="10800000">
          <a:off x="1276631" y="2180178"/>
          <a:ext cx="4513095" cy="559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деятельности народных дружин.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6631" y="2180178"/>
        <a:ext cx="4513095" cy="559497"/>
      </dsp:txXfrm>
    </dsp:sp>
    <dsp:sp modelId="{E4DCAF7B-7E71-487B-922F-CB2145CBA711}">
      <dsp:nvSpPr>
        <dsp:cNvPr id="0" name=""/>
        <dsp:cNvSpPr/>
      </dsp:nvSpPr>
      <dsp:spPr>
        <a:xfrm>
          <a:off x="996882" y="2180178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783C2-E0A4-4FCD-BB72-0849565C0FAD}">
      <dsp:nvSpPr>
        <dsp:cNvPr id="0" name=""/>
        <dsp:cNvSpPr/>
      </dsp:nvSpPr>
      <dsp:spPr>
        <a:xfrm rot="10800000">
          <a:off x="1260519" y="2925573"/>
          <a:ext cx="4513095" cy="7238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45720" rIns="85344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Противопожарная опашка населенных пунктов, строительство пожарных водоёмов, пирсов, ремонт неисправных источников противопожарного водоснабжения, обеспечение первичными средствами пожаротушения</a:t>
          </a:r>
          <a:r>
            <a:rPr lang="ru-RU" sz="1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60519" y="2925573"/>
        <a:ext cx="4513095" cy="723872"/>
      </dsp:txXfrm>
    </dsp:sp>
    <dsp:sp modelId="{2F7941DB-38BD-42D7-AE69-B45B267AF1DE}">
      <dsp:nvSpPr>
        <dsp:cNvPr id="0" name=""/>
        <dsp:cNvSpPr/>
      </dsp:nvSpPr>
      <dsp:spPr>
        <a:xfrm>
          <a:off x="996882" y="2988878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33D82-C4CA-4831-8231-35D18BA1AC4D}">
      <dsp:nvSpPr>
        <dsp:cNvPr id="0" name=""/>
        <dsp:cNvSpPr/>
      </dsp:nvSpPr>
      <dsp:spPr>
        <a:xfrm rot="10800000">
          <a:off x="1276631" y="3797577"/>
          <a:ext cx="4513095" cy="559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723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Выплаты гражданам денежного вознаграждения за добычу волков на территории </a:t>
          </a: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Свечинского</a:t>
          </a: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муниципального округа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76631" y="3797577"/>
        <a:ext cx="4513095" cy="559497"/>
      </dsp:txXfrm>
    </dsp:sp>
    <dsp:sp modelId="{823D176C-CB8B-4500-A082-677D838998D6}">
      <dsp:nvSpPr>
        <dsp:cNvPr id="0" name=""/>
        <dsp:cNvSpPr/>
      </dsp:nvSpPr>
      <dsp:spPr>
        <a:xfrm>
          <a:off x="1022798" y="3798220"/>
          <a:ext cx="559497" cy="559497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E945D8-F005-4F22-80A5-40CC57FF3A12}">
      <dsp:nvSpPr>
        <dsp:cNvPr id="0" name=""/>
        <dsp:cNvSpPr/>
      </dsp:nvSpPr>
      <dsp:spPr>
        <a:xfrm>
          <a:off x="428589" y="500063"/>
          <a:ext cx="3054062" cy="1262082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1F01B-F20F-452B-A088-F4619FB3DA6D}">
      <dsp:nvSpPr>
        <dsp:cNvPr id="0" name=""/>
        <dsp:cNvSpPr/>
      </dsp:nvSpPr>
      <dsp:spPr>
        <a:xfrm>
          <a:off x="1764195" y="2528326"/>
          <a:ext cx="504055" cy="322595"/>
        </a:xfrm>
        <a:prstGeom prst="down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650AE-782D-4C3D-B322-6CB3BBA9527B}">
      <dsp:nvSpPr>
        <dsp:cNvPr id="0" name=""/>
        <dsp:cNvSpPr/>
      </dsp:nvSpPr>
      <dsp:spPr>
        <a:xfrm>
          <a:off x="806489" y="2786403"/>
          <a:ext cx="2419468" cy="604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806489" y="2786403"/>
        <a:ext cx="2419468" cy="604867"/>
      </dsp:txXfrm>
    </dsp:sp>
    <dsp:sp modelId="{2D3CB6D7-D50C-4C6A-9BBF-ED001091448C}">
      <dsp:nvSpPr>
        <dsp:cNvPr id="0" name=""/>
        <dsp:cNvSpPr/>
      </dsp:nvSpPr>
      <dsp:spPr>
        <a:xfrm>
          <a:off x="1571605" y="857256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=</a:t>
          </a:r>
          <a:endParaRPr lang="ru-RU" sz="1500" kern="1200" dirty="0"/>
        </a:p>
      </dsp:txBody>
      <dsp:txXfrm>
        <a:off x="1571605" y="857256"/>
        <a:ext cx="907300" cy="907300"/>
      </dsp:txXfrm>
    </dsp:sp>
    <dsp:sp modelId="{D5E763F6-AD84-4FEA-AF38-04F99C4468BC}">
      <dsp:nvSpPr>
        <dsp:cNvPr id="0" name=""/>
        <dsp:cNvSpPr/>
      </dsp:nvSpPr>
      <dsp:spPr>
        <a:xfrm>
          <a:off x="2571736" y="764433"/>
          <a:ext cx="907300" cy="95008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Факт 2024 года</a:t>
          </a:r>
          <a:endParaRPr lang="ru-RU" sz="1400" kern="1200" dirty="0"/>
        </a:p>
      </dsp:txBody>
      <dsp:txXfrm>
        <a:off x="2571736" y="764433"/>
        <a:ext cx="907300" cy="950080"/>
      </dsp:txXfrm>
    </dsp:sp>
    <dsp:sp modelId="{BFABA4CF-A658-450B-93DB-B65D0872F11F}">
      <dsp:nvSpPr>
        <dsp:cNvPr id="0" name=""/>
        <dsp:cNvSpPr/>
      </dsp:nvSpPr>
      <dsp:spPr>
        <a:xfrm>
          <a:off x="571475" y="785820"/>
          <a:ext cx="984893" cy="991053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План 2024 года</a:t>
          </a:r>
          <a:endParaRPr lang="ru-RU" sz="1400" kern="1200" dirty="0"/>
        </a:p>
      </dsp:txBody>
      <dsp:txXfrm>
        <a:off x="571475" y="785820"/>
        <a:ext cx="984893" cy="991053"/>
      </dsp:txXfrm>
    </dsp:sp>
    <dsp:sp modelId="{0DEEE0D6-7EA7-4419-ADD1-FC94F787D2ED}">
      <dsp:nvSpPr>
        <dsp:cNvPr id="0" name=""/>
        <dsp:cNvSpPr/>
      </dsp:nvSpPr>
      <dsp:spPr>
        <a:xfrm>
          <a:off x="112275" y="519443"/>
          <a:ext cx="3745345" cy="1980890"/>
        </a:xfrm>
        <a:prstGeom prst="funnel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6572B6-3A3C-44A2-A05A-AECD7640AB9F}">
      <dsp:nvSpPr>
        <dsp:cNvPr id="0" name=""/>
        <dsp:cNvSpPr/>
      </dsp:nvSpPr>
      <dsp:spPr>
        <a:xfrm rot="5400000">
          <a:off x="1898520" y="960951"/>
          <a:ext cx="3546353" cy="365805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 реализацию программных мероприятий израсходованы средства на снос аварийных жилых домов.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1898520" y="960951"/>
        <a:ext cx="3546353" cy="3658057"/>
      </dsp:txXfrm>
    </dsp:sp>
    <dsp:sp modelId="{17268EE0-E5BD-4BBD-8964-B1C7BB95069B}">
      <dsp:nvSpPr>
        <dsp:cNvPr id="0" name=""/>
        <dsp:cNvSpPr/>
      </dsp:nvSpPr>
      <dsp:spPr>
        <a:xfrm>
          <a:off x="0" y="1123414"/>
          <a:ext cx="1841024" cy="172403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 – 395,6</a:t>
          </a:r>
          <a:r>
            <a:rPr lang="ru-RU" sz="2000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</a:t>
          </a:r>
          <a:r>
            <a:rPr lang="ru-RU" sz="2800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800" u="sng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123414"/>
        <a:ext cx="1841024" cy="1724034"/>
      </dsp:txXfrm>
    </dsp:sp>
    <dsp:sp modelId="{D835C07C-583E-452F-955A-F86E49F1ECD6}">
      <dsp:nvSpPr>
        <dsp:cNvPr id="0" name=""/>
        <dsp:cNvSpPr/>
      </dsp:nvSpPr>
      <dsp:spPr>
        <a:xfrm>
          <a:off x="0" y="2938175"/>
          <a:ext cx="1877386" cy="172403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Факт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 – 395,5</a:t>
          </a:r>
          <a:r>
            <a:rPr lang="ru-RU" sz="2000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руб.</a:t>
          </a:r>
          <a:endParaRPr lang="ru-RU" sz="2000" u="sng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938175"/>
        <a:ext cx="1877386" cy="1724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0.39726</cdr:x>
      <cdr:y>0.25</cdr:y>
    </cdr:from>
    <cdr:to>
      <cdr:x>0.5306</cdr:x>
      <cdr:y>0.33333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71702" y="1071570"/>
          <a:ext cx="695330" cy="357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0.67124</cdr:x>
      <cdr:y>0.08333</cdr:y>
    </cdr:from>
    <cdr:to>
      <cdr:x>0.87733</cdr:x>
      <cdr:y>0.33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63" y="357191"/>
          <a:ext cx="1074770" cy="10572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0.39726</cdr:x>
      <cdr:y>0.25</cdr:y>
    </cdr:from>
    <cdr:to>
      <cdr:x>0.5306</cdr:x>
      <cdr:y>0.33333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71702" y="1071570"/>
          <a:ext cx="695330" cy="357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0.67124</cdr:x>
      <cdr:y>0.08333</cdr:y>
    </cdr:from>
    <cdr:to>
      <cdr:x>0.87733</cdr:x>
      <cdr:y>0.33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63" y="357191"/>
          <a:ext cx="1074770" cy="10572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016AE-8C69-4F3A-B294-03B41C809872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6C908-8EDE-4D00-9A12-10BCD18B0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8147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9325" y="736600"/>
            <a:ext cx="4910138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65663"/>
            <a:ext cx="5446712" cy="4421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594221E-BF3E-44EC-9849-FF3D1A78E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737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EDF58-BE9C-4F85-BCD5-E92231D41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96159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143FB-67AF-4DB8-B7B1-B38F5449C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00476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250B-5CF2-41FC-A9D0-303E0DF94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20972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D5EB-BDD9-44AE-91D3-500F3CFC5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53390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43AE-661E-4D05-8AD9-71221BE84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02941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E82D7-0A0B-492E-B691-1B7E09EAE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85839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4AC3-0E90-4287-9466-001455502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43494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F6EC-30BE-4F5E-B9DD-E224EC29D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07826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6D65-9AD3-4865-A11F-95AE62AFD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11408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46B9-C4F5-4EE2-9889-C048E3C62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630640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ABA4-2A2E-4969-AC36-3954B7C52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550388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E31E774-BC92-4212-810F-61495388A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8" r:id="rId2"/>
    <p:sldLayoutId id="2147483804" r:id="rId3"/>
    <p:sldLayoutId id="2147483799" r:id="rId4"/>
    <p:sldLayoutId id="2147483800" r:id="rId5"/>
    <p:sldLayoutId id="2147483801" r:id="rId6"/>
    <p:sldLayoutId id="2147483805" r:id="rId7"/>
    <p:sldLayoutId id="2147483806" r:id="rId8"/>
    <p:sldLayoutId id="2147483807" r:id="rId9"/>
    <p:sldLayoutId id="2147483802" r:id="rId10"/>
    <p:sldLayoutId id="214748380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chart" Target="../charts/chart21.xml"/><Relationship Id="rId7" Type="http://schemas.openxmlformats.org/officeDocument/2006/relationships/diagramColors" Target="../diagrams/colors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microsoft.com/office/2007/relationships/hdphoto" Target="../media/hdphoto5.wdp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6.png"/><Relationship Id="rId9" Type="http://schemas.microsoft.com/office/2007/relationships/diagramDrawing" Target="../diagrams/drawing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microsoft.com/office/2007/relationships/hdphoto" Target="../media/hdphoto6.wdp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5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58.jpeg"/><Relationship Id="rId7" Type="http://schemas.openxmlformats.org/officeDocument/2006/relationships/diagramColors" Target="../diagrams/colors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9.jpeg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7.jpeg"/><Relationship Id="rId5" Type="http://schemas.openxmlformats.org/officeDocument/2006/relationships/diagramData" Target="../diagrams/data1.xml"/><Relationship Id="rId10" Type="http://schemas.openxmlformats.org/officeDocument/2006/relationships/image" Target="../media/image16.jpeg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23.jpeg"/><Relationship Id="rId5" Type="http://schemas.openxmlformats.org/officeDocument/2006/relationships/diagramData" Target="../diagrams/data2.xml"/><Relationship Id="rId10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6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Горизонтальный свиток 8"/>
          <p:cNvSpPr/>
          <p:nvPr/>
        </p:nvSpPr>
        <p:spPr>
          <a:xfrm>
            <a:off x="255814" y="1857364"/>
            <a:ext cx="8712200" cy="364333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00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582641" y="1988840"/>
            <a:ext cx="8058546" cy="3511862"/>
          </a:xfrm>
        </p:spPr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к решению Думы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Свечинского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муниципального округа</a:t>
            </a:r>
          </a:p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«Об утверждении отчета об исполнении бюджета муниципального образования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Свечинский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муниципальный округ Кировской области за 2024 год»</a:t>
            </a:r>
            <a:endParaRPr lang="ru-RU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30" name="Группа 1"/>
          <p:cNvGrpSpPr>
            <a:grpSpLocks/>
          </p:cNvGrpSpPr>
          <p:nvPr/>
        </p:nvGrpSpPr>
        <p:grpSpPr bwMode="auto">
          <a:xfrm>
            <a:off x="6350" y="-23813"/>
            <a:ext cx="9131300" cy="1940645"/>
            <a:chOff x="6341" y="-23813"/>
            <a:chExt cx="9131318" cy="1473695"/>
          </a:xfrm>
        </p:grpSpPr>
        <p:pic>
          <p:nvPicPr>
            <p:cNvPr id="1031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" y="-23813"/>
              <a:ext cx="2477427" cy="1473695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-23813"/>
              <a:ext cx="2416520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8396" y="-16754"/>
              <a:ext cx="1719263" cy="142953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0288" y="13293"/>
              <a:ext cx="2518108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50006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поступления налоговых доходов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 – 2024 годах (тысяч рублей)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8117863"/>
              </p:ext>
            </p:extLst>
          </p:nvPr>
        </p:nvGraphicFramePr>
        <p:xfrm>
          <a:off x="107504" y="2272404"/>
          <a:ext cx="6120681" cy="4360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6818">
                  <a:extLst>
                    <a:ext uri="{9D8B030D-6E8A-4147-A177-3AD203B41FA5}">
                      <a16:colId xmlns:a16="http://schemas.microsoft.com/office/drawing/2014/main" xmlns="" val="4137449489"/>
                    </a:ext>
                  </a:extLst>
                </a:gridCol>
                <a:gridCol w="741420">
                  <a:extLst>
                    <a:ext uri="{9D8B030D-6E8A-4147-A177-3AD203B41FA5}">
                      <a16:colId xmlns:a16="http://schemas.microsoft.com/office/drawing/2014/main" xmlns="" val="726437989"/>
                    </a:ext>
                  </a:extLst>
                </a:gridCol>
                <a:gridCol w="756489">
                  <a:extLst>
                    <a:ext uri="{9D8B030D-6E8A-4147-A177-3AD203B41FA5}">
                      <a16:colId xmlns:a16="http://schemas.microsoft.com/office/drawing/2014/main" xmlns="" val="1426272141"/>
                    </a:ext>
                  </a:extLst>
                </a:gridCol>
                <a:gridCol w="618945">
                  <a:extLst>
                    <a:ext uri="{9D8B030D-6E8A-4147-A177-3AD203B41FA5}">
                      <a16:colId xmlns:a16="http://schemas.microsoft.com/office/drawing/2014/main" xmlns="" val="3144892443"/>
                    </a:ext>
                  </a:extLst>
                </a:gridCol>
                <a:gridCol w="756489">
                  <a:extLst>
                    <a:ext uri="{9D8B030D-6E8A-4147-A177-3AD203B41FA5}">
                      <a16:colId xmlns:a16="http://schemas.microsoft.com/office/drawing/2014/main" xmlns="" val="2741860014"/>
                    </a:ext>
                  </a:extLst>
                </a:gridCol>
                <a:gridCol w="714414">
                  <a:extLst>
                    <a:ext uri="{9D8B030D-6E8A-4147-A177-3AD203B41FA5}">
                      <a16:colId xmlns:a16="http://schemas.microsoft.com/office/drawing/2014/main" xmlns="" val="4228186129"/>
                    </a:ext>
                  </a:extLst>
                </a:gridCol>
                <a:gridCol w="936106">
                  <a:extLst>
                    <a:ext uri="{9D8B030D-6E8A-4147-A177-3AD203B41FA5}">
                      <a16:colId xmlns:a16="http://schemas.microsoft.com/office/drawing/2014/main" xmlns="" val="191764009"/>
                    </a:ext>
                  </a:extLst>
                </a:gridCol>
              </a:tblGrid>
              <a:tr h="45524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Показатели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Уточненный план на 2024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Исполнено за 2024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 от плана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Исполнено за 2023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Рост (снижение) поступлений в 2024 году к 2023 году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97940067"/>
                  </a:ext>
                </a:extLst>
              </a:tr>
              <a:tr h="262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</a:rPr>
                        <a:t> %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</a:rPr>
                        <a:t>в сумме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9998114"/>
                  </a:ext>
                </a:extLst>
              </a:tr>
              <a:tr h="4552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НАЛОГОВЫЕ </a:t>
                      </a:r>
                      <a:r>
                        <a:rPr lang="ru-RU" sz="900" dirty="0">
                          <a:effectLst/>
                        </a:rPr>
                        <a:t>ДОХОДЫ ВСЕГО, в том числе: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55 526,6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55 923,0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49 755,5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112,4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6 167,5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171666302"/>
                  </a:ext>
                </a:extLst>
              </a:tr>
              <a:tr h="303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Налог на доходы физических лиц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21 371,2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21 836,2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102,2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19 856,0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1 980,2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3199911587"/>
                  </a:ext>
                </a:extLst>
              </a:tr>
              <a:tr h="1517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Акцизы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8 950,0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8 969,4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8 415,9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106,6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553,5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1658400777"/>
                  </a:ext>
                </a:extLst>
              </a:tr>
              <a:tr h="570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Налог, взимаемый в связи с применением упрощенной системы </a:t>
                      </a:r>
                      <a:r>
                        <a:rPr lang="ru-RU" sz="900" dirty="0" smtClean="0">
                          <a:effectLst/>
                        </a:rPr>
                        <a:t>налогообложения (УСНО)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17 376,1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17 506,1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13 541,2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129,3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3 964,9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245533073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Единый сельскохозяйственный налог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501,8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501,8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207,3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242,1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294,5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3557851475"/>
                  </a:ext>
                </a:extLst>
              </a:tr>
              <a:tr h="4808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Налог, взимаемый в связи с применением патентной системы </a:t>
                      </a:r>
                      <a:r>
                        <a:rPr lang="ru-RU" sz="900" dirty="0" smtClean="0">
                          <a:effectLst/>
                        </a:rPr>
                        <a:t>налогообложения (Патент)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1 541,5 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1 503,8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97,6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1 002,1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150,1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501,7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4208219609"/>
                  </a:ext>
                </a:extLst>
              </a:tr>
              <a:tr h="303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Налог на имущество физических лиц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1 850,0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1 824,9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98,6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1 990,4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91,7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-165,5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1776677117"/>
                  </a:ext>
                </a:extLst>
              </a:tr>
              <a:tr h="303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Налог на имущество организаций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2 234,7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1 974,2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88,3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3 080,0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64,1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-1 105,8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1772282496"/>
                  </a:ext>
                </a:extLst>
              </a:tr>
              <a:tr h="1517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Земельный налог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717,0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711,0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1 183,1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60,1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-472,1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42033590"/>
                  </a:ext>
                </a:extLst>
              </a:tr>
              <a:tr h="3034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Государственная пошлина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984,3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1 095,6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111,3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512,6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213,7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583,0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424" marR="50424" marT="0" marB="0" anchor="ctr"/>
                </a:tc>
                <a:extLst>
                  <a:ext uri="{0D108BD9-81ED-4DB2-BD59-A6C34878D82A}">
                    <a16:rowId xmlns:a16="http://schemas.microsoft.com/office/drawing/2014/main" xmlns="" val="1662658416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821623385"/>
              </p:ext>
            </p:extLst>
          </p:nvPr>
        </p:nvGraphicFramePr>
        <p:xfrm>
          <a:off x="6372200" y="2659448"/>
          <a:ext cx="2592288" cy="393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05561_origin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0306"/>
            <a:ext cx="5071153" cy="364333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 на доходы физических лиц (НДФЛ),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1785926"/>
            <a:ext cx="42862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Основной вид прямых налогов</a:t>
            </a:r>
            <a:r>
              <a:rPr lang="ru-RU" sz="1400" dirty="0" smtClean="0">
                <a:latin typeface="Times New Roman"/>
                <a:ea typeface="Times New Roman"/>
              </a:rPr>
              <a:t>. </a:t>
            </a:r>
          </a:p>
          <a:p>
            <a:pPr algn="just"/>
            <a:r>
              <a:rPr lang="ru-RU" sz="1400" dirty="0" smtClean="0">
                <a:latin typeface="Times New Roman"/>
                <a:ea typeface="Times New Roman"/>
              </a:rPr>
              <a:t>Исчисляется в % от совокупного дохода физических лиц за вычетом документально подтвержденных расходов, в соответствии с действующим законодательством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облагаемые НДФЛ: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вознаграждение за выполнение трудовых и иных обязанностей;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продажи имущества, находящегося в собственности менее 5 лет;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сдачи имущества в аренду;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источников за пределами РФ;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разного рода выигрышей;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доходы.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не облагаемые НДФЛ: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 от продажи имущества, находящегося в собственности более 5 лет;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в порядке наследования;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по договору дарения от члена семьи  и  (или) близкого родственника  в соответствии с Семейным Кодексом РФ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56105669"/>
              </p:ext>
            </p:extLst>
          </p:nvPr>
        </p:nvGraphicFramePr>
        <p:xfrm>
          <a:off x="0" y="2571744"/>
          <a:ext cx="5071153" cy="4286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6acb9607dc246c56c530c8bf59f7663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891368" cy="392909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Акцизы на нефтепродукты,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2492896"/>
            <a:ext cx="27849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Один из видов налога, представляющий не связанный с  получением дохода продавцом косвенный налог на продажу определенного вида товаров массового потребления. Акциз включается в цену товара.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Акцизы на нефтепродукты являются источником формирования Дорожного фонда Свечинского муниципального округа  	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899490616"/>
              </p:ext>
            </p:extLst>
          </p:nvPr>
        </p:nvGraphicFramePr>
        <p:xfrm>
          <a:off x="0" y="2571744"/>
          <a:ext cx="5643570" cy="4286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595582.jpeg"/>
          <p:cNvPicPr>
            <a:picLocks noChangeAspect="1"/>
          </p:cNvPicPr>
          <p:nvPr/>
        </p:nvPicPr>
        <p:blipFill>
          <a:blip r:embed="rId2" cstate="print">
            <a:lum bright="25000"/>
          </a:blip>
          <a:stretch>
            <a:fillRect/>
          </a:stretch>
        </p:blipFill>
        <p:spPr>
          <a:xfrm>
            <a:off x="142844" y="2143116"/>
            <a:ext cx="6985022" cy="392907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57150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 на совокупный доход,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214554"/>
            <a:ext cx="36433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Налоги на совокупный доход включают в себя поступления от субъектов малого и среднего бизнеса: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упрощенной системы налогообложения (УСНО);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единый сельскохозяйственный налог (ЕСХН)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патентной системы налогообложения (Патент) </a:t>
            </a:r>
          </a:p>
          <a:p>
            <a:pPr algn="just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95007897"/>
              </p:ext>
            </p:extLst>
          </p:nvPr>
        </p:nvGraphicFramePr>
        <p:xfrm>
          <a:off x="3779912" y="2276872"/>
          <a:ext cx="5221244" cy="4366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04f540c1d12b5485fbafd9a96e20bb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5253727" cy="350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 на имущество,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2000240"/>
            <a:ext cx="3429056" cy="448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Налоги на имущество включают в себя поступления: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Налога на имущество физических лиц (НИФЛ)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Налога на имущество организаций (НИО)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Земельного налога (ЗН)</a:t>
            </a:r>
          </a:p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Объектами налогообложения для физических и юридических лиц признается недвижимое имущество, находящееся в их собственности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079939583"/>
              </p:ext>
            </p:extLst>
          </p:nvPr>
        </p:nvGraphicFramePr>
        <p:xfrm>
          <a:off x="0" y="1714488"/>
          <a:ext cx="52863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1731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46598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Объёмы поступления неналоговых доходов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– 2024 годах (тысяч рублей)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0401519"/>
              </p:ext>
            </p:extLst>
          </p:nvPr>
        </p:nvGraphicFramePr>
        <p:xfrm>
          <a:off x="107504" y="2060848"/>
          <a:ext cx="6229927" cy="4726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93817522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45278304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92754697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99900639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3895184044"/>
                    </a:ext>
                  </a:extLst>
                </a:gridCol>
                <a:gridCol w="691498">
                  <a:extLst>
                    <a:ext uri="{9D8B030D-6E8A-4147-A177-3AD203B41FA5}">
                      <a16:colId xmlns:a16="http://schemas.microsoft.com/office/drawing/2014/main" xmlns="" val="21839696"/>
                    </a:ext>
                  </a:extLst>
                </a:gridCol>
                <a:gridCol w="785901">
                  <a:extLst>
                    <a:ext uri="{9D8B030D-6E8A-4147-A177-3AD203B41FA5}">
                      <a16:colId xmlns:a16="http://schemas.microsoft.com/office/drawing/2014/main" xmlns="" val="1577593333"/>
                    </a:ext>
                  </a:extLst>
                </a:gridCol>
              </a:tblGrid>
              <a:tr h="34803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Показатели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Уточненный план на 2024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Исполнено за 2024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 от плана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Исполнено за 2023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Рост (снижение) поступлений в 2024 году к 2023 году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4866789"/>
                  </a:ext>
                </a:extLst>
              </a:tr>
              <a:tr h="116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</a:rPr>
                        <a:t> %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bg1"/>
                          </a:solidFill>
                          <a:effectLst/>
                        </a:rPr>
                        <a:t>в сумме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4398314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НЕНАЛОГОВЫЕ ДОХОДЫ ВСЕГО, </a:t>
                      </a:r>
                      <a:br>
                        <a:rPr lang="ru-RU" sz="900" dirty="0">
                          <a:effectLst/>
                        </a:rPr>
                      </a:br>
                      <a:r>
                        <a:rPr lang="ru-RU" sz="900" dirty="0">
                          <a:effectLst/>
                        </a:rPr>
                        <a:t>в том числе: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13 490,1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11 646,7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86,3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14 018,9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83,1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-2 372,2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2682673774"/>
                  </a:ext>
                </a:extLst>
              </a:tr>
              <a:tr h="1160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Арендная плата за землю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2 178,5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2 182,9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1 966,9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111,0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216,0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3746075043"/>
                  </a:ext>
                </a:extLst>
              </a:tr>
              <a:tr h="580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Доходы от сдачи в аренду имущества, находящегося в муниципальной собственности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1 099,2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1 105,7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903,5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122,4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202,2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4138821679"/>
                  </a:ext>
                </a:extLst>
              </a:tr>
              <a:tr h="580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Плата за предоставление права на размещение и эксплуатацию нестационарного торгового объекта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11,3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121,2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13,7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651151181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190,4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11,6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85,3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-1,7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1263917718"/>
                  </a:ext>
                </a:extLst>
              </a:tr>
              <a:tr h="348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Доходы от платных услуг и компенсации затрат государства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6 553,8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5 774,6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88,1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6 196,2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-421,6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3207834110"/>
                  </a:ext>
                </a:extLst>
              </a:tr>
              <a:tr h="580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Доходы от продажи имущества, находящегося в муниципальной собственности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1 811,4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140,2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7,7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247,1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56,7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-106,9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3813705942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Доходы от продажи земельных участков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217,2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217,2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100,0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164,8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131,8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52,4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1607484774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Штрафы, санкции, возмещение ущерба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446,5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1 005,6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225,2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3 956,9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25,4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-2 951,3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3289761765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Прочие неналоговые доходы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312,6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312,6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100,0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312,6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2981280418"/>
                  </a:ext>
                </a:extLst>
              </a:tr>
              <a:tr h="1160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Инициативные платежи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854,5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884,3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103,5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567,8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155,7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316,5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9218" marR="39218" marT="0" marB="0" anchor="ctr"/>
                </a:tc>
                <a:extLst>
                  <a:ext uri="{0D108BD9-81ED-4DB2-BD59-A6C34878D82A}">
                    <a16:rowId xmlns:a16="http://schemas.microsoft.com/office/drawing/2014/main" xmlns="" val="1987212366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3415704829"/>
              </p:ext>
            </p:extLst>
          </p:nvPr>
        </p:nvGraphicFramePr>
        <p:xfrm>
          <a:off x="6372200" y="2659448"/>
          <a:ext cx="2771800" cy="393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5889" y="331645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7224" y="1653304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 выполнения  Плана  мероприятий по повышению поступлений налоговых и неналоговых доходов в бюджет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030383164"/>
              </p:ext>
            </p:extLst>
          </p:nvPr>
        </p:nvGraphicFramePr>
        <p:xfrm>
          <a:off x="214282" y="2146505"/>
          <a:ext cx="850112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3857636"/>
            <a:ext cx="3000364" cy="30003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428736"/>
            <a:ext cx="2928926" cy="292892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357298"/>
            <a:ext cx="8786874" cy="64294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безвозмездных поступлений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(тысяч рублей)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689606991"/>
              </p:ext>
            </p:extLst>
          </p:nvPr>
        </p:nvGraphicFramePr>
        <p:xfrm>
          <a:off x="107141" y="1678769"/>
          <a:ext cx="9001156" cy="4929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50006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Отраслевая структура расходов бюджета </a:t>
            </a:r>
            <a:r>
              <a:rPr lang="ru-RU" sz="1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муниципального округа за 2024 год(тысяч рублей)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340768"/>
          <a:ext cx="9036496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857892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(МП) –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мероприятий , взаимоувязанных по задачам, срокам осуществления и ресурсам.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муниципальном округе за счет средств бюджета округа в 2024 году осуществлялось финансирование 22 муниципальных программ. При запланированном объеме финансирования программ в размере 271 994,4 тыс. рублей, фактически профинансировано 260 955,6 тыс. рублей  или 95,9%. Внепрограммные расходы составили 997,1 тысяч рублей.</a:t>
            </a:r>
          </a:p>
          <a:p>
            <a:pPr marL="0" indent="0" algn="ctr">
              <a:buNone/>
            </a:pP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00722540"/>
              </p:ext>
            </p:extLst>
          </p:nvPr>
        </p:nvGraphicFramePr>
        <p:xfrm>
          <a:off x="0" y="3212976"/>
          <a:ext cx="8892480" cy="364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421755"/>
            <a:ext cx="7250008" cy="4221955"/>
          </a:xfrm>
          <a:ln>
            <a:noFill/>
          </a:ln>
        </p:spPr>
        <p:txBody>
          <a:bodyPr>
            <a:normAutofit fontScale="90000"/>
          </a:bodyPr>
          <a:lstStyle/>
          <a:p>
            <a:pPr marL="720000" lvl="4" algn="l"/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представляем Вашему вниманию   информационный ресурс «Бюджет для граждан к решению Думы 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Свечинского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муниципального округа «Об утверждении от чета об исполнении бюджета муниципального образования 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Свечинский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-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ципальный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округ Кировской области за 2024 год». Отчет об исполнении бюджета (далее – бюджет округа) за 2024 год сформирован на основании сводной бюджетной отчетности главных распорядителей  бюджетных средств, главных администраторов доходов бюджета и главных администраторов источников финансирования дефицита бюджета в соответствии с бюджетной классификацией, утвержденной  Решением Думы 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Свечинского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муниципального округа от 13.12.2023  № 44/391 «Об утверждении бюджета муниципального образования </a:t>
            </a:r>
            <a:r>
              <a:rPr lang="ru-RU" sz="1600" kern="1200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Свечинский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муниципальный округ Кировской области на 2024 год и на плановый период 2025 и 2026 годов».</a:t>
            </a:r>
            <a:b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решение  Думы внесено 7 изменений. </a:t>
            </a:r>
            <a:b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прозрачность.</a:t>
            </a:r>
            <a:b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kern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                               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округа 	       					 Г.С. Гоголева             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437448"/>
            <a:ext cx="8643998" cy="939801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b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Свечинского </a:t>
            </a:r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округа!</a:t>
            </a:r>
            <a:endParaRPr lang="ru-RU" sz="30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1628167737_banner_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3116"/>
            <a:ext cx="2571736" cy="371762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apolne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772816"/>
            <a:ext cx="3782224" cy="529949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714488"/>
            <a:ext cx="5220072" cy="4882864"/>
          </a:xfrm>
        </p:spPr>
        <p:txBody>
          <a:bodyPr/>
          <a:lstStyle/>
          <a:p>
            <a:pPr algn="just">
              <a:buNone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финансировались следующие расходы:</a:t>
            </a:r>
          </a:p>
          <a:p>
            <a:pPr algn="just">
              <a:buFontTx/>
              <a:buChar char="-"/>
            </a:pP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деятельности муниципальных учреждений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детских дошкольных учреждения, 1 учреждение дополнительного образования детей, бухгалтерия управления социальной политики администрации </a:t>
            </a:r>
            <a:r>
              <a:rPr lang="ru-RU" sz="1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округа, группа хозяйственного обслуживания и методический кабинет) – израсходовано 59 766,0 тыс. руб.;</a:t>
            </a:r>
          </a:p>
          <a:p>
            <a:pPr algn="just">
              <a:buFontTx/>
              <a:buChar char="-"/>
            </a:pP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назначение и выплата ежемесячных денежных выплат на детей-сирот и детей, оставшихся без попечения родителей, находящихся под опекой (попечительством), в приемной семьей и начисление и выплата ежемесячного вознаграждения, причитающегося приемным родителям, а также предоставление лицам из числа детей-сирот и детей, оставшихся без попечения родителей, лицам, потерявшим в период обучения обоих родителей или единственного родителя, обучающимся в муниципальных общеобразовательных организациях; начисление и выплата компенсации платы, взимаемой с родителей (законных представителей) за присмотр и уход за детьми в образовательных организациях, реализующих образовательную программу дошкольного образования; обеспечение прав на жилое помещение в соответствии с Законом Кировской области «О социальной поддержке детей-сирот и детей, оставшихся без попечение родителей, лиц из числа детей-сирот и детей, оставшихся без попечения родителей, детей, попавших в сложную жизненную ситуацию») – 2 908,9 тыс. руб.;</a:t>
            </a:r>
          </a:p>
          <a:p>
            <a:pPr algn="just">
              <a:buFontTx/>
              <a:buChar char="-"/>
            </a:pP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Отдельные мероприятия 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(реализация мер, направленных на выполнение предписаний надзорных органов и приведение зданий в соответствие с требованиями, предъявляемыми к безопасности в процессе эксплуатации, в муниципальных образованиях; укрепление материально-технической базы и благоустройство территорий муниципальных образовательных организаций; на реализацию мероприятий за счет средств гранта из областного бюджета и за счет средств </a:t>
            </a:r>
            <a:r>
              <a:rPr lang="ru-RU" sz="1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 бюджета округа на реализацию проекта инициативного </a:t>
            </a:r>
            <a:r>
              <a:rPr lang="ru-RU" sz="1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бюджетирования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«Народный бюджет»; расходы из Фонда поддержки инициатив населения; обеспечение функционирования системы персонифицированного финансирования дополнительного образования детей) – 9 347,5 тыс. руб.</a:t>
            </a:r>
            <a:endParaRPr lang="ru-RU" sz="1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373720"/>
          </a:xfrm>
        </p:spPr>
        <p:txBody>
          <a:bodyPr/>
          <a:lstStyle/>
          <a:p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образования»</a:t>
            </a:r>
            <a:endParaRPr lang="ru-RU" sz="22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9124" y="4149080"/>
          <a:ext cx="4714876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13113_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9862" y="1628800"/>
            <a:ext cx="4584138" cy="39604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772816"/>
            <a:ext cx="4536504" cy="4680520"/>
          </a:xfrm>
        </p:spPr>
        <p:txBody>
          <a:bodyPr/>
          <a:lstStyle/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финансировались следующие расходы:</a:t>
            </a:r>
          </a:p>
          <a:p>
            <a:r>
              <a:rPr lang="ru-RU" sz="1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деятельности муниципальных учреждений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финансирование деятельности  муниципальных организаций в сфере культуры и образования (1 культурно -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досуговое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учреждение, 1 библиотека, 1 учреждение дополнительного образования детей,  1 учреждение по обеспечению хозяйственного обслуживания) израсходовано 37 449,9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рублей, в том числе за счет межбюджетных трансфертов из областного бюджета – 15 240,9 тыс. рублей.</a:t>
            </a:r>
          </a:p>
          <a:p>
            <a:r>
              <a:rPr lang="ru-RU" sz="1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Отдельные мероприятия муниципальной программы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реализацию программных мероприятий израсходовано 351,7 тыс. рублей (мероприятия в честь Дня победы, Дня поселка, проводы зимы, проведение праздников день села и т.д.);</a:t>
            </a:r>
          </a:p>
          <a:p>
            <a:pPr algn="ctr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поддержку отрасли культуры (комплектование книжных фондов) израсходовано 39,6 тыс. рублей, в том числе за счет межбюджетных трансфертов из федерального и областного бюджета – 39,2 тыс. рублей.</a:t>
            </a:r>
          </a:p>
          <a:p>
            <a:pPr marL="0" algn="just">
              <a:buNone/>
            </a:pP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373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</a:t>
            </a:r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214942" y="3929066"/>
          <a:ext cx="392905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8" descr="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940152" y="2060848"/>
            <a:ext cx="2952328" cy="1800200"/>
          </a:xfrm>
          <a:effectLst>
            <a:softEdge rad="317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170296" cy="65947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муниципального управления»</a:t>
            </a:r>
            <a:endParaRPr lang="ru-RU" sz="24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6084168" y="3645024"/>
          <a:ext cx="295232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3528" y="1988841"/>
            <a:ext cx="5904656" cy="5193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В рамках муниципальной программы профинансированы следующие расходы:</a:t>
            </a:r>
          </a:p>
          <a:p>
            <a:r>
              <a:rPr lang="ru-RU" sz="1050" i="1" u="sng" dirty="0" smtClean="0">
                <a:latin typeface="Times New Roman" pitchFamily="18" charset="0"/>
                <a:cs typeface="Times New Roman" pitchFamily="18" charset="0"/>
              </a:rPr>
              <a:t>Обеспечение деятельности органов местного самоуправления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главы округа, аппарата исполнительно-распорядительного органа муниципального образования и переданных государственных полномочий Кировской области и полномочий Российской Федерации (содержание 1 специалиста по сельскому хозяйству, 1 специалиста комиссии по делам несовершеннолетних и 1 специалиста опеки и попечительства, 1 специалиста, занимающегося вопросами военно-учетного стола) израсходовано 33 808,8 тыс. рублей, в том числе за счет межбюджетных трансфертов из федерального и областного бюджета – 12 094,6 тыс. рублей.</a:t>
            </a:r>
          </a:p>
          <a:p>
            <a:r>
              <a:rPr lang="ru-RU" sz="1050" i="1" u="sng" dirty="0" smtClean="0">
                <a:latin typeface="Times New Roman" pitchFamily="18" charset="0"/>
                <a:cs typeface="Times New Roman" pitchFamily="18" charset="0"/>
              </a:rPr>
              <a:t>Финансовое обеспечение деятельности муниципальных учреждений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 обслуживающего персонала администрации округа израсходовано 1 928,7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тыс.</a:t>
            </a:r>
            <a:r>
              <a:rPr lang="en-US" sz="105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рублей.</a:t>
            </a:r>
          </a:p>
          <a:p>
            <a:r>
              <a:rPr lang="ru-RU" sz="1050" i="1" u="sng" dirty="0" smtClean="0">
                <a:latin typeface="Times New Roman" pitchFamily="18" charset="0"/>
                <a:cs typeface="Times New Roman" pitchFamily="18" charset="0"/>
              </a:rPr>
              <a:t>Отдельные мероприятия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взносы в Ассоциацию «Совет муниципальных образований Кировской области» израсходовано 106,5 тыс. рублей;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выполнение государственных полномочий Кировской области по формированию и содержанию архивных фондов Российской Федерации и Кировской области за счет субвенции из областного бюджета израсходовано 62,5 тыс. рублей;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подготовку и повышение квалификации лиц, замещающих муниципальные должности и муниципальных служащих израсходовано 28,2 тыс. рублей, в том числе за счет субсидии из областного бюджета – 27,9 тыс. рублей;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осуществление переданных полномочий Российской Федерации по составлению (изменению) списков   кандидатов в присяжные заседатели федеральных судов общей юрисдикции в Российской Федерации за счет средств федерального бюджета израсходовано 1,5 тыс. рублей;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 создание и деятельность в муниципальных образованиях административной (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ых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) комиссии (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ий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) израсходовано 0,7 тыс. рублей;</a:t>
            </a:r>
          </a:p>
          <a:p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на обслуживание муниципального долга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муниципального округа израсходованы средства в сумме 1 157,2 тыс. рублей.</a:t>
            </a:r>
          </a:p>
          <a:p>
            <a:r>
              <a:rPr lang="ru-RU" sz="1400" dirty="0" smtClean="0"/>
              <a:t> </a:t>
            </a:r>
          </a:p>
          <a:p>
            <a:pPr algn="just"/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340768"/>
            <a:ext cx="8715436" cy="87378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«Управление муниципальными финансами», тысяч рублей</a:t>
            </a:r>
            <a:endParaRPr lang="ru-RU" sz="2400" dirty="0"/>
          </a:p>
        </p:txBody>
      </p:sp>
      <p:pic>
        <p:nvPicPr>
          <p:cNvPr id="8" name="Рисунок 7" descr="Depositphotos_9597704_m-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1" y="2071678"/>
            <a:ext cx="5557411" cy="3929090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0" name="Диаграмма 9"/>
          <p:cNvGraphicFramePr/>
          <p:nvPr/>
        </p:nvGraphicFramePr>
        <p:xfrm>
          <a:off x="0" y="3071810"/>
          <a:ext cx="5000628" cy="3571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072066" y="2571744"/>
            <a:ext cx="378621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профинансированы следующие расходы:</a:t>
            </a:r>
          </a:p>
          <a:p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- Обеспечение деятельности органов местного самоуправления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аппарата исполнительно-распорядительного органа финансового управления администрации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 израсходовано 7 981,7 тыс. рублей, в том числе за счет межбюджетных трансфертов из федерального и областного бюджета – 78,1 тыс. рублей.</a:t>
            </a:r>
          </a:p>
          <a:p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- Отдельные мероприятия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подготовку и повышение квалификации лиц, замещающих муниципальные должности и муниципальных служащих израсходовано 4,1 тыс. рублей, в том числе за счет субсидии из областного бюджета – 4,06 тыс. рублей;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170296" cy="87378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«Осуществление деятельности администрации в сфере социальной политики», тысяч рублей</a:t>
            </a:r>
            <a:endParaRPr lang="ru-RU" sz="2400" dirty="0"/>
          </a:p>
        </p:txBody>
      </p:sp>
      <p:pic>
        <p:nvPicPr>
          <p:cNvPr id="7" name="Рисунок 6" descr="vklad-pensio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2214554"/>
            <a:ext cx="4211960" cy="2294566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9" name="Диаграмма 8"/>
          <p:cNvGraphicFramePr/>
          <p:nvPr/>
        </p:nvGraphicFramePr>
        <p:xfrm>
          <a:off x="4355976" y="2285992"/>
          <a:ext cx="4788024" cy="2295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301186" y="74711"/>
            <a:ext cx="45416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>
              <a:tabLst>
                <a:tab pos="43148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4509120"/>
            <a:ext cx="864096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>
              <a:tabLst>
                <a:tab pos="4314825" algn="l"/>
              </a:tabLs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муниципальной программы профинансированы следующие расходы: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>
              <a:tabLst>
                <a:tab pos="4314825" algn="l"/>
              </a:tabLst>
            </a:pPr>
            <a:r>
              <a:rPr lang="ru-RU" sz="1100" i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Меры социальной поддержки отдельным категориям граждан</a:t>
            </a:r>
          </a:p>
          <a:p>
            <a:pPr indent="449263" algn="just" eaLnBrk="0" hangingPunct="0">
              <a:tabLst>
                <a:tab pos="431482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оказание мер социальной поддержки отдельным категориям граждан  на выплату пенсий за выслугу лет лицам, замещавшим должности муниципальной службы Кировской области, установленные Законом Кировской области от 02.04.2015 № 521-ЗО «О пенсионном обеспечении лиц,  замещавших должности муниципальной службы в Кировской области» и расходы на выплату доплат к пенсии, замещавшим муниципальные должности, установленные Законом Кировской области от 08.07.2008 года № 257-ЗО «О гарантиях осуществления полномочий депутата, члена выборного органа местного самоуправления, выборного должностного лица местного самоуправления в Кировской области» израсходовано  2 180,3 тыс. рублей.</a:t>
            </a:r>
          </a:p>
          <a:p>
            <a:r>
              <a:rPr lang="ru-RU" sz="1100" i="1" u="sng" dirty="0" smtClean="0">
                <a:latin typeface="Times New Roman" pitchFamily="18" charset="0"/>
                <a:cs typeface="Times New Roman" pitchFamily="18" charset="0"/>
              </a:rPr>
              <a:t>         - Прочие мероприятия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- на мероприятия, проводимые советом ветеранов израсходовано 211,5 тыс. рублей;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-  на оказание дополнительной меры социальной поддержки для членов семей военнослужащих, связанной с обеспечением и доставкой твердого топлива израсходовано 3 075,6 тыс. рублей.</a:t>
            </a:r>
          </a:p>
          <a:p>
            <a:pPr lvl="0" indent="449263" algn="just" eaLnBrk="0" hangingPunct="0">
              <a:tabLst>
                <a:tab pos="4314825" algn="l"/>
              </a:tabLst>
            </a:pP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6ae277fa0e19aa7ce166bdd7ea9080e031c7d0d_720_405_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924944"/>
            <a:ext cx="5708162" cy="371876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572560" cy="87378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«Управление муниципальным имуществом», тысяч рублей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2285992"/>
            <a:ext cx="87868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осуществлялось финансирование следующих расходов: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на управление муниципальной собственностью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(техническая инвентаризация объектов недвижимости, независимая оценка движимого и недвижимого имущества, кадастровые работы, содержание муниципального имущества, содержание объектов жилищного фонда) израсходовано 6 080,1 тыс. рублей;</a:t>
            </a:r>
          </a:p>
          <a:p>
            <a:pPr>
              <a:buFontTx/>
              <a:buChar char="-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на приобретение муниципального имущества в лизинг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израсходовано 265,5 тыс. рублей;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на стимулирование деятельности органов местного самоуправления Кировской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счет средств областного бюджета израсходовано 1 000,0 тыс. руб.;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на подготовку проектов межевания земельных участков и проведение кадастровых работ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израсходовано 266,7 тыс.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в том числе за счет межбюджетных трансфертов из федерального и областного бюджета.</a:t>
            </a: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4077072"/>
          <a:ext cx="4929190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142984"/>
            <a:ext cx="7168880" cy="550072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87378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«Повышение эффективности реализации молодёжной политики»,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714620"/>
            <a:ext cx="285752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рамках подпрограммы «Молодёжь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муниципального округа» израсходованы средства на проведение мероприятий для детей и молодежи в сумме 48,8 тыс. рублей.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рамках мероприятий предусмотрены расходы на оказание мер социальной поддержки молодым семьям на приобретение жилья в сумме 302,4 тыс. рублей, в том числе за счет средств областного и федерального бюджета в сумме 241,9 тыс. рублей.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292080" y="4077072"/>
          <a:ext cx="3851920" cy="2352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214554"/>
            <a:ext cx="6872967" cy="429514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87378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физической культуры и спорта»,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2500306"/>
            <a:ext cx="21249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средства: - на проведение мероприятий  в области физической культуры и спорта в сумме 187,6 тыс. рублей;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финансовую поддержку детско-юношеского и массового спорта за счет средств областного бюджета в сумме 60,0 тыс. рублей.</a:t>
            </a: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220072" y="4077072"/>
          <a:ext cx="3923928" cy="256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572560" cy="8572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«Обеспечение безопасности и жизнедеятельности населения»,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72066" y="2500306"/>
          <a:ext cx="407193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-571536" y="2357430"/>
          <a:ext cx="6786610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«Реализация проектов по поддержке местных инициатив»,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2060848"/>
            <a:ext cx="5636004" cy="447758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28596" y="1857363"/>
            <a:ext cx="3857652" cy="485778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реализацию программных мероприятий израсходовано 6 528,9 тыс. рублей на  инициативные проекты по развитию общественной инфраструктуры муниципальных образований в Кировской области, в том числе за счет средств субсидии из областного бюджета  - 4 535,0 тыс. рублей (ремонт участков проезжей части ул. Лесная и ул. Луговая с. Юма; ремонт проезжей части ул. Северная и участка ул. Центральная, дер.  Марьины; ремонт участка проезжей части ул. Ветеранов, дер.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Еременки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ремонт участка проезжей части ул. Дружбы, дер. Огрызки; благоустройство сквера за памятником воинам освободителям ВОВ 1941 – 1945 годов на ул.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Тотмянина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Свеча).</a:t>
            </a:r>
          </a:p>
          <a:p>
            <a:pPr marL="0" indent="0" algn="just"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3865160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14051" y="3479589"/>
            <a:ext cx="10214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понсоры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5805577" y="4977294"/>
            <a:ext cx="1295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Население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24767" y="4349595"/>
            <a:ext cx="9140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Областной </a:t>
            </a:r>
          </a:p>
          <a:p>
            <a:pPr algn="ctr"/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67" y="4892004"/>
            <a:ext cx="71278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5629" y="4892004"/>
            <a:ext cx="70167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705" y="3017915"/>
            <a:ext cx="7749172" cy="374817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304" y="3782689"/>
            <a:ext cx="196373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32775"/>
            <a:ext cx="1961886" cy="3045514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064896" cy="4536504"/>
          </a:xfrm>
          <a:ln>
            <a:noFill/>
          </a:ln>
        </p:spPr>
        <p:txBody>
          <a:bodyPr>
            <a:normAutofit/>
          </a:bodyPr>
          <a:lstStyle/>
          <a:p>
            <a:pPr marL="273050" lvl="0" indent="-273050">
              <a:spcBef>
                <a:spcPct val="20000"/>
              </a:spcBef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(от </a:t>
            </a:r>
            <a:r>
              <a:rPr lang="ru-RU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старонормандского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en-US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bougette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кошель, сумка, кожаный мешок) –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>
                <a:solidFill>
                  <a:srgbClr val="073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b="1" dirty="0">
                <a:solidFill>
                  <a:srgbClr val="073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437449"/>
            <a:ext cx="7848872" cy="69540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Что такое бюджет?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1" y="4005064"/>
            <a:ext cx="3005797" cy="2673225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Бюджет Свечинского муниципального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Формируется и утверждается сроком на три года (2024-2026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) Решением Думы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308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46ce89b89450462ba2619c6541fe3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1892118"/>
            <a:ext cx="5500726" cy="460871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«Содействие занятости населения»,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786314" y="5214950"/>
            <a:ext cx="4143404" cy="14287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 на реализацию мероприятий в области занятости населения - организация временного трудоустройства несовершеннолетних и общественные работы.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9124" y="2071678"/>
          <a:ext cx="442912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51845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060848"/>
            <a:ext cx="7056784" cy="64807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 на создание мест (площадок) накопления твердых коммунальных отходов в сумме 3 410,7 тыс. рублей, в том числе за счет средств областного бюджета – 3 240,2 тыс. рублей.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764704"/>
            <a:ext cx="6417734" cy="139652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«Повышение экологической безопасности», тысяч рублей</a:t>
            </a:r>
            <a:endParaRPr lang="ru-RU" dirty="0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492" y="1571612"/>
            <a:ext cx="7336508" cy="478634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268760"/>
            <a:ext cx="8157120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«Поддержка и развитие малого и среднего предпринимательства»,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719271394"/>
              </p:ext>
            </p:extLst>
          </p:nvPr>
        </p:nvGraphicFramePr>
        <p:xfrm>
          <a:off x="0" y="2285992"/>
          <a:ext cx="4032448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5877272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рамках муниципальной программы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израсходованы средства на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мероприятия по организации и проведению профессионального праздника «День российского предпринимателя».</a:t>
            </a:r>
          </a:p>
        </p:txBody>
      </p:sp>
    </p:spTree>
    <p:extLst>
      <p:ext uri="{BB962C8B-B14F-4D97-AF65-F5344CB8AC3E}">
        <p14:creationId xmlns:p14="http://schemas.microsoft.com/office/powerpoint/2010/main" xmlns="" val="2463659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48a53f6a375ddd6128b4575_548bf90e0b2e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429000"/>
            <a:ext cx="4643438" cy="328614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29666" cy="106784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«Предупреждение возникновения, распространения и ликвидация заразных и незаразных заболеваний животных и птицы, в том числе отлов безнадзорных (бездомных) животных  (собак)», тысяч рублей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14282" y="3284984"/>
          <a:ext cx="3853662" cy="3287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28860" y="2571744"/>
            <a:ext cx="62865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рамках муниципальной программы израсходованы средства за счет средств областного бюджета на защиту населения от болезней, общих для человека и животных в сумме 190,0 тыс. рублей (содержание скотомогильников).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1214422"/>
            <a:ext cx="8157120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«Поддержка и развитие транспортного обслуживания населения»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214554"/>
            <a:ext cx="5014194" cy="32739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-93000"/>
                    </a14:imgEffect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8" y="4000504"/>
            <a:ext cx="1928826" cy="275699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-66000"/>
                    </a14:imgEffect>
                    <a14:imgEffect>
                      <a14:brightnessContrast brigh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9454" y="3929066"/>
            <a:ext cx="2000264" cy="27860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5214942" y="4643446"/>
            <a:ext cx="157163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 2024 г.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4 800,1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768" y="4643446"/>
            <a:ext cx="150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Факт 2024г.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4 800,1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2357430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 на мероприятия, связанные с оказанием услуг по перевозке пассажиров, в том числе за счет средств  областного бюджета (приобретение автобуса).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643050"/>
            <a:ext cx="4714908" cy="321471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214423"/>
            <a:ext cx="8157120" cy="78581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«Комплексное развитие транспортной инфраструктуры», </a:t>
            </a:r>
            <a:b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572008"/>
            <a:ext cx="8786874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финансировались следующие направления расходов: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На капитальный ремонт и ремонт автомобильных дорог общего пользования израсходованы средства на ремонт дорог в общей сумме – 18 279,5 тыс. рублей, в том числе за счет средств областного бюджета – 16 942,0 тыс. рублей;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На содержание автомобильных дорог общего пользования местного значения, в том числе автомобильных дорог в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Свеча и других населенных пунктах округа и искусственных сооружений на них израсходованы средства в сумме 31 287,6 тыс. рублей, в том числе за счет средств областного бюджета в сумме 24 818,5 тыс. рублей (разметка улично-дорожной сети, профилирование, разработка проекта организации дорожного движения, установка дорожных знаков, содержание дорог и тротуар).</a:t>
            </a:r>
          </a:p>
          <a:p>
            <a:pPr algn="just"/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4788024" y="1916832"/>
          <a:ext cx="4171334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jkh-semin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7338" y="3429000"/>
            <a:ext cx="3956662" cy="328477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5357850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коммунального хозяйства»,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643182"/>
            <a:ext cx="478634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рамках подпрограммы «Снижение рисков и смягчение последствий аварийных ситуаций на объектах жизнеобеспечения» израсходованы средства на содержание поселковой бани в сумме 285,1 тыс. руб.</a:t>
            </a:r>
          </a:p>
          <a:p>
            <a:r>
              <a:rPr lang="ru-RU" sz="1200" i="1" u="sng" dirty="0" smtClean="0">
                <a:latin typeface="Times New Roman" pitchFamily="18" charset="0"/>
                <a:cs typeface="Times New Roman" pitchFamily="18" charset="0"/>
              </a:rPr>
              <a:t>Отдельные мероприятия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израсходованы средства на организацию уличного освещения на территории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округа в сумме 2 996,8 тыс. рублей (обслуживание сетей уличного освещения, электроэнергия, приобретение материалов);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на реализацию мероприятий, направленных на подготовку объектов коммунальной инфраструктуры к работе в осенне-зимний период израсходовано 600,0 тыс. рублей, в том числе за счет субсидии из областного бюджета – 570,0 тыс. рублей;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на реализацию мероприятий по устройству и (или) модернизации уличного освещения населенных пунктов израсходовано 2 161,6 тыс. рублей, в том числе за счет субсидии из областного бюджета – 1 080,8 тыс. рублей. 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500034" y="5085184"/>
          <a:ext cx="407196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00694" y="1357298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«Комплексное развитие систем коммунальной инфраструктуры»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714620"/>
            <a:ext cx="32146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 в сумме 2 480,6 тыс. рублей на мероприятия по модернизации объектов жилищно-коммунального хозяйства (ремонт системы водоснабжения, разработка схемы водоснабжения и водоотведения).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892413" y="3893347"/>
            <a:ext cx="4930016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«Переселение граждан, проживающих на территории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округа, из аварийного жилищного фонда»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5521efd9ec11c675f90bfbada92063a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5641" y="2357430"/>
            <a:ext cx="3598359" cy="4286280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1" name="Схема 10"/>
          <p:cNvGraphicFramePr/>
          <p:nvPr/>
        </p:nvGraphicFramePr>
        <p:xfrm>
          <a:off x="214282" y="1714488"/>
          <a:ext cx="5500726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928802"/>
            <a:ext cx="4214842" cy="341979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«Благоустройство в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Свечинском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муниципальном округе »,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5072074"/>
            <a:ext cx="8786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реализацию отдельных мероприятий израсходовано 2 595,2  тыс. рублей, в том числе: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организация и содержание мест захоронения (содержание смотрителя кладбища, погребение невостребованных трупов) – 385,5 тыс. рублей;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благоустройство муниципального округа (вырубка аварийных деревьев, кустов, скашивание сорной растительности с улиц поселка, утилизация ламп, приобретение материалов,  проведение противоклещевых обработок, разработка дизайн проекта на сквер)  – 907,1 тыс. рублей;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реализация мероприятий по борьбе с борщевиком Сосновского - 1 302,6 тыс. рублей, в том числе за счет субсидии из областного бюджета – 1 289,5 тыс. рублей;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3714744" y="2214554"/>
          <a:ext cx="5214974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«Энергосбережение и повышение энергетической эффективности»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2996952"/>
            <a:ext cx="6000792" cy="407714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TextBox 12"/>
          <p:cNvSpPr txBox="1"/>
          <p:nvPr/>
        </p:nvSpPr>
        <p:spPr>
          <a:xfrm>
            <a:off x="214282" y="2285992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реализацию муниципальной программы предусмотрено 10,0 тыс. рублей.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средства израсходованы</a:t>
            </a:r>
            <a:r>
              <a:rPr lang="ru-RU" dirty="0" smtClean="0"/>
              <a:t> в сумме 10,0 тыс. рублей на замену ламп.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0" y="1857364"/>
            <a:ext cx="3857652" cy="360628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39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428628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Дефицит» и «профицит» бюджета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500034" y="2204864"/>
            <a:ext cx="2911753" cy="237626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 бюджета </a:t>
            </a:r>
            <a:r>
              <a:rPr lang="ru-RU" sz="2000" dirty="0" smtClean="0">
                <a:solidFill>
                  <a:schemeClr val="tx1"/>
                </a:solidFill>
              </a:rPr>
              <a:t>– превышение бюджетных доходов над  расходами.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714348" y="4786322"/>
            <a:ext cx="7855108" cy="158417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равенство доходов и расходов бюджета. Сбалансированность бюджета по доходам и расходам – основополагающее требование при составлении и утверждении бюджетов.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023430" y="2492896"/>
            <a:ext cx="2763412" cy="1944216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2000" dirty="0">
                <a:solidFill>
                  <a:schemeClr val="tx1"/>
                </a:solidFill>
              </a:rPr>
              <a:t>– это превышение расходов бюджета над его доходами. 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5211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712968" cy="5328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301208"/>
            <a:ext cx="6696744" cy="136815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израсходованы средства в сумме 3 853,0 тыс. рублей на мероприятия по обеспечению комплексного развития сельских территорий (строительство индивидуального жилого дома в с. Юма).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4" y="1437448"/>
            <a:ext cx="7381099" cy="105544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«Комплексное развитие сельских территорий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области»</a:t>
            </a:r>
            <a:endParaRPr lang="ru-RU" dirty="0"/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nablyuden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0306"/>
            <a:ext cx="4143404" cy="46037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8572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«Обеспечение деятельности органов местного самоуправления муниципальных образований », тысяч рублей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2214554"/>
            <a:ext cx="8715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данному направлению запланированы и исполнены расходы на обеспечение деятельности председателя контрольно- счетной комиссии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 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786150" y="3143248"/>
          <a:ext cx="5357850" cy="334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438c5w290gu8w88040skgccgkskk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4286280" cy="460851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 descr="HTB1cnLFdPoIL1JjSZFyq6zFBpXaI.jpg_q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645024"/>
            <a:ext cx="4286280" cy="30718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57150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2000240"/>
            <a:ext cx="5429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Муниципальный долг – это совокупность долговых обязательств муниципального образования.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01.01.2025 года муниципальный долг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муниципального округа составил  9 000,0 тыс. рублей.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на обслуживание муниципального внутреннего долга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муниципального  округа составили  1 157,2 тыс. рублей  или 0,4 % от общего объема произведенных расходов.</a:t>
            </a: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Заголовок 1"/>
          <p:cNvSpPr>
            <a:spLocks/>
          </p:cNvSpPr>
          <p:nvPr/>
        </p:nvSpPr>
        <p:spPr bwMode="auto">
          <a:xfrm>
            <a:off x="395288" y="1341438"/>
            <a:ext cx="8374062" cy="460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sp>
        <p:nvSpPr>
          <p:cNvPr id="33797" name="Заголовок 1"/>
          <p:cNvSpPr>
            <a:spLocks/>
          </p:cNvSpPr>
          <p:nvPr/>
        </p:nvSpPr>
        <p:spPr bwMode="auto">
          <a:xfrm>
            <a:off x="513742" y="1768648"/>
            <a:ext cx="813715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90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49971" y="1175914"/>
            <a:ext cx="6264696" cy="63976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5288" y="1768648"/>
            <a:ext cx="4392735" cy="4941168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заместитель главы администрации – начальник финансового управления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2-24-15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Заместитель начальника финансового управления (расходы)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2-24-44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Заведующий сектором по планированию бюджета (доходы)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2-24-38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4" y="1768648"/>
            <a:ext cx="4247456" cy="4941168"/>
          </a:xfrm>
        </p:spPr>
        <p:txBody>
          <a:bodyPr/>
          <a:lstStyle/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Градобоева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Екатерина Геннадьевна</a:t>
            </a:r>
          </a:p>
          <a:p>
            <a:pPr marL="0" indent="0" algn="ctr">
              <a:buNone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Колесникова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Елена Николаевна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Шубина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Татьяна Витальевна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Заголовок 1"/>
          <p:cNvSpPr>
            <a:spLocks/>
          </p:cNvSpPr>
          <p:nvPr/>
        </p:nvSpPr>
        <p:spPr bwMode="auto">
          <a:xfrm>
            <a:off x="395288" y="1341438"/>
            <a:ext cx="8374062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pic>
        <p:nvPicPr>
          <p:cNvPr id="4301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414" y="1718551"/>
            <a:ext cx="8424936" cy="513944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162880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928794" y="5286388"/>
            <a:ext cx="5810987" cy="138190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бюджетного процесса,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и виды ответственности за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нарушение бюджетного законодательства определяет Бюджетный Кодекс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2376269"/>
            <a:ext cx="1928826" cy="142018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2330" y="2357634"/>
            <a:ext cx="1857388" cy="14388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87378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стадии проходит бюджет?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054466518"/>
              </p:ext>
            </p:extLst>
          </p:nvPr>
        </p:nvGraphicFramePr>
        <p:xfrm>
          <a:off x="107504" y="3357562"/>
          <a:ext cx="8784976" cy="2375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2285992"/>
            <a:ext cx="2063090" cy="14390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85992"/>
            <a:ext cx="2241464" cy="1439021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32" b="10635"/>
          <a:stretch/>
        </p:blipFill>
        <p:spPr>
          <a:xfrm>
            <a:off x="3760596" y="2285992"/>
            <a:ext cx="1954412" cy="143902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5173950"/>
            <a:ext cx="1845697" cy="16840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2672419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0" y="1248889"/>
            <a:ext cx="9144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В БЮДЖЕТНОМ ПРОЦЕССЕ</a:t>
            </a:r>
          </a:p>
        </p:txBody>
      </p:sp>
      <p:pic>
        <p:nvPicPr>
          <p:cNvPr id="12293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" y="24654"/>
            <a:ext cx="9193213" cy="136683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44" y="1838121"/>
            <a:ext cx="2238316" cy="16623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518" y="2857496"/>
            <a:ext cx="3948233" cy="2786082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0435226"/>
              </p:ext>
            </p:extLst>
          </p:nvPr>
        </p:nvGraphicFramePr>
        <p:xfrm>
          <a:off x="6572264" y="1785926"/>
          <a:ext cx="2428892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569186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 являются одной из форм участия человека в осуществлении местного самоуправления.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Публичные слушания – это возможность граждан влиять на содержание принимаемых муниципальных правовых актов и является важным.</a:t>
                      </a:r>
                    </a:p>
                    <a:p>
                      <a:pPr algn="ctr"/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Информация о месте и времени проведения публичных слушаний размещается в официальных информационных ресурсах</a:t>
                      </a:r>
                      <a:endParaRPr lang="ru-RU" sz="16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687130235"/>
              </p:ext>
            </p:extLst>
          </p:nvPr>
        </p:nvGraphicFramePr>
        <p:xfrm>
          <a:off x="1983345" y="1988840"/>
          <a:ext cx="5177310" cy="4429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301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5286388"/>
            <a:ext cx="740414" cy="7756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86388"/>
            <a:ext cx="765287" cy="7427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4786322"/>
            <a:ext cx="735719" cy="6717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5929330"/>
            <a:ext cx="744241" cy="7814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7556" y="1700808"/>
            <a:ext cx="4170908" cy="482453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Доходы бюджета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это поступающие в бюджет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r">
              <a:buNone/>
            </a:pPr>
            <a:endPara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Поступления налогов и сборов</a:t>
            </a:r>
          </a:p>
          <a:p>
            <a:pPr marL="0" indent="0" algn="ctr">
              <a:buNone/>
            </a:pP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Поступления средств от использования и  продажи имущества, от платных услуг, штрафы, санкции за нарушение законодательства</a:t>
            </a:r>
          </a:p>
          <a:p>
            <a:pPr marL="0" indent="0" algn="ctr">
              <a:buNone/>
            </a:pP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Поступления средств из бюджетов других уровней в виде дотаций, субсидий, субвенций, а также безвозмездные поступления от физических и юридических лиц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31458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34" y="1458044"/>
            <a:ext cx="4139952" cy="3104964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720729143"/>
              </p:ext>
            </p:extLst>
          </p:nvPr>
        </p:nvGraphicFramePr>
        <p:xfrm>
          <a:off x="251520" y="3573016"/>
          <a:ext cx="489654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949320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874093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округа в 2024 году (тысяч рублей)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407322"/>
              </p:ext>
            </p:extLst>
          </p:nvPr>
        </p:nvGraphicFramePr>
        <p:xfrm>
          <a:off x="357158" y="5000636"/>
          <a:ext cx="8501121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42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05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941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2024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 2024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-всего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257 418,5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251 540,7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97,7%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 Расходы - всего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272 991,5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261 952,5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96,0%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15 573,0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10 411,8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198934466"/>
              </p:ext>
            </p:extLst>
          </p:nvPr>
        </p:nvGraphicFramePr>
        <p:xfrm>
          <a:off x="2714612" y="2000240"/>
          <a:ext cx="595312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 descr="istockphoto-185072824-1024x1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928802"/>
            <a:ext cx="2857520" cy="312115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642942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и структура доходов бюджета Свечинского муниципального округа  в 2023 – 2024 годах (тысяч рублей)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007494270"/>
              </p:ext>
            </p:extLst>
          </p:nvPr>
        </p:nvGraphicFramePr>
        <p:xfrm>
          <a:off x="0" y="2071678"/>
          <a:ext cx="4643438" cy="478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27092820"/>
              </p:ext>
            </p:extLst>
          </p:nvPr>
        </p:nvGraphicFramePr>
        <p:xfrm>
          <a:off x="5337439" y="2505602"/>
          <a:ext cx="2905125" cy="1847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78184278"/>
              </p:ext>
            </p:extLst>
          </p:nvPr>
        </p:nvGraphicFramePr>
        <p:xfrm>
          <a:off x="5337439" y="4797152"/>
          <a:ext cx="2886075" cy="1962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797138" y="2259276"/>
            <a:ext cx="9270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2587" y="4674146"/>
            <a:ext cx="9270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юджет для граждан Свеча проект (консолидированный) 2019-2021 (ЧЕРНОВИК НОВЫЙ)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11147</TotalTime>
  <Words>2718</Words>
  <Application>Microsoft Office PowerPoint</Application>
  <PresentationFormat>Экран (4:3)</PresentationFormat>
  <Paragraphs>536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Бюджет для граждан Свеча проект (консолидированный) 2019-2021 (ЧЕРНОВИК НОВЫЙ)</vt:lpstr>
      <vt:lpstr>Слайд 1</vt:lpstr>
      <vt:lpstr>Мы представляем Вашему вниманию   информационный ресурс «Бюджет для граждан к решению Думы Свечинского муниципального округа «Об утверждении от чета об исполнении бюджета муниципального образования Свечинский муни -ципальный округ Кировской области за 2024 год». Отчет об исполнении бюджета (далее – бюджет округа) за 2024 год сформирован на основании сводной бюджетной отчетности главных распорядителей  бюджетных средств, главных администраторов доходов бюджета и главных администраторов источников финансирования дефицита бюджета в соответствии с бюджетной классификацией, утвержденной  Решением Думы Свечинского муниципального округа от 13.12.2023  № 44/391 «Об утверждении бюджета муниципального образования Свечинский муниципальный округ Кировской области на 2024 год и на плановый период 2025 и 2026 годов». В решение  Думы внесено 7 изменений.  Бюджет 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прозрачность.                                    Глава Свечинского муниципального округа               Г.С. Гоголева               </vt:lpstr>
      <vt:lpstr>Бюджет (от старонормандского  bougette – кошель, сумка, кожаный мешок) – 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  </vt:lpstr>
      <vt:lpstr> «Дефицит» и «профицит» бюджета </vt:lpstr>
      <vt:lpstr>Какие стадии проходит бюджет?</vt:lpstr>
      <vt:lpstr>Слайд 6</vt:lpstr>
      <vt:lpstr>Слайд 7</vt:lpstr>
      <vt:lpstr>Основные характеристики бюджета  Свечинского муниципального округа в 2024 году (тысяч рублей)</vt:lpstr>
      <vt:lpstr>Динамика и структура доходов бюджета Свечинского муниципального округа  в 2023 – 2024 годах (тысяч рублей)</vt:lpstr>
      <vt:lpstr>Объемы поступления налоговых доходов  в 2023 – 2024 годах (тысяч рублей)</vt:lpstr>
      <vt:lpstr>Налог на доходы физических лиц (НДФЛ), тысяч рублей</vt:lpstr>
      <vt:lpstr>Акцизы на нефтепродукты, тысяч рублей</vt:lpstr>
      <vt:lpstr>Налоги на совокупный доход, тысяч рублей</vt:lpstr>
      <vt:lpstr>Налоги на имущество, тысяч рублей</vt:lpstr>
      <vt:lpstr>Объёмы поступления неналоговых доходов  в 2023 – 2024 годах (тысяч рублей)</vt:lpstr>
      <vt:lpstr>Слайд 16</vt:lpstr>
      <vt:lpstr>Объемы безвозмездных поступлений  (тысяч рублей)</vt:lpstr>
      <vt:lpstr>Отраслевая структура расходов бюджета Свечинского  муниципального округа за 2024 год(тысяч рублей)</vt:lpstr>
      <vt:lpstr>Слайд 19</vt:lpstr>
      <vt:lpstr>Муниципальная программа «Развитие образования»</vt:lpstr>
      <vt:lpstr>Муниципальная программа «Развитие культуры»</vt:lpstr>
      <vt:lpstr>Муниципальная программа  «Развитие муниципального управления»</vt:lpstr>
      <vt:lpstr>Муниципальная программа  «Управление муниципальными финансами», тысяч рублей</vt:lpstr>
      <vt:lpstr>Муниципальная программа  «Осуществление деятельности администрации в сфере социальной политики», тысяч рублей</vt:lpstr>
      <vt:lpstr>Муниципальная программа  «Управление муниципальным имуществом», тысяч рублей</vt:lpstr>
      <vt:lpstr>Муниципальная программа  «Повышение эффективности реализации молодёжной политики»,  тысяч рублей</vt:lpstr>
      <vt:lpstr>Муниципальная программа  «Развитие физической культуры и спорта»,  тысяч рублей</vt:lpstr>
      <vt:lpstr>Муниципальная программа  «Обеспечение безопасности и жизнедеятельности населения»,  тысяч рублей</vt:lpstr>
      <vt:lpstr>Муниципальная программа «Реализация проектов по поддержке местных инициатив», тысяч рублей</vt:lpstr>
      <vt:lpstr>Муниципальная программа «Содействие занятости населения», тысяч рублей</vt:lpstr>
      <vt:lpstr>В рамках муниципальной программы израсходованы средства на создание мест (площадок) накопления твердых коммунальных отходов в сумме 3 410,7 тыс. рублей, в том числе за счет средств областного бюджета – 3 240,2 тыс. рублей.</vt:lpstr>
      <vt:lpstr>Муниципальная программа «Поддержка и развитие малого и среднего предпринимательства», тысяч рублей</vt:lpstr>
      <vt:lpstr>Муниципальная программа  «Предупреждение возникновения, распространения и ликвидация заразных и незаразных заболеваний животных и птицы, в том числе отлов безнадзорных (бездомных) животных  (собак)», тысяч рублей</vt:lpstr>
      <vt:lpstr>Муниципальная программа  «Поддержка и развитие транспортного обслуживания населения»</vt:lpstr>
      <vt:lpstr>Муниципальная программа  «Комплексное развитие транспортной инфраструктуры»,  тысяч рублей</vt:lpstr>
      <vt:lpstr>Муниципальная программа  «Развитие жилищно – коммунального хозяйства», тысяч рублей</vt:lpstr>
      <vt:lpstr>Муниципальная программа  «Переселение граждан, проживающих на территории Свечинского муниципального округа, из аварийного жилищного фонда»</vt:lpstr>
      <vt:lpstr>Муниципальная программа  «Благоустройство в Свечинском муниципальном округе »,  тысяч рублей</vt:lpstr>
      <vt:lpstr>Муниципальная программа  «Энергосбережение и повышение энергетической эффективности»</vt:lpstr>
      <vt:lpstr>В рамках муниципальной программы израсходованы средства в сумме 3 853,0 тыс. рублей на мероприятия по обеспечению комплексного развития сельских территорий (строительство индивидуального жилого дома в с. Юма).</vt:lpstr>
      <vt:lpstr>«Обеспечение деятельности органов местного самоуправления муниципальных образований », тысяч рублей</vt:lpstr>
      <vt:lpstr>Муниципальный долг</vt:lpstr>
      <vt:lpstr>Слайд 43</vt:lpstr>
      <vt:lpstr>Слайд 44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fin_rev</cp:lastModifiedBy>
  <cp:revision>839</cp:revision>
  <cp:lastPrinted>2025-04-24T07:39:23Z</cp:lastPrinted>
  <dcterms:created xsi:type="dcterms:W3CDTF">2019-11-05T12:38:45Z</dcterms:created>
  <dcterms:modified xsi:type="dcterms:W3CDTF">2025-05-20T10:29:02Z</dcterms:modified>
</cp:coreProperties>
</file>