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0" r:id="rId1"/>
  </p:sldMasterIdLst>
  <p:notesMasterIdLst>
    <p:notesMasterId r:id="rId21"/>
  </p:notesMasterIdLst>
  <p:sldIdLst>
    <p:sldId id="256" r:id="rId2"/>
    <p:sldId id="270" r:id="rId3"/>
    <p:sldId id="333" r:id="rId4"/>
    <p:sldId id="323" r:id="rId5"/>
    <p:sldId id="325" r:id="rId6"/>
    <p:sldId id="261" r:id="rId7"/>
    <p:sldId id="287" r:id="rId8"/>
    <p:sldId id="320" r:id="rId9"/>
    <p:sldId id="327" r:id="rId10"/>
    <p:sldId id="326" r:id="rId11"/>
    <p:sldId id="328" r:id="rId12"/>
    <p:sldId id="318" r:id="rId13"/>
    <p:sldId id="334" r:id="rId14"/>
    <p:sldId id="317" r:id="rId15"/>
    <p:sldId id="296" r:id="rId16"/>
    <p:sldId id="291" r:id="rId17"/>
    <p:sldId id="331" r:id="rId18"/>
    <p:sldId id="332" r:id="rId19"/>
    <p:sldId id="267" r:id="rId20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nstantia" panose="02030602050306030303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0">
          <p15:clr>
            <a:srgbClr val="A4A3A4"/>
          </p15:clr>
        </p15:guide>
        <p15:guide id="2" orient="horz" pos="2228">
          <p15:clr>
            <a:srgbClr val="A4A3A4"/>
          </p15:clr>
        </p15:guide>
        <p15:guide id="3" pos="3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6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2C68"/>
    <a:srgbClr val="126F87"/>
    <a:srgbClr val="3F6D19"/>
    <a:srgbClr val="276A7C"/>
    <a:srgbClr val="009999"/>
    <a:srgbClr val="E9FAD6"/>
    <a:srgbClr val="EFF2F3"/>
    <a:srgbClr val="EAFFFF"/>
    <a:srgbClr val="F3FEF8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87" autoAdjust="0"/>
    <p:restoredTop sz="94660" autoAdjust="0"/>
  </p:normalViewPr>
  <p:slideViewPr>
    <p:cSldViewPr snapToGrid="0">
      <p:cViewPr varScale="1">
        <p:scale>
          <a:sx n="111" d="100"/>
          <a:sy n="111" d="100"/>
        </p:scale>
        <p:origin x="816" y="78"/>
      </p:cViewPr>
      <p:guideLst>
        <p:guide orient="horz" pos="300"/>
        <p:guide orient="horz" pos="2228"/>
        <p:guide pos="3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276A7C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r>
              <a:rPr lang="ru-RU" dirty="0">
                <a:latin typeface="Ubuntu" panose="020B0504030602030204" pitchFamily="34" charset="0"/>
              </a:rPr>
              <a:t>Оборот организаций</a:t>
            </a:r>
          </a:p>
          <a:p>
            <a:pPr>
              <a:defRPr>
                <a:latin typeface="Ubuntu" panose="020B0504030602030204" pitchFamily="34" charset="0"/>
              </a:defRPr>
            </a:pPr>
            <a:r>
              <a:rPr lang="ru-RU" dirty="0">
                <a:latin typeface="Ubuntu" panose="020B0504030602030204" pitchFamily="34" charset="0"/>
              </a:rPr>
              <a:t>за 2023 год – 1 360,2 млн. руб. </a:t>
            </a:r>
          </a:p>
        </c:rich>
      </c:tx>
      <c:layout>
        <c:manualLayout>
          <c:xMode val="edge"/>
          <c:yMode val="edge"/>
          <c:x val="0.25103499897182807"/>
          <c:y val="7.451789270440492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276A7C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Оборот организаций района за 2023 год 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7DBB-43BA-BA90-9E642A6F366F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7DBB-43BA-BA90-9E642A6F366F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7DBB-43BA-BA90-9E642A6F366F}"/>
              </c:ext>
            </c:extLst>
          </c:dPt>
          <c:dPt>
            <c:idx val="3"/>
            <c:bubble3D val="0"/>
            <c:spPr>
              <a:solidFill>
                <a:schemeClr val="accent6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7DBB-43BA-BA90-9E642A6F366F}"/>
              </c:ext>
            </c:extLst>
          </c:dPt>
          <c:dPt>
            <c:idx val="4"/>
            <c:bubble3D val="0"/>
            <c:spPr>
              <a:solidFill>
                <a:schemeClr val="accent5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7DBB-43BA-BA90-9E642A6F366F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7DBB-43BA-BA90-9E642A6F366F}"/>
              </c:ext>
            </c:extLst>
          </c:dPt>
          <c:dPt>
            <c:idx val="6"/>
            <c:bubble3D val="0"/>
            <c:spPr>
              <a:solidFill>
                <a:schemeClr val="accent6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7DBB-43BA-BA90-9E642A6F366F}"/>
              </c:ext>
            </c:extLst>
          </c:dPt>
          <c:dPt>
            <c:idx val="7"/>
            <c:bubble3D val="0"/>
            <c:spPr>
              <a:solidFill>
                <a:schemeClr val="accent5">
                  <a:lumMod val="80000"/>
                  <a:lumOff val="2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582-4C41-BAE3-6DE2D1D2BC82}"/>
              </c:ext>
            </c:extLst>
          </c:dPt>
          <c:dLbls>
            <c:dLbl>
              <c:idx val="7"/>
              <c:layout>
                <c:manualLayout>
                  <c:x val="1.2535471930906771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582-4C41-BAE3-6DE2D1D2BC8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76A7C"/>
                    </a:solidFill>
                    <a:latin typeface="Univers" panose="020B05030202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Обрабатывающие производства - 113,6 млн. руб</c:v>
                </c:pt>
                <c:pt idx="1">
                  <c:v>Торговля оптовая и розничная - 836,4 млн. руб</c:v>
                </c:pt>
                <c:pt idx="2">
                  <c:v>Транспортировка и хранение - 79,5 млн. руб</c:v>
                </c:pt>
                <c:pt idx="3">
                  <c:v>Сельское и лесное хозяйство - 193,8 млн. руб</c:v>
                </c:pt>
                <c:pt idx="4">
                  <c:v>Деятельность в области здравоохранения - 63,1 млн. руб</c:v>
                </c:pt>
                <c:pt idx="5">
                  <c:v>Прочие - 73,8 млн. руб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113.6</c:v>
                </c:pt>
                <c:pt idx="1">
                  <c:v>836.4</c:v>
                </c:pt>
                <c:pt idx="2">
                  <c:v>79.5</c:v>
                </c:pt>
                <c:pt idx="3">
                  <c:v>193.8</c:v>
                </c:pt>
                <c:pt idx="4">
                  <c:v>63.1</c:v>
                </c:pt>
                <c:pt idx="5">
                  <c:v>73.8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82-4C41-BAE3-6DE2D1D2BC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257281513469052E-2"/>
          <c:y val="0.63688467485750655"/>
          <c:w val="0.96700639763779539"/>
          <c:h val="0.319245674259001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276A7C"/>
              </a:solidFill>
              <a:latin typeface="Univers" panose="020B0503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b="1">
          <a:solidFill>
            <a:srgbClr val="276A7C"/>
          </a:solidFill>
          <a:latin typeface="Univers" panose="020B0503020202020204" pitchFamily="34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276A7C"/>
                </a:solidFill>
                <a:latin typeface="Ubuntu" panose="020B0504030602030204" pitchFamily="34" charset="0"/>
                <a:ea typeface="+mn-ea"/>
                <a:cs typeface="+mn-cs"/>
              </a:defRPr>
            </a:pPr>
            <a:r>
              <a:rPr lang="ru-RU" b="1" dirty="0">
                <a:solidFill>
                  <a:srgbClr val="276A7C"/>
                </a:solidFill>
                <a:latin typeface="Ubuntu" panose="020B0504030602030204" pitchFamily="34" charset="0"/>
              </a:rPr>
              <a:t>Обрабатывающие производства </a:t>
            </a:r>
          </a:p>
          <a:p>
            <a:pPr>
              <a:defRPr b="1">
                <a:solidFill>
                  <a:srgbClr val="276A7C"/>
                </a:solidFill>
                <a:latin typeface="Ubuntu" panose="020B0504030602030204" pitchFamily="34" charset="0"/>
              </a:defRPr>
            </a:pPr>
            <a:r>
              <a:rPr lang="ru-RU" b="1" dirty="0">
                <a:solidFill>
                  <a:srgbClr val="276A7C"/>
                </a:solidFill>
                <a:latin typeface="Ubuntu" panose="020B0504030602030204" pitchFamily="34" charset="0"/>
              </a:rPr>
              <a:t>за 2023 год – 113,6 млн. руб.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276A7C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Обрабатывающие производства</c:v>
                </c:pt>
              </c:strCache>
            </c:strRef>
          </c:tx>
          <c:dPt>
            <c:idx val="0"/>
            <c:bubble3D val="0"/>
            <c:spPr>
              <a:solidFill>
                <a:schemeClr val="accent6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481-48DB-A3A5-CFBB04CA96AE}"/>
              </c:ext>
            </c:extLst>
          </c:dPt>
          <c:dPt>
            <c:idx val="1"/>
            <c:bubble3D val="0"/>
            <c:spPr>
              <a:solidFill>
                <a:schemeClr val="accent6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481-48DB-A3A5-CFBB04CA96AE}"/>
              </c:ext>
            </c:extLst>
          </c:dPt>
          <c:dPt>
            <c:idx val="2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481-48DB-A3A5-CFBB04CA96AE}"/>
              </c:ext>
            </c:extLst>
          </c:dPt>
          <c:dPt>
            <c:idx val="3"/>
            <c:bubble3D val="0"/>
            <c:spPr>
              <a:solidFill>
                <a:schemeClr val="accent6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481-48DB-A3A5-CFBB04CA96AE}"/>
              </c:ext>
            </c:extLst>
          </c:dPt>
          <c:dPt>
            <c:idx val="4"/>
            <c:bubble3D val="0"/>
            <c:spPr>
              <a:solidFill>
                <a:schemeClr val="accent6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A481-48DB-A3A5-CFBB04CA96A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76A7C"/>
                    </a:solidFill>
                    <a:latin typeface="Ubuntu" panose="020B05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Обработка древесины - 66,9 млн. руб</c:v>
                </c:pt>
                <c:pt idx="1">
                  <c:v>Производство пищевых продуктов - 46,7 млн. руб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66.900000000000006</c:v>
                </c:pt>
                <c:pt idx="1">
                  <c:v>46.7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BB-4332-A1D9-FAB06E1481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8928865890116142E-2"/>
          <c:y val="0.8266454707483627"/>
          <c:w val="0.9376579740973614"/>
          <c:h val="0.1433256141806620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rgbClr val="276A7C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Соотношение возрастных групп</c:v>
                </c:pt>
              </c:strCache>
            </c:strRef>
          </c:tx>
          <c:spPr>
            <a:ln w="92075"/>
            <a:scene3d>
              <a:camera prst="orthographicFront"/>
              <a:lightRig rig="threePt" dir="t"/>
            </a:scene3d>
            <a:sp3d>
              <a:bevelT w="0" h="6350"/>
            </a:sp3d>
          </c:spPr>
          <c:dPt>
            <c:idx val="0"/>
            <c:bubble3D val="0"/>
            <c:spPr>
              <a:solidFill>
                <a:schemeClr val="accent1">
                  <a:shade val="65000"/>
                </a:schemeClr>
              </a:solidFill>
              <a:ln w="92075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0" h="6350"/>
              </a:sp3d>
            </c:spPr>
            <c:extLst>
              <c:ext xmlns:c16="http://schemas.microsoft.com/office/drawing/2014/chart" uri="{C3380CC4-5D6E-409C-BE32-E72D297353CC}">
                <c16:uniqueId val="{00000002-090F-431B-96E1-005FC7E6390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92075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0" h="6350"/>
              </a:sp3d>
            </c:spPr>
            <c:extLst>
              <c:ext xmlns:c16="http://schemas.microsoft.com/office/drawing/2014/chart" uri="{C3380CC4-5D6E-409C-BE32-E72D297353CC}">
                <c16:uniqueId val="{00000001-090F-431B-96E1-005FC7E63906}"/>
              </c:ext>
            </c:extLst>
          </c:dPt>
          <c:dPt>
            <c:idx val="2"/>
            <c:bubble3D val="0"/>
            <c:spPr>
              <a:solidFill>
                <a:schemeClr val="accent1">
                  <a:tint val="65000"/>
                </a:schemeClr>
              </a:solidFill>
              <a:ln w="92075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0" h="6350"/>
              </a:sp3d>
            </c:spPr>
            <c:extLst>
              <c:ext xmlns:c16="http://schemas.microsoft.com/office/drawing/2014/chart" uri="{C3380CC4-5D6E-409C-BE32-E72D297353CC}">
                <c16:uniqueId val="{00000003-090F-431B-96E1-005FC7E63906}"/>
              </c:ext>
            </c:extLst>
          </c:dPt>
          <c:dLbls>
            <c:dLbl>
              <c:idx val="0"/>
              <c:layout>
                <c:manualLayout>
                  <c:x val="0.10350621555201349"/>
                  <c:y val="-8.46963466042654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0F-431B-96E1-005FC7E63906}"/>
                </c:ext>
              </c:extLst>
            </c:dLbl>
            <c:dLbl>
              <c:idx val="1"/>
              <c:layout>
                <c:manualLayout>
                  <c:x val="8.7305090664500054E-2"/>
                  <c:y val="0.125865254083352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0F-431B-96E1-005FC7E63906}"/>
                </c:ext>
              </c:extLst>
            </c:dLbl>
            <c:dLbl>
              <c:idx val="2"/>
              <c:layout>
                <c:manualLayout>
                  <c:x val="-0.11760555162450489"/>
                  <c:y val="5.89497833598927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0F-431B-96E1-005FC7E639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lang="en-US" sz="1200" b="1" i="0" u="none" strike="noStrike" kern="1200" baseline="0">
                    <a:solidFill>
                      <a:srgbClr val="126F87"/>
                    </a:solidFill>
                    <a:latin typeface="Ubuntu" panose="020B05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Моложе трудоспособного взраста</c:v>
                </c:pt>
                <c:pt idx="1">
                  <c:v>Старше трудоспособного возраста</c:v>
                </c:pt>
                <c:pt idx="2">
                  <c:v>Трудоспособного возраста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0.156</c:v>
                </c:pt>
                <c:pt idx="1">
                  <c:v>0.374</c:v>
                </c:pt>
                <c:pt idx="2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90F-431B-96E1-005FC7E639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  <a:round/>
    </a:ln>
    <a:effectLst/>
  </c:spPr>
  <c:txPr>
    <a:bodyPr/>
    <a:lstStyle/>
    <a:p>
      <a:pPr>
        <a:defRPr lang="en-US" sz="1200" b="1" kern="1200">
          <a:solidFill>
            <a:srgbClr val="126F87"/>
          </a:solidFill>
          <a:latin typeface="Ubuntu" panose="020B0504030602030204" pitchFamily="34" charset="0"/>
          <a:ea typeface="+mn-ea"/>
          <a:cs typeface="+mn-cs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rgbClr val="276A7C"/>
                </a:solidFill>
                <a:latin typeface="+mn-lt"/>
                <a:ea typeface="+mn-ea"/>
                <a:cs typeface="+mn-cs"/>
              </a:defRPr>
            </a:pP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Количество субъектов малого и среднего предпринимательства на 01.01.2024 – 152</a:t>
            </a:r>
            <a:r>
              <a:rPr lang="ru-RU" sz="1400" b="1" baseline="0" dirty="0">
                <a:solidFill>
                  <a:srgbClr val="276A7C"/>
                </a:solidFill>
                <a:latin typeface="Ubuntu" panose="020B0504030602030204" pitchFamily="34" charset="0"/>
              </a:rPr>
              <a:t> </a:t>
            </a: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ед., </a:t>
            </a:r>
          </a:p>
          <a:p>
            <a:pPr>
              <a:defRPr sz="1400" b="1">
                <a:solidFill>
                  <a:srgbClr val="276A7C"/>
                </a:solidFill>
              </a:defRPr>
            </a:pP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или 101,3%</a:t>
            </a:r>
            <a:r>
              <a:rPr lang="ru-RU" sz="1400" b="1" baseline="0" dirty="0">
                <a:solidFill>
                  <a:srgbClr val="276A7C"/>
                </a:solidFill>
                <a:latin typeface="Ubuntu" panose="020B0504030602030204" pitchFamily="34" charset="0"/>
              </a:rPr>
              <a:t> </a:t>
            </a:r>
            <a:r>
              <a:rPr lang="ru-RU" sz="1400" b="1" dirty="0">
                <a:solidFill>
                  <a:srgbClr val="276A7C"/>
                </a:solidFill>
                <a:latin typeface="Ubuntu" panose="020B0504030602030204" pitchFamily="34" charset="0"/>
              </a:rPr>
              <a:t> к 01.01.2023</a:t>
            </a:r>
          </a:p>
        </c:rich>
      </c:tx>
      <c:layout>
        <c:manualLayout>
          <c:xMode val="edge"/>
          <c:yMode val="edge"/>
          <c:x val="0.12602658788774002"/>
          <c:y val="3.76097073188227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rgbClr val="276A7C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субъектов малого и среднего предпринимательства на 01.01.2024 – ...ед., или ...% к 01.01.2023</c:v>
                </c:pt>
              </c:strCache>
            </c:strRef>
          </c:tx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F55-4588-AAC6-83922F9C7C69}"/>
              </c:ext>
            </c:extLst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F55-4588-AAC6-83922F9C7C69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F55-4588-AAC6-83922F9C7C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276A7C"/>
                    </a:solidFill>
                    <a:latin typeface="Ubuntu" panose="020B05040306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Малых предприятий</c:v>
                </c:pt>
                <c:pt idx="1">
                  <c:v>Микропредприятий</c:v>
                </c:pt>
                <c:pt idx="2">
                  <c:v>ИП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</c:v>
                </c:pt>
                <c:pt idx="1">
                  <c:v>24</c:v>
                </c:pt>
                <c:pt idx="2">
                  <c:v>123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A6-44CF-964D-603B624D0F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7211834558986252E-2"/>
          <c:y val="0.83185044311598944"/>
          <c:w val="0.98278816544101377"/>
          <c:h val="0.1443224180856113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baseline="0">
              <a:solidFill>
                <a:srgbClr val="276A7C"/>
              </a:solidFill>
              <a:latin typeface="Ubuntu" panose="020B05040306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4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">
  <dgm:title val=""/>
  <dgm:desc val=""/>
  <dgm:catLst>
    <dgm:cat type="accent5" pri="11500"/>
  </dgm:catLst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B9E86B-EB0D-4193-944C-15D31EEF1FF8}" type="doc">
      <dgm:prSet loTypeId="urn:microsoft.com/office/officeart/2005/8/layout/list1" loCatId="list" qsTypeId="urn:microsoft.com/office/officeart/2005/8/quickstyle/simple1" qsCatId="simple" csTypeId="urn:microsoft.com/office/officeart/2005/8/colors/accent5_5" csCatId="accent5" phldr="1"/>
      <dgm:spPr/>
      <dgm:t>
        <a:bodyPr/>
        <a:lstStyle/>
        <a:p>
          <a:endParaRPr lang="ru-RU"/>
        </a:p>
      </dgm:t>
    </dgm:pt>
    <dgm:pt modelId="{EF299E6E-A373-48FA-846F-1BFEA459DA27}">
      <dgm:prSet phldrT="[Текст]" custT="1"/>
      <dgm:spPr/>
      <dgm:t>
        <a:bodyPr/>
        <a:lstStyle/>
        <a:p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Площадь территории округа – 1773,01 кв. км </a:t>
          </a:r>
        </a:p>
      </dgm:t>
    </dgm:pt>
    <dgm:pt modelId="{91E491AB-5949-45A3-B8DE-A0E480D16E19}" type="parTrans" cxnId="{CA06C5C5-D3FA-477F-A437-A4CD77976496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A0D683D9-1FD1-4938-88EB-1D20E35414C1}" type="sibTrans" cxnId="{CA06C5C5-D3FA-477F-A437-A4CD77976496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45142B48-25CD-4185-A65D-C9B21F289EEE}">
      <dgm:prSet phldrT="[Текст]" custT="1"/>
      <dgm:spPr/>
      <dgm:t>
        <a:bodyPr/>
        <a:lstStyle/>
        <a:p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Расположен в западной части Кировской области</a:t>
          </a:r>
        </a:p>
      </dgm:t>
    </dgm:pt>
    <dgm:pt modelId="{EE268263-D06C-42EC-83BA-335D4BCA94B3}" type="parTrans" cxnId="{414C6B2C-7E7A-4CC6-BDE8-67D7DB1DEF40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97531699-EA4F-4929-96EF-5276F3C9B8DC}" type="sibTrans" cxnId="{414C6B2C-7E7A-4CC6-BDE8-67D7DB1DEF40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CEEA02FD-AFFA-43DA-8B3F-4F78FAA60FD1}">
      <dgm:prSet phldrT="[Текст]" custT="1"/>
      <dgm:spPr/>
      <dgm:t>
        <a:bodyPr/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solidFill>
              <a:srgbClr val="0E2C68"/>
            </a:solidFill>
            <a:latin typeface="Constantia" panose="02030602050306030303" pitchFamily="18" charset="0"/>
            <a:ea typeface="+mn-ea"/>
            <a:cs typeface="+mn-cs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  <a:ea typeface="+mn-ea"/>
              <a:cs typeface="+mn-cs"/>
            </a:rPr>
            <a:t>В 176 км от областного центра г. Кирова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rgbClr val="0E2C68"/>
            </a:solidFill>
            <a:latin typeface="Constantia" panose="02030602050306030303" pitchFamily="18" charset="0"/>
          </a:endParaRPr>
        </a:p>
      </dgm:t>
    </dgm:pt>
    <dgm:pt modelId="{E560546A-4BC1-4628-8AC2-3E73DE5BCDDA}" type="parTrans" cxnId="{1A7CF410-2BFE-4A66-A9AD-67C1370A40C7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19334AF7-9674-42D2-A27A-A6B70EC775DF}" type="sibTrans" cxnId="{1A7CF410-2BFE-4A66-A9AD-67C1370A40C7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9C3D6419-BE15-4EF7-A859-614D7EA7CF34}">
      <dgm:prSet phldrT="[Текст]" custT="1"/>
      <dgm:spPr/>
      <dgm:t>
        <a:bodyPr/>
        <a:lstStyle/>
        <a:p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Свечинский муниципальный округ граничит с тремя районами региона и на юге – </a:t>
          </a:r>
          <a:b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</a:br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с Нижегородской областью</a:t>
          </a:r>
        </a:p>
      </dgm:t>
    </dgm:pt>
    <dgm:pt modelId="{A44C0625-C35A-4E6F-BF75-9684C57947F9}" type="parTrans" cxnId="{1868D331-254C-4BB1-8F0C-C4E0D4C8E4C7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2786A2C7-661B-4C60-8B79-C62F87548A5C}" type="sibTrans" cxnId="{1868D331-254C-4BB1-8F0C-C4E0D4C8E4C7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CAD41E72-FE7F-421B-9078-8B28B7334109}">
      <dgm:prSet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Численность населения на 01.01.2024</a:t>
          </a:r>
          <a:r>
            <a:rPr lang="en-US" sz="1800" dirty="0">
              <a:solidFill>
                <a:srgbClr val="0E2C68"/>
              </a:solidFill>
              <a:latin typeface="Ubuntu" panose="020B0504030602030204" pitchFamily="34" charset="0"/>
            </a:rPr>
            <a:t> </a:t>
          </a:r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–</a:t>
          </a:r>
          <a:br>
            <a:rPr lang="en-US" sz="1800" dirty="0">
              <a:solidFill>
                <a:srgbClr val="0E2C68"/>
              </a:solidFill>
              <a:latin typeface="Ubuntu" panose="020B0504030602030204" pitchFamily="34" charset="0"/>
            </a:rPr>
          </a:br>
          <a:r>
            <a:rPr lang="ru-RU" sz="1800" dirty="0">
              <a:solidFill>
                <a:srgbClr val="0E2C68"/>
              </a:solidFill>
              <a:latin typeface="Ubuntu" panose="020B0504030602030204" pitchFamily="34" charset="0"/>
            </a:rPr>
            <a:t>5 744 человека</a:t>
          </a:r>
        </a:p>
      </dgm:t>
    </dgm:pt>
    <dgm:pt modelId="{B40B2F74-4E28-4725-A50C-63560055A432}" type="parTrans" cxnId="{76A8CE48-2C32-4693-AC46-BFE59F4E551C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E6E12B40-FC05-452F-A387-1E76DED874A5}" type="sibTrans" cxnId="{76A8CE48-2C32-4693-AC46-BFE59F4E551C}">
      <dgm:prSet/>
      <dgm:spPr/>
      <dgm:t>
        <a:bodyPr/>
        <a:lstStyle/>
        <a:p>
          <a:endParaRPr lang="ru-RU" sz="1800">
            <a:solidFill>
              <a:srgbClr val="0E2C68"/>
            </a:solidFill>
          </a:endParaRPr>
        </a:p>
      </dgm:t>
    </dgm:pt>
    <dgm:pt modelId="{FCCF4E3B-5529-4ABD-8BB0-8E1E0ABB1EF8}" type="pres">
      <dgm:prSet presAssocID="{39B9E86B-EB0D-4193-944C-15D31EEF1FF8}" presName="linear" presStyleCnt="0">
        <dgm:presLayoutVars>
          <dgm:dir/>
          <dgm:animLvl val="lvl"/>
          <dgm:resizeHandles val="exact"/>
        </dgm:presLayoutVars>
      </dgm:prSet>
      <dgm:spPr/>
    </dgm:pt>
    <dgm:pt modelId="{F4AABBD5-1F28-4552-84EB-CF27CD85F27B}" type="pres">
      <dgm:prSet presAssocID="{EF299E6E-A373-48FA-846F-1BFEA459DA27}" presName="parentLin" presStyleCnt="0"/>
      <dgm:spPr/>
    </dgm:pt>
    <dgm:pt modelId="{2C022169-22B2-4BBF-89D9-CD50A4ECB27C}" type="pres">
      <dgm:prSet presAssocID="{EF299E6E-A373-48FA-846F-1BFEA459DA27}" presName="parentLeftMargin" presStyleLbl="node1" presStyleIdx="0" presStyleCnt="5"/>
      <dgm:spPr/>
    </dgm:pt>
    <dgm:pt modelId="{B9FC0CC2-A407-49E3-9FF7-718A17486171}" type="pres">
      <dgm:prSet presAssocID="{EF299E6E-A373-48FA-846F-1BFEA459DA27}" presName="parentText" presStyleLbl="node1" presStyleIdx="0" presStyleCnt="5" custScaleX="131392">
        <dgm:presLayoutVars>
          <dgm:chMax val="0"/>
          <dgm:bulletEnabled val="1"/>
        </dgm:presLayoutVars>
      </dgm:prSet>
      <dgm:spPr/>
    </dgm:pt>
    <dgm:pt modelId="{26CAEFF1-20BF-4B29-B0F6-88110B165630}" type="pres">
      <dgm:prSet presAssocID="{EF299E6E-A373-48FA-846F-1BFEA459DA27}" presName="negativeSpace" presStyleCnt="0"/>
      <dgm:spPr/>
    </dgm:pt>
    <dgm:pt modelId="{B7E27818-9B38-46F2-9980-1D56FB2E240E}" type="pres">
      <dgm:prSet presAssocID="{EF299E6E-A373-48FA-846F-1BFEA459DA27}" presName="childText" presStyleLbl="conFgAcc1" presStyleIdx="0" presStyleCnt="5">
        <dgm:presLayoutVars>
          <dgm:bulletEnabled val="1"/>
        </dgm:presLayoutVars>
      </dgm:prSet>
      <dgm:spPr/>
    </dgm:pt>
    <dgm:pt modelId="{1C2BFCA5-EE16-4057-A2C1-4E612FFBD4BC}" type="pres">
      <dgm:prSet presAssocID="{A0D683D9-1FD1-4938-88EB-1D20E35414C1}" presName="spaceBetweenRectangles" presStyleCnt="0"/>
      <dgm:spPr/>
    </dgm:pt>
    <dgm:pt modelId="{FD70E39C-4287-4F35-91E8-7FA0B685E76A}" type="pres">
      <dgm:prSet presAssocID="{CAD41E72-FE7F-421B-9078-8B28B7334109}" presName="parentLin" presStyleCnt="0"/>
      <dgm:spPr/>
    </dgm:pt>
    <dgm:pt modelId="{D253D36F-C4AD-4729-82EF-C01DCC903C50}" type="pres">
      <dgm:prSet presAssocID="{CAD41E72-FE7F-421B-9078-8B28B7334109}" presName="parentLeftMargin" presStyleLbl="node1" presStyleIdx="0" presStyleCnt="5"/>
      <dgm:spPr/>
    </dgm:pt>
    <dgm:pt modelId="{D123EE84-B146-4838-A73C-17829EA96951}" type="pres">
      <dgm:prSet presAssocID="{CAD41E72-FE7F-421B-9078-8B28B7334109}" presName="parentText" presStyleLbl="node1" presStyleIdx="1" presStyleCnt="5" custScaleX="131392">
        <dgm:presLayoutVars>
          <dgm:chMax val="0"/>
          <dgm:bulletEnabled val="1"/>
        </dgm:presLayoutVars>
      </dgm:prSet>
      <dgm:spPr/>
    </dgm:pt>
    <dgm:pt modelId="{FA8AEDB6-2AD4-4D4D-A37E-3172E0D7F54B}" type="pres">
      <dgm:prSet presAssocID="{CAD41E72-FE7F-421B-9078-8B28B7334109}" presName="negativeSpace" presStyleCnt="0"/>
      <dgm:spPr/>
    </dgm:pt>
    <dgm:pt modelId="{9F2797E9-4D08-4F6A-AA95-8410C13F2B99}" type="pres">
      <dgm:prSet presAssocID="{CAD41E72-FE7F-421B-9078-8B28B7334109}" presName="childText" presStyleLbl="conFgAcc1" presStyleIdx="1" presStyleCnt="5">
        <dgm:presLayoutVars>
          <dgm:bulletEnabled val="1"/>
        </dgm:presLayoutVars>
      </dgm:prSet>
      <dgm:spPr/>
    </dgm:pt>
    <dgm:pt modelId="{AA627622-DFBD-410F-93D2-DF0119F3022F}" type="pres">
      <dgm:prSet presAssocID="{E6E12B40-FC05-452F-A387-1E76DED874A5}" presName="spaceBetweenRectangles" presStyleCnt="0"/>
      <dgm:spPr/>
    </dgm:pt>
    <dgm:pt modelId="{63CA375B-4E21-4C6F-8BE2-F7F6B3EC974D}" type="pres">
      <dgm:prSet presAssocID="{45142B48-25CD-4185-A65D-C9B21F289EEE}" presName="parentLin" presStyleCnt="0"/>
      <dgm:spPr/>
    </dgm:pt>
    <dgm:pt modelId="{49A37869-E7E0-4E79-A16B-578F70818466}" type="pres">
      <dgm:prSet presAssocID="{45142B48-25CD-4185-A65D-C9B21F289EEE}" presName="parentLeftMargin" presStyleLbl="node1" presStyleIdx="1" presStyleCnt="5"/>
      <dgm:spPr/>
    </dgm:pt>
    <dgm:pt modelId="{B3E0B144-BF3E-4754-9AFC-929250F0F24F}" type="pres">
      <dgm:prSet presAssocID="{45142B48-25CD-4185-A65D-C9B21F289EEE}" presName="parentText" presStyleLbl="node1" presStyleIdx="2" presStyleCnt="5" custScaleX="131392">
        <dgm:presLayoutVars>
          <dgm:chMax val="0"/>
          <dgm:bulletEnabled val="1"/>
        </dgm:presLayoutVars>
      </dgm:prSet>
      <dgm:spPr/>
    </dgm:pt>
    <dgm:pt modelId="{0E22AF6D-6039-4225-BEDD-971684C9C729}" type="pres">
      <dgm:prSet presAssocID="{45142B48-25CD-4185-A65D-C9B21F289EEE}" presName="negativeSpace" presStyleCnt="0"/>
      <dgm:spPr/>
    </dgm:pt>
    <dgm:pt modelId="{20D3361F-964A-4EFF-9870-73E251C1747D}" type="pres">
      <dgm:prSet presAssocID="{45142B48-25CD-4185-A65D-C9B21F289EEE}" presName="childText" presStyleLbl="conFgAcc1" presStyleIdx="2" presStyleCnt="5">
        <dgm:presLayoutVars>
          <dgm:bulletEnabled val="1"/>
        </dgm:presLayoutVars>
      </dgm:prSet>
      <dgm:spPr/>
    </dgm:pt>
    <dgm:pt modelId="{34DECE00-5377-4F54-B96B-E336B3FDE7D3}" type="pres">
      <dgm:prSet presAssocID="{97531699-EA4F-4929-96EF-5276F3C9B8DC}" presName="spaceBetweenRectangles" presStyleCnt="0"/>
      <dgm:spPr/>
    </dgm:pt>
    <dgm:pt modelId="{0B1505C8-2A02-4940-9855-483061A797CF}" type="pres">
      <dgm:prSet presAssocID="{CEEA02FD-AFFA-43DA-8B3F-4F78FAA60FD1}" presName="parentLin" presStyleCnt="0"/>
      <dgm:spPr/>
    </dgm:pt>
    <dgm:pt modelId="{1441B676-9E12-47C6-BA0C-56A7AB4AAA02}" type="pres">
      <dgm:prSet presAssocID="{CEEA02FD-AFFA-43DA-8B3F-4F78FAA60FD1}" presName="parentLeftMargin" presStyleLbl="node1" presStyleIdx="2" presStyleCnt="5"/>
      <dgm:spPr/>
    </dgm:pt>
    <dgm:pt modelId="{ACE7DC79-D332-4CF3-8FD9-668AD078AAF7}" type="pres">
      <dgm:prSet presAssocID="{CEEA02FD-AFFA-43DA-8B3F-4F78FAA60FD1}" presName="parentText" presStyleLbl="node1" presStyleIdx="3" presStyleCnt="5" custScaleX="131392">
        <dgm:presLayoutVars>
          <dgm:chMax val="0"/>
          <dgm:bulletEnabled val="1"/>
        </dgm:presLayoutVars>
      </dgm:prSet>
      <dgm:spPr/>
    </dgm:pt>
    <dgm:pt modelId="{4C6EC913-2321-4538-ADE8-B723ECACA96C}" type="pres">
      <dgm:prSet presAssocID="{CEEA02FD-AFFA-43DA-8B3F-4F78FAA60FD1}" presName="negativeSpace" presStyleCnt="0"/>
      <dgm:spPr/>
    </dgm:pt>
    <dgm:pt modelId="{E1E1B7B7-8509-46C9-8803-E506DECB756F}" type="pres">
      <dgm:prSet presAssocID="{CEEA02FD-AFFA-43DA-8B3F-4F78FAA60FD1}" presName="childText" presStyleLbl="conFgAcc1" presStyleIdx="3" presStyleCnt="5">
        <dgm:presLayoutVars>
          <dgm:bulletEnabled val="1"/>
        </dgm:presLayoutVars>
      </dgm:prSet>
      <dgm:spPr/>
    </dgm:pt>
    <dgm:pt modelId="{0C97AF25-FBE2-4A76-ABC9-0E1FEC884A4D}" type="pres">
      <dgm:prSet presAssocID="{19334AF7-9674-42D2-A27A-A6B70EC775DF}" presName="spaceBetweenRectangles" presStyleCnt="0"/>
      <dgm:spPr/>
    </dgm:pt>
    <dgm:pt modelId="{F2744118-6485-48C4-9C59-E95318E15E1D}" type="pres">
      <dgm:prSet presAssocID="{9C3D6419-BE15-4EF7-A859-614D7EA7CF34}" presName="parentLin" presStyleCnt="0"/>
      <dgm:spPr/>
    </dgm:pt>
    <dgm:pt modelId="{E2952B24-94D9-40F9-9023-33B4C0A754C7}" type="pres">
      <dgm:prSet presAssocID="{9C3D6419-BE15-4EF7-A859-614D7EA7CF34}" presName="parentLeftMargin" presStyleLbl="node1" presStyleIdx="3" presStyleCnt="5"/>
      <dgm:spPr/>
    </dgm:pt>
    <dgm:pt modelId="{DB1B09F1-0A62-4298-BF86-3A236248471D}" type="pres">
      <dgm:prSet presAssocID="{9C3D6419-BE15-4EF7-A859-614D7EA7CF34}" presName="parentText" presStyleLbl="node1" presStyleIdx="4" presStyleCnt="5" custScaleX="131392" custScaleY="204373" custLinFactNeighborY="-21586">
        <dgm:presLayoutVars>
          <dgm:chMax val="0"/>
          <dgm:bulletEnabled val="1"/>
        </dgm:presLayoutVars>
      </dgm:prSet>
      <dgm:spPr/>
    </dgm:pt>
    <dgm:pt modelId="{807C67AA-E40D-48EF-A152-7AFE8DF78AC2}" type="pres">
      <dgm:prSet presAssocID="{9C3D6419-BE15-4EF7-A859-614D7EA7CF34}" presName="negativeSpace" presStyleCnt="0"/>
      <dgm:spPr/>
    </dgm:pt>
    <dgm:pt modelId="{BF5546EF-50B1-4C71-A55E-4631FB88440B}" type="pres">
      <dgm:prSet presAssocID="{9C3D6419-BE15-4EF7-A859-614D7EA7CF34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1A7CF410-2BFE-4A66-A9AD-67C1370A40C7}" srcId="{39B9E86B-EB0D-4193-944C-15D31EEF1FF8}" destId="{CEEA02FD-AFFA-43DA-8B3F-4F78FAA60FD1}" srcOrd="3" destOrd="0" parTransId="{E560546A-4BC1-4628-8AC2-3E73DE5BCDDA}" sibTransId="{19334AF7-9674-42D2-A27A-A6B70EC775DF}"/>
    <dgm:cxn modelId="{1C73941C-CCB8-4E35-B7C9-D77C12FAD7D1}" type="presOf" srcId="{CEEA02FD-AFFA-43DA-8B3F-4F78FAA60FD1}" destId="{1441B676-9E12-47C6-BA0C-56A7AB4AAA02}" srcOrd="0" destOrd="0" presId="urn:microsoft.com/office/officeart/2005/8/layout/list1"/>
    <dgm:cxn modelId="{26D2C91C-D4FC-4461-873C-601615D99637}" type="presOf" srcId="{45142B48-25CD-4185-A65D-C9B21F289EEE}" destId="{49A37869-E7E0-4E79-A16B-578F70818466}" srcOrd="0" destOrd="0" presId="urn:microsoft.com/office/officeart/2005/8/layout/list1"/>
    <dgm:cxn modelId="{414C6B2C-7E7A-4CC6-BDE8-67D7DB1DEF40}" srcId="{39B9E86B-EB0D-4193-944C-15D31EEF1FF8}" destId="{45142B48-25CD-4185-A65D-C9B21F289EEE}" srcOrd="2" destOrd="0" parTransId="{EE268263-D06C-42EC-83BA-335D4BCA94B3}" sibTransId="{97531699-EA4F-4929-96EF-5276F3C9B8DC}"/>
    <dgm:cxn modelId="{1868D331-254C-4BB1-8F0C-C4E0D4C8E4C7}" srcId="{39B9E86B-EB0D-4193-944C-15D31EEF1FF8}" destId="{9C3D6419-BE15-4EF7-A859-614D7EA7CF34}" srcOrd="4" destOrd="0" parTransId="{A44C0625-C35A-4E6F-BF75-9684C57947F9}" sibTransId="{2786A2C7-661B-4C60-8B79-C62F87548A5C}"/>
    <dgm:cxn modelId="{973DA445-0001-4B76-B185-0FCF516BA81D}" type="presOf" srcId="{CAD41E72-FE7F-421B-9078-8B28B7334109}" destId="{D123EE84-B146-4838-A73C-17829EA96951}" srcOrd="1" destOrd="0" presId="urn:microsoft.com/office/officeart/2005/8/layout/list1"/>
    <dgm:cxn modelId="{76A8CE48-2C32-4693-AC46-BFE59F4E551C}" srcId="{39B9E86B-EB0D-4193-944C-15D31EEF1FF8}" destId="{CAD41E72-FE7F-421B-9078-8B28B7334109}" srcOrd="1" destOrd="0" parTransId="{B40B2F74-4E28-4725-A50C-63560055A432}" sibTransId="{E6E12B40-FC05-452F-A387-1E76DED874A5}"/>
    <dgm:cxn modelId="{973D1B6A-93CD-474D-88F7-07B35C585641}" type="presOf" srcId="{CEEA02FD-AFFA-43DA-8B3F-4F78FAA60FD1}" destId="{ACE7DC79-D332-4CF3-8FD9-668AD078AAF7}" srcOrd="1" destOrd="0" presId="urn:microsoft.com/office/officeart/2005/8/layout/list1"/>
    <dgm:cxn modelId="{93EAA071-3A52-47C2-96D3-63C6781D885A}" type="presOf" srcId="{9C3D6419-BE15-4EF7-A859-614D7EA7CF34}" destId="{DB1B09F1-0A62-4298-BF86-3A236248471D}" srcOrd="1" destOrd="0" presId="urn:microsoft.com/office/officeart/2005/8/layout/list1"/>
    <dgm:cxn modelId="{3AC9B056-BFB5-4D0B-8A9D-4C8ED7A36CAB}" type="presOf" srcId="{EF299E6E-A373-48FA-846F-1BFEA459DA27}" destId="{B9FC0CC2-A407-49E3-9FF7-718A17486171}" srcOrd="1" destOrd="0" presId="urn:microsoft.com/office/officeart/2005/8/layout/list1"/>
    <dgm:cxn modelId="{8A8878A3-A09C-40F5-AAAB-111ABD14D7E3}" type="presOf" srcId="{45142B48-25CD-4185-A65D-C9B21F289EEE}" destId="{B3E0B144-BF3E-4754-9AFC-929250F0F24F}" srcOrd="1" destOrd="0" presId="urn:microsoft.com/office/officeart/2005/8/layout/list1"/>
    <dgm:cxn modelId="{CA06C5C5-D3FA-477F-A437-A4CD77976496}" srcId="{39B9E86B-EB0D-4193-944C-15D31EEF1FF8}" destId="{EF299E6E-A373-48FA-846F-1BFEA459DA27}" srcOrd="0" destOrd="0" parTransId="{91E491AB-5949-45A3-B8DE-A0E480D16E19}" sibTransId="{A0D683D9-1FD1-4938-88EB-1D20E35414C1}"/>
    <dgm:cxn modelId="{96B306DC-FFB6-45E3-918E-9CE71DADF592}" type="presOf" srcId="{9C3D6419-BE15-4EF7-A859-614D7EA7CF34}" destId="{E2952B24-94D9-40F9-9023-33B4C0A754C7}" srcOrd="0" destOrd="0" presId="urn:microsoft.com/office/officeart/2005/8/layout/list1"/>
    <dgm:cxn modelId="{3D0598DE-F005-4CBE-A44D-78BA3BAC190C}" type="presOf" srcId="{EF299E6E-A373-48FA-846F-1BFEA459DA27}" destId="{2C022169-22B2-4BBF-89D9-CD50A4ECB27C}" srcOrd="0" destOrd="0" presId="urn:microsoft.com/office/officeart/2005/8/layout/list1"/>
    <dgm:cxn modelId="{F946D2EC-E6FE-4A53-9E24-24EBF5554D51}" type="presOf" srcId="{CAD41E72-FE7F-421B-9078-8B28B7334109}" destId="{D253D36F-C4AD-4729-82EF-C01DCC903C50}" srcOrd="0" destOrd="0" presId="urn:microsoft.com/office/officeart/2005/8/layout/list1"/>
    <dgm:cxn modelId="{DFFCCAF4-D7DC-439E-B144-9FEC46CBD0AE}" type="presOf" srcId="{39B9E86B-EB0D-4193-944C-15D31EEF1FF8}" destId="{FCCF4E3B-5529-4ABD-8BB0-8E1E0ABB1EF8}" srcOrd="0" destOrd="0" presId="urn:microsoft.com/office/officeart/2005/8/layout/list1"/>
    <dgm:cxn modelId="{E3BAEC4C-D110-48F7-99D6-200078CFD769}" type="presParOf" srcId="{FCCF4E3B-5529-4ABD-8BB0-8E1E0ABB1EF8}" destId="{F4AABBD5-1F28-4552-84EB-CF27CD85F27B}" srcOrd="0" destOrd="0" presId="urn:microsoft.com/office/officeart/2005/8/layout/list1"/>
    <dgm:cxn modelId="{D027D1C6-B784-42DD-81C0-B862D319FF2C}" type="presParOf" srcId="{F4AABBD5-1F28-4552-84EB-CF27CD85F27B}" destId="{2C022169-22B2-4BBF-89D9-CD50A4ECB27C}" srcOrd="0" destOrd="0" presId="urn:microsoft.com/office/officeart/2005/8/layout/list1"/>
    <dgm:cxn modelId="{826EA9FD-1A50-42E6-99C6-575C8A5CBA37}" type="presParOf" srcId="{F4AABBD5-1F28-4552-84EB-CF27CD85F27B}" destId="{B9FC0CC2-A407-49E3-9FF7-718A17486171}" srcOrd="1" destOrd="0" presId="urn:microsoft.com/office/officeart/2005/8/layout/list1"/>
    <dgm:cxn modelId="{11BDA211-5163-4A12-8324-6FD51251E380}" type="presParOf" srcId="{FCCF4E3B-5529-4ABD-8BB0-8E1E0ABB1EF8}" destId="{26CAEFF1-20BF-4B29-B0F6-88110B165630}" srcOrd="1" destOrd="0" presId="urn:microsoft.com/office/officeart/2005/8/layout/list1"/>
    <dgm:cxn modelId="{8DA2CF8B-CF1D-45F1-A714-84C8B3EDF2E3}" type="presParOf" srcId="{FCCF4E3B-5529-4ABD-8BB0-8E1E0ABB1EF8}" destId="{B7E27818-9B38-46F2-9980-1D56FB2E240E}" srcOrd="2" destOrd="0" presId="urn:microsoft.com/office/officeart/2005/8/layout/list1"/>
    <dgm:cxn modelId="{A8254496-9A68-44F3-92EC-FE308C1015A0}" type="presParOf" srcId="{FCCF4E3B-5529-4ABD-8BB0-8E1E0ABB1EF8}" destId="{1C2BFCA5-EE16-4057-A2C1-4E612FFBD4BC}" srcOrd="3" destOrd="0" presId="urn:microsoft.com/office/officeart/2005/8/layout/list1"/>
    <dgm:cxn modelId="{15D5FF5B-5376-45EA-B320-53FF762FBD15}" type="presParOf" srcId="{FCCF4E3B-5529-4ABD-8BB0-8E1E0ABB1EF8}" destId="{FD70E39C-4287-4F35-91E8-7FA0B685E76A}" srcOrd="4" destOrd="0" presId="urn:microsoft.com/office/officeart/2005/8/layout/list1"/>
    <dgm:cxn modelId="{F9461F1A-0D35-4475-963A-8FF196D1EB96}" type="presParOf" srcId="{FD70E39C-4287-4F35-91E8-7FA0B685E76A}" destId="{D253D36F-C4AD-4729-82EF-C01DCC903C50}" srcOrd="0" destOrd="0" presId="urn:microsoft.com/office/officeart/2005/8/layout/list1"/>
    <dgm:cxn modelId="{3782349C-E2D8-4B14-B0CB-C3C8C7A5B5E4}" type="presParOf" srcId="{FD70E39C-4287-4F35-91E8-7FA0B685E76A}" destId="{D123EE84-B146-4838-A73C-17829EA96951}" srcOrd="1" destOrd="0" presId="urn:microsoft.com/office/officeart/2005/8/layout/list1"/>
    <dgm:cxn modelId="{3EA4C8FB-F111-4BEC-BE2E-B807392F6FBD}" type="presParOf" srcId="{FCCF4E3B-5529-4ABD-8BB0-8E1E0ABB1EF8}" destId="{FA8AEDB6-2AD4-4D4D-A37E-3172E0D7F54B}" srcOrd="5" destOrd="0" presId="urn:microsoft.com/office/officeart/2005/8/layout/list1"/>
    <dgm:cxn modelId="{D12FC29B-4368-4FAA-B47F-5C033793CFC5}" type="presParOf" srcId="{FCCF4E3B-5529-4ABD-8BB0-8E1E0ABB1EF8}" destId="{9F2797E9-4D08-4F6A-AA95-8410C13F2B99}" srcOrd="6" destOrd="0" presId="urn:microsoft.com/office/officeart/2005/8/layout/list1"/>
    <dgm:cxn modelId="{46D05114-5C70-41F8-BC77-D54406D3CDB3}" type="presParOf" srcId="{FCCF4E3B-5529-4ABD-8BB0-8E1E0ABB1EF8}" destId="{AA627622-DFBD-410F-93D2-DF0119F3022F}" srcOrd="7" destOrd="0" presId="urn:microsoft.com/office/officeart/2005/8/layout/list1"/>
    <dgm:cxn modelId="{A79F4604-3C3B-43DE-AC1F-96B47A598EE5}" type="presParOf" srcId="{FCCF4E3B-5529-4ABD-8BB0-8E1E0ABB1EF8}" destId="{63CA375B-4E21-4C6F-8BE2-F7F6B3EC974D}" srcOrd="8" destOrd="0" presId="urn:microsoft.com/office/officeart/2005/8/layout/list1"/>
    <dgm:cxn modelId="{92CFAF11-76C4-4940-802D-100F5A273D68}" type="presParOf" srcId="{63CA375B-4E21-4C6F-8BE2-F7F6B3EC974D}" destId="{49A37869-E7E0-4E79-A16B-578F70818466}" srcOrd="0" destOrd="0" presId="urn:microsoft.com/office/officeart/2005/8/layout/list1"/>
    <dgm:cxn modelId="{C45C2E61-DD7C-4B5F-8775-72F36BF2F578}" type="presParOf" srcId="{63CA375B-4E21-4C6F-8BE2-F7F6B3EC974D}" destId="{B3E0B144-BF3E-4754-9AFC-929250F0F24F}" srcOrd="1" destOrd="0" presId="urn:microsoft.com/office/officeart/2005/8/layout/list1"/>
    <dgm:cxn modelId="{06C9A778-F2DC-4E3A-8D87-77365FEE890A}" type="presParOf" srcId="{FCCF4E3B-5529-4ABD-8BB0-8E1E0ABB1EF8}" destId="{0E22AF6D-6039-4225-BEDD-971684C9C729}" srcOrd="9" destOrd="0" presId="urn:microsoft.com/office/officeart/2005/8/layout/list1"/>
    <dgm:cxn modelId="{1A1E62CC-75E4-4BC3-A1B5-A12D72E89C75}" type="presParOf" srcId="{FCCF4E3B-5529-4ABD-8BB0-8E1E0ABB1EF8}" destId="{20D3361F-964A-4EFF-9870-73E251C1747D}" srcOrd="10" destOrd="0" presId="urn:microsoft.com/office/officeart/2005/8/layout/list1"/>
    <dgm:cxn modelId="{94ACD699-6606-42E7-93EB-AB84630445A5}" type="presParOf" srcId="{FCCF4E3B-5529-4ABD-8BB0-8E1E0ABB1EF8}" destId="{34DECE00-5377-4F54-B96B-E336B3FDE7D3}" srcOrd="11" destOrd="0" presId="urn:microsoft.com/office/officeart/2005/8/layout/list1"/>
    <dgm:cxn modelId="{92123744-30F3-494F-8D03-3556D1EEDAD2}" type="presParOf" srcId="{FCCF4E3B-5529-4ABD-8BB0-8E1E0ABB1EF8}" destId="{0B1505C8-2A02-4940-9855-483061A797CF}" srcOrd="12" destOrd="0" presId="urn:microsoft.com/office/officeart/2005/8/layout/list1"/>
    <dgm:cxn modelId="{F3829C79-2C24-4357-8EAC-D964D8ECADE4}" type="presParOf" srcId="{0B1505C8-2A02-4940-9855-483061A797CF}" destId="{1441B676-9E12-47C6-BA0C-56A7AB4AAA02}" srcOrd="0" destOrd="0" presId="urn:microsoft.com/office/officeart/2005/8/layout/list1"/>
    <dgm:cxn modelId="{8B1914BD-99EC-4E6C-ABE7-112602787FAA}" type="presParOf" srcId="{0B1505C8-2A02-4940-9855-483061A797CF}" destId="{ACE7DC79-D332-4CF3-8FD9-668AD078AAF7}" srcOrd="1" destOrd="0" presId="urn:microsoft.com/office/officeart/2005/8/layout/list1"/>
    <dgm:cxn modelId="{8E8B962D-CE9A-407A-8EBB-D5A01275D642}" type="presParOf" srcId="{FCCF4E3B-5529-4ABD-8BB0-8E1E0ABB1EF8}" destId="{4C6EC913-2321-4538-ADE8-B723ECACA96C}" srcOrd="13" destOrd="0" presId="urn:microsoft.com/office/officeart/2005/8/layout/list1"/>
    <dgm:cxn modelId="{5C7CD082-6957-4115-B1B0-B8A9EF4C0E0A}" type="presParOf" srcId="{FCCF4E3B-5529-4ABD-8BB0-8E1E0ABB1EF8}" destId="{E1E1B7B7-8509-46C9-8803-E506DECB756F}" srcOrd="14" destOrd="0" presId="urn:microsoft.com/office/officeart/2005/8/layout/list1"/>
    <dgm:cxn modelId="{0C6AB521-2C0F-4DF8-9F7C-6E3187513EF8}" type="presParOf" srcId="{FCCF4E3B-5529-4ABD-8BB0-8E1E0ABB1EF8}" destId="{0C97AF25-FBE2-4A76-ABC9-0E1FEC884A4D}" srcOrd="15" destOrd="0" presId="urn:microsoft.com/office/officeart/2005/8/layout/list1"/>
    <dgm:cxn modelId="{A0413282-BF1B-479E-A3CA-6984882A48EA}" type="presParOf" srcId="{FCCF4E3B-5529-4ABD-8BB0-8E1E0ABB1EF8}" destId="{F2744118-6485-48C4-9C59-E95318E15E1D}" srcOrd="16" destOrd="0" presId="urn:microsoft.com/office/officeart/2005/8/layout/list1"/>
    <dgm:cxn modelId="{A3FEF4DC-32C7-48DC-9FD8-AE307D686AD3}" type="presParOf" srcId="{F2744118-6485-48C4-9C59-E95318E15E1D}" destId="{E2952B24-94D9-40F9-9023-33B4C0A754C7}" srcOrd="0" destOrd="0" presId="urn:microsoft.com/office/officeart/2005/8/layout/list1"/>
    <dgm:cxn modelId="{5BE70731-1485-4F33-BACE-2ADBC9BC770E}" type="presParOf" srcId="{F2744118-6485-48C4-9C59-E95318E15E1D}" destId="{DB1B09F1-0A62-4298-BF86-3A236248471D}" srcOrd="1" destOrd="0" presId="urn:microsoft.com/office/officeart/2005/8/layout/list1"/>
    <dgm:cxn modelId="{F9876900-6FD2-4A53-B3C7-9FC993B78517}" type="presParOf" srcId="{FCCF4E3B-5529-4ABD-8BB0-8E1E0ABB1EF8}" destId="{807C67AA-E40D-48EF-A152-7AFE8DF78AC2}" srcOrd="17" destOrd="0" presId="urn:microsoft.com/office/officeart/2005/8/layout/list1"/>
    <dgm:cxn modelId="{4CDECD05-F3C8-4407-A4DE-C9E2C7DA535C}" type="presParOf" srcId="{FCCF4E3B-5529-4ABD-8BB0-8E1E0ABB1EF8}" destId="{BF5546EF-50B1-4C71-A55E-4631FB88440B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AACA47-9AF4-416C-92D6-111241374499}" type="doc">
      <dgm:prSet loTypeId="urn:microsoft.com/office/officeart/2005/8/layout/vList2" loCatId="list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D0F789F-9687-4DF3-B3CC-690B39AF966F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25 627 руб., или 107,1% к 2022 году</a:t>
          </a:r>
        </a:p>
      </dgm:t>
    </dgm:pt>
    <dgm:pt modelId="{DD0DB5AA-FF09-421C-8978-485A2E9241F8}" type="parTrans" cxnId="{EFF3A27D-4058-435E-81B4-13B2841064D2}">
      <dgm:prSet/>
      <dgm:spPr/>
      <dgm:t>
        <a:bodyPr/>
        <a:lstStyle/>
        <a:p>
          <a:endParaRPr lang="ru-RU" sz="1400"/>
        </a:p>
      </dgm:t>
    </dgm:pt>
    <dgm:pt modelId="{4EB28065-7677-4E95-A82F-8CACBAE84480}" type="sibTrans" cxnId="{EFF3A27D-4058-435E-81B4-13B2841064D2}">
      <dgm:prSet/>
      <dgm:spPr/>
      <dgm:t>
        <a:bodyPr/>
        <a:lstStyle/>
        <a:p>
          <a:endParaRPr lang="ru-RU" sz="1400"/>
        </a:p>
      </dgm:t>
    </dgm:pt>
    <dgm:pt modelId="{2A47A32C-E23E-4ED0-8732-601718450A87}">
      <dgm:prSet phldrT="[Текст]"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плата, начисленная работникам за 2023 год</a:t>
          </a:r>
        </a:p>
      </dgm:t>
    </dgm:pt>
    <dgm:pt modelId="{5890C899-2961-4021-8456-D5F7E1E63110}" type="parTrans" cxnId="{B33214D2-9C0B-43CA-8111-4B90E59A1149}">
      <dgm:prSet/>
      <dgm:spPr/>
      <dgm:t>
        <a:bodyPr/>
        <a:lstStyle/>
        <a:p>
          <a:endParaRPr lang="ru-RU" sz="1400"/>
        </a:p>
      </dgm:t>
    </dgm:pt>
    <dgm:pt modelId="{86CC210C-07C0-4EB1-9AE8-ACC8BEF1275E}" type="sibTrans" cxnId="{B33214D2-9C0B-43CA-8111-4B90E59A1149}">
      <dgm:prSet/>
      <dgm:spPr/>
      <dgm:t>
        <a:bodyPr/>
        <a:lstStyle/>
        <a:p>
          <a:endParaRPr lang="ru-RU" sz="1400"/>
        </a:p>
      </dgm:t>
    </dgm:pt>
    <dgm:pt modelId="{F94674A0-4AA3-4B9A-B2B5-CA61F12CA492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1,3 %</a:t>
          </a:r>
        </a:p>
      </dgm:t>
    </dgm:pt>
    <dgm:pt modelId="{80D57080-4009-4ECE-AFB9-AC20E1787621}" type="parTrans" cxnId="{29BDAD30-B715-429E-B390-7E31EDD8C63E}">
      <dgm:prSet/>
      <dgm:spPr/>
      <dgm:t>
        <a:bodyPr/>
        <a:lstStyle/>
        <a:p>
          <a:endParaRPr lang="ru-RU" sz="1400"/>
        </a:p>
      </dgm:t>
    </dgm:pt>
    <dgm:pt modelId="{29D14AF4-94E5-4169-8DAD-E2113CD3C825}" type="sibTrans" cxnId="{29BDAD30-B715-429E-B390-7E31EDD8C63E}">
      <dgm:prSet/>
      <dgm:spPr/>
      <dgm:t>
        <a:bodyPr/>
        <a:lstStyle/>
        <a:p>
          <a:endParaRPr lang="ru-RU" sz="1400"/>
        </a:p>
      </dgm:t>
    </dgm:pt>
    <dgm:pt modelId="{58E42DA9-3E8C-4E76-A94A-5DAEBB56464F}">
      <dgm:prSet phldrT="[Текст]"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на 01.01.2024 </a:t>
          </a:r>
        </a:p>
      </dgm:t>
    </dgm:pt>
    <dgm:pt modelId="{752482FA-F3F1-4F0D-9ECE-9C8F5EEE6725}" type="parTrans" cxnId="{7AEE2C43-0EDE-4679-B7E4-7E3EAF68708F}">
      <dgm:prSet/>
      <dgm:spPr/>
      <dgm:t>
        <a:bodyPr/>
        <a:lstStyle/>
        <a:p>
          <a:endParaRPr lang="ru-RU" sz="1400"/>
        </a:p>
      </dgm:t>
    </dgm:pt>
    <dgm:pt modelId="{8ED3445D-C662-4AC4-B2FB-F8F141402741}" type="sibTrans" cxnId="{7AEE2C43-0EDE-4679-B7E4-7E3EAF68708F}">
      <dgm:prSet/>
      <dgm:spPr/>
      <dgm:t>
        <a:bodyPr/>
        <a:lstStyle/>
        <a:p>
          <a:endParaRPr lang="ru-RU" sz="1400"/>
        </a:p>
      </dgm:t>
    </dgm:pt>
    <dgm:pt modelId="{89FC0106-2412-4531-9002-86193A1A117A}">
      <dgm:prSet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17 человек, или 37,0% к 01.01.2023</a:t>
          </a:r>
        </a:p>
      </dgm:t>
    </dgm:pt>
    <dgm:pt modelId="{B861FE18-9F8C-42C8-9AC7-B4E69DBA07CA}" type="parTrans" cxnId="{CF61F81A-F1A7-417E-A01D-C46A006F32DA}">
      <dgm:prSet/>
      <dgm:spPr/>
      <dgm:t>
        <a:bodyPr/>
        <a:lstStyle/>
        <a:p>
          <a:endParaRPr lang="ru-RU" sz="1400"/>
        </a:p>
      </dgm:t>
    </dgm:pt>
    <dgm:pt modelId="{ABBADB31-3EDE-469A-80BC-98EE204BF1A7}" type="sibTrans" cxnId="{CF61F81A-F1A7-417E-A01D-C46A006F32DA}">
      <dgm:prSet/>
      <dgm:spPr/>
      <dgm:t>
        <a:bodyPr/>
        <a:lstStyle/>
        <a:p>
          <a:endParaRPr lang="ru-RU" sz="1400"/>
        </a:p>
      </dgm:t>
    </dgm:pt>
    <dgm:pt modelId="{FC19572B-CC24-4336-BE10-A8A2BFB1D616}">
      <dgm:prSet custT="1"/>
      <dgm:spPr/>
      <dgm:t>
        <a:bodyPr/>
        <a:lstStyle/>
        <a:p>
          <a:r>
            <a:rPr lang="ru-RU" sz="1200" b="1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01.01.2024 </a:t>
          </a:r>
        </a:p>
      </dgm:t>
    </dgm:pt>
    <dgm:pt modelId="{473E8CD7-3562-46F9-A66B-4E122BC6AF3A}" type="parTrans" cxnId="{C4C0D845-B8D1-455A-824A-8F01433B31BB}">
      <dgm:prSet/>
      <dgm:spPr/>
      <dgm:t>
        <a:bodyPr/>
        <a:lstStyle/>
        <a:p>
          <a:endParaRPr lang="ru-RU" sz="1400"/>
        </a:p>
      </dgm:t>
    </dgm:pt>
    <dgm:pt modelId="{241AAAA5-C158-4E32-B9E2-63E566D85463}" type="sibTrans" cxnId="{C4C0D845-B8D1-455A-824A-8F01433B31BB}">
      <dgm:prSet/>
      <dgm:spPr/>
      <dgm:t>
        <a:bodyPr/>
        <a:lstStyle/>
        <a:p>
          <a:endParaRPr lang="ru-RU" sz="1400"/>
        </a:p>
      </dgm:t>
    </dgm:pt>
    <dgm:pt modelId="{F917DBB6-0AED-41F1-9E66-8431B2F21EE9}" type="pres">
      <dgm:prSet presAssocID="{B9AACA47-9AF4-416C-92D6-111241374499}" presName="linear" presStyleCnt="0">
        <dgm:presLayoutVars>
          <dgm:animLvl val="lvl"/>
          <dgm:resizeHandles val="exact"/>
        </dgm:presLayoutVars>
      </dgm:prSet>
      <dgm:spPr/>
    </dgm:pt>
    <dgm:pt modelId="{9B71462A-A19E-46C8-9AAC-D27804174A5E}" type="pres">
      <dgm:prSet presAssocID="{9D0F789F-9687-4DF3-B3CC-690B39AF966F}" presName="parentText" presStyleLbl="node1" presStyleIdx="0" presStyleCnt="3" custLinFactNeighborX="-111" custLinFactNeighborY="-4450">
        <dgm:presLayoutVars>
          <dgm:chMax val="0"/>
          <dgm:bulletEnabled val="1"/>
        </dgm:presLayoutVars>
      </dgm:prSet>
      <dgm:spPr/>
    </dgm:pt>
    <dgm:pt modelId="{F4D54273-A467-4DE5-9A6A-08651D68FF3B}" type="pres">
      <dgm:prSet presAssocID="{9D0F789F-9687-4DF3-B3CC-690B39AF966F}" presName="childText" presStyleLbl="revTx" presStyleIdx="0" presStyleCnt="3">
        <dgm:presLayoutVars>
          <dgm:bulletEnabled val="1"/>
        </dgm:presLayoutVars>
      </dgm:prSet>
      <dgm:spPr/>
    </dgm:pt>
    <dgm:pt modelId="{37E514A1-4C2E-41B2-A54B-0D0FAE036EA8}" type="pres">
      <dgm:prSet presAssocID="{F94674A0-4AA3-4B9A-B2B5-CA61F12CA492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162AFDC-61E3-4C00-B8AE-32931733349D}" type="pres">
      <dgm:prSet presAssocID="{F94674A0-4AA3-4B9A-B2B5-CA61F12CA492}" presName="childText" presStyleLbl="revTx" presStyleIdx="1" presStyleCnt="3">
        <dgm:presLayoutVars>
          <dgm:bulletEnabled val="1"/>
        </dgm:presLayoutVars>
      </dgm:prSet>
      <dgm:spPr/>
    </dgm:pt>
    <dgm:pt modelId="{CCD4386D-3D8E-4869-9B9C-0A9B6FCCEAB7}" type="pres">
      <dgm:prSet presAssocID="{89FC0106-2412-4531-9002-86193A1A117A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97290745-B1F2-4136-8554-FC51BBE6AEDA}" type="pres">
      <dgm:prSet presAssocID="{89FC0106-2412-4531-9002-86193A1A117A}" presName="childText" presStyleLbl="revTx" presStyleIdx="2" presStyleCnt="3" custLinFactNeighborY="2381">
        <dgm:presLayoutVars>
          <dgm:bulletEnabled val="1"/>
        </dgm:presLayoutVars>
      </dgm:prSet>
      <dgm:spPr/>
    </dgm:pt>
  </dgm:ptLst>
  <dgm:cxnLst>
    <dgm:cxn modelId="{979E9817-DA31-4376-9565-9506CF802C71}" type="presOf" srcId="{B9AACA47-9AF4-416C-92D6-111241374499}" destId="{F917DBB6-0AED-41F1-9E66-8431B2F21EE9}" srcOrd="0" destOrd="0" presId="urn:microsoft.com/office/officeart/2005/8/layout/vList2"/>
    <dgm:cxn modelId="{CF61F81A-F1A7-417E-A01D-C46A006F32DA}" srcId="{B9AACA47-9AF4-416C-92D6-111241374499}" destId="{89FC0106-2412-4531-9002-86193A1A117A}" srcOrd="2" destOrd="0" parTransId="{B861FE18-9F8C-42C8-9AC7-B4E69DBA07CA}" sibTransId="{ABBADB31-3EDE-469A-80BC-98EE204BF1A7}"/>
    <dgm:cxn modelId="{29BDAD30-B715-429E-B390-7E31EDD8C63E}" srcId="{B9AACA47-9AF4-416C-92D6-111241374499}" destId="{F94674A0-4AA3-4B9A-B2B5-CA61F12CA492}" srcOrd="1" destOrd="0" parTransId="{80D57080-4009-4ECE-AFB9-AC20E1787621}" sibTransId="{29D14AF4-94E5-4169-8DAD-E2113CD3C825}"/>
    <dgm:cxn modelId="{EA6EB230-039B-4635-82BC-B3722DE9C422}" type="presOf" srcId="{58E42DA9-3E8C-4E76-A94A-5DAEBB56464F}" destId="{4162AFDC-61E3-4C00-B8AE-32931733349D}" srcOrd="0" destOrd="0" presId="urn:microsoft.com/office/officeart/2005/8/layout/vList2"/>
    <dgm:cxn modelId="{7AEE2C43-0EDE-4679-B7E4-7E3EAF68708F}" srcId="{F94674A0-4AA3-4B9A-B2B5-CA61F12CA492}" destId="{58E42DA9-3E8C-4E76-A94A-5DAEBB56464F}" srcOrd="0" destOrd="0" parTransId="{752482FA-F3F1-4F0D-9ECE-9C8F5EEE6725}" sibTransId="{8ED3445D-C662-4AC4-B2FB-F8F141402741}"/>
    <dgm:cxn modelId="{C4C0D845-B8D1-455A-824A-8F01433B31BB}" srcId="{89FC0106-2412-4531-9002-86193A1A117A}" destId="{FC19572B-CC24-4336-BE10-A8A2BFB1D616}" srcOrd="0" destOrd="0" parTransId="{473E8CD7-3562-46F9-A66B-4E122BC6AF3A}" sibTransId="{241AAAA5-C158-4E32-B9E2-63E566D85463}"/>
    <dgm:cxn modelId="{992EC457-4810-4806-9FC7-9629C89A0E3E}" type="presOf" srcId="{FC19572B-CC24-4336-BE10-A8A2BFB1D616}" destId="{97290745-B1F2-4136-8554-FC51BBE6AEDA}" srcOrd="0" destOrd="0" presId="urn:microsoft.com/office/officeart/2005/8/layout/vList2"/>
    <dgm:cxn modelId="{EFF3A27D-4058-435E-81B4-13B2841064D2}" srcId="{B9AACA47-9AF4-416C-92D6-111241374499}" destId="{9D0F789F-9687-4DF3-B3CC-690B39AF966F}" srcOrd="0" destOrd="0" parTransId="{DD0DB5AA-FF09-421C-8978-485A2E9241F8}" sibTransId="{4EB28065-7677-4E95-A82F-8CACBAE84480}"/>
    <dgm:cxn modelId="{5119E684-1E91-4E60-AE7D-FB7CBF1A2898}" type="presOf" srcId="{2A47A32C-E23E-4ED0-8732-601718450A87}" destId="{F4D54273-A467-4DE5-9A6A-08651D68FF3B}" srcOrd="0" destOrd="0" presId="urn:microsoft.com/office/officeart/2005/8/layout/vList2"/>
    <dgm:cxn modelId="{8D36DC9F-E077-45AB-99D7-0E8A8D81B73C}" type="presOf" srcId="{89FC0106-2412-4531-9002-86193A1A117A}" destId="{CCD4386D-3D8E-4869-9B9C-0A9B6FCCEAB7}" srcOrd="0" destOrd="0" presId="urn:microsoft.com/office/officeart/2005/8/layout/vList2"/>
    <dgm:cxn modelId="{B33214D2-9C0B-43CA-8111-4B90E59A1149}" srcId="{9D0F789F-9687-4DF3-B3CC-690B39AF966F}" destId="{2A47A32C-E23E-4ED0-8732-601718450A87}" srcOrd="0" destOrd="0" parTransId="{5890C899-2961-4021-8456-D5F7E1E63110}" sibTransId="{86CC210C-07C0-4EB1-9AE8-ACC8BEF1275E}"/>
    <dgm:cxn modelId="{19E8A4D6-DDA8-4F98-8B68-7A892956BB61}" type="presOf" srcId="{9D0F789F-9687-4DF3-B3CC-690B39AF966F}" destId="{9B71462A-A19E-46C8-9AAC-D27804174A5E}" srcOrd="0" destOrd="0" presId="urn:microsoft.com/office/officeart/2005/8/layout/vList2"/>
    <dgm:cxn modelId="{34A5D8E2-E64F-4CA5-9914-D2BC11A55399}" type="presOf" srcId="{F94674A0-4AA3-4B9A-B2B5-CA61F12CA492}" destId="{37E514A1-4C2E-41B2-A54B-0D0FAE036EA8}" srcOrd="0" destOrd="0" presId="urn:microsoft.com/office/officeart/2005/8/layout/vList2"/>
    <dgm:cxn modelId="{F57B3BEF-CB7A-4597-822C-97BDA653311B}" type="presParOf" srcId="{F917DBB6-0AED-41F1-9E66-8431B2F21EE9}" destId="{9B71462A-A19E-46C8-9AAC-D27804174A5E}" srcOrd="0" destOrd="0" presId="urn:microsoft.com/office/officeart/2005/8/layout/vList2"/>
    <dgm:cxn modelId="{AA0147D6-CCCB-4337-80DF-0BD8741E3EC7}" type="presParOf" srcId="{F917DBB6-0AED-41F1-9E66-8431B2F21EE9}" destId="{F4D54273-A467-4DE5-9A6A-08651D68FF3B}" srcOrd="1" destOrd="0" presId="urn:microsoft.com/office/officeart/2005/8/layout/vList2"/>
    <dgm:cxn modelId="{8D78305A-5B98-4E2D-8BCD-796730EFE680}" type="presParOf" srcId="{F917DBB6-0AED-41F1-9E66-8431B2F21EE9}" destId="{37E514A1-4C2E-41B2-A54B-0D0FAE036EA8}" srcOrd="2" destOrd="0" presId="urn:microsoft.com/office/officeart/2005/8/layout/vList2"/>
    <dgm:cxn modelId="{E274352C-6D96-4761-9759-BA0190C3EF5B}" type="presParOf" srcId="{F917DBB6-0AED-41F1-9E66-8431B2F21EE9}" destId="{4162AFDC-61E3-4C00-B8AE-32931733349D}" srcOrd="3" destOrd="0" presId="urn:microsoft.com/office/officeart/2005/8/layout/vList2"/>
    <dgm:cxn modelId="{112D169B-5A61-4347-A3B9-62C1F2AE8AB4}" type="presParOf" srcId="{F917DBB6-0AED-41F1-9E66-8431B2F21EE9}" destId="{CCD4386D-3D8E-4869-9B9C-0A9B6FCCEAB7}" srcOrd="4" destOrd="0" presId="urn:microsoft.com/office/officeart/2005/8/layout/vList2"/>
    <dgm:cxn modelId="{9D672A90-09D7-4D4E-9219-A0A473F25791}" type="presParOf" srcId="{F917DBB6-0AED-41F1-9E66-8431B2F21EE9}" destId="{97290745-B1F2-4136-8554-FC51BBE6AEDA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19E3B8D-664E-4A45-8903-0C558010101E}" type="doc">
      <dgm:prSet loTypeId="urn:microsoft.com/office/officeart/2008/layout/BendingPictureCaptionList" loCatId="picture" qsTypeId="urn:microsoft.com/office/officeart/2005/8/quickstyle/3d3" qsCatId="3D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5D9BB0AB-ED1D-44CE-AF28-801146661DF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400" b="1" dirty="0">
              <a:solidFill>
                <a:srgbClr val="126F87"/>
              </a:solidFill>
              <a:latin typeface="Ubuntu" panose="020B0504030602030204" pitchFamily="34" charset="0"/>
            </a:rPr>
            <a:t>углубленная переработка древесины</a:t>
          </a:r>
        </a:p>
      </dgm:t>
    </dgm:pt>
    <dgm:pt modelId="{A48C924E-72A0-41E9-8763-8069584444A4}" type="parTrans" cxnId="{5EDA7729-4789-420B-BE4B-BB1B80B66EC2}">
      <dgm:prSet/>
      <dgm:spPr/>
      <dgm:t>
        <a:bodyPr/>
        <a:lstStyle/>
        <a:p>
          <a:endParaRPr lang="ru-RU" b="1"/>
        </a:p>
      </dgm:t>
    </dgm:pt>
    <dgm:pt modelId="{41BF001D-2D98-41BD-96F1-96B51B2A31F8}" type="sibTrans" cxnId="{5EDA7729-4789-420B-BE4B-BB1B80B66EC2}">
      <dgm:prSet/>
      <dgm:spPr/>
      <dgm:t>
        <a:bodyPr/>
        <a:lstStyle/>
        <a:p>
          <a:endParaRPr lang="ru-RU" b="1"/>
        </a:p>
      </dgm:t>
    </dgm:pt>
    <dgm:pt modelId="{4177BCD5-FE55-460D-9F7D-1CFE84055244}">
      <dgm:prSet phldrT="[Текст]" custT="1"/>
      <dgm:spPr>
        <a:ln>
          <a:solidFill>
            <a:srgbClr val="126F87"/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производство молочной продукции и сыров, реализация продукции г. Киров</a:t>
          </a:r>
        </a:p>
      </dgm:t>
    </dgm:pt>
    <dgm:pt modelId="{54DC63DA-CF4D-4497-8E24-4476959371A8}" type="parTrans" cxnId="{1343EADD-C9ED-48F0-95DC-E36FD70583C5}">
      <dgm:prSet/>
      <dgm:spPr/>
      <dgm:t>
        <a:bodyPr/>
        <a:lstStyle/>
        <a:p>
          <a:endParaRPr lang="ru-RU" b="1"/>
        </a:p>
      </dgm:t>
    </dgm:pt>
    <dgm:pt modelId="{FF78E8DE-023D-4820-98AF-1BF6151AE079}" type="sibTrans" cxnId="{1343EADD-C9ED-48F0-95DC-E36FD70583C5}">
      <dgm:prSet/>
      <dgm:spPr/>
      <dgm:t>
        <a:bodyPr/>
        <a:lstStyle/>
        <a:p>
          <a:endParaRPr lang="ru-RU" b="1"/>
        </a:p>
      </dgm:t>
    </dgm:pt>
    <dgm:pt modelId="{BAF0FC3A-03E9-4C97-B2E0-6CA707C21AEF}">
      <dgm:prSet custT="1"/>
      <dgm:spPr>
        <a:ln>
          <a:solidFill>
            <a:srgbClr val="126F87"/>
          </a:solidFill>
        </a:ln>
      </dgm:spPr>
      <dgm:t>
        <a:bodyPr/>
        <a:lstStyle/>
        <a:p>
          <a:r>
            <a:rPr lang="ru-RU" sz="1400" b="1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производство пищевых продуктов</a:t>
          </a:r>
          <a:endParaRPr lang="ru-RU" sz="1400" b="1" dirty="0">
            <a:solidFill>
              <a:srgbClr val="126F87"/>
            </a:solidFill>
            <a:latin typeface="Ubuntu" panose="020B0504030602030204" pitchFamily="34" charset="0"/>
          </a:endParaRPr>
        </a:p>
      </dgm:t>
    </dgm:pt>
    <dgm:pt modelId="{7AF7BEEB-C1A3-4F31-A11E-9AA87883B824}" type="parTrans" cxnId="{AB58B251-8512-47CF-BB9B-15109EC21521}">
      <dgm:prSet/>
      <dgm:spPr/>
      <dgm:t>
        <a:bodyPr/>
        <a:lstStyle/>
        <a:p>
          <a:endParaRPr lang="ru-RU" b="1"/>
        </a:p>
      </dgm:t>
    </dgm:pt>
    <dgm:pt modelId="{441B9174-6620-48E7-95CE-13B4F53512E5}" type="sibTrans" cxnId="{AB58B251-8512-47CF-BB9B-15109EC21521}">
      <dgm:prSet/>
      <dgm:spPr/>
      <dgm:t>
        <a:bodyPr/>
        <a:lstStyle/>
        <a:p>
          <a:endParaRPr lang="ru-RU" b="1"/>
        </a:p>
      </dgm:t>
    </dgm:pt>
    <dgm:pt modelId="{C16F1866-0641-4409-AC2D-A83DD76E158E}" type="pres">
      <dgm:prSet presAssocID="{C19E3B8D-664E-4A45-8903-0C558010101E}" presName="Name0" presStyleCnt="0">
        <dgm:presLayoutVars>
          <dgm:dir/>
          <dgm:resizeHandles val="exact"/>
        </dgm:presLayoutVars>
      </dgm:prSet>
      <dgm:spPr/>
    </dgm:pt>
    <dgm:pt modelId="{D81ADBA1-55B4-4463-BDF7-10D981DE596E}" type="pres">
      <dgm:prSet presAssocID="{5D9BB0AB-ED1D-44CE-AF28-801146661DF4}" presName="composite" presStyleCnt="0"/>
      <dgm:spPr/>
    </dgm:pt>
    <dgm:pt modelId="{63A84AF7-8EE2-47E9-A826-B1E89E1FB029}" type="pres">
      <dgm:prSet presAssocID="{5D9BB0AB-ED1D-44CE-AF28-801146661DF4}" presName="rect1" presStyleLbl="bgImgPlace1" presStyleIdx="0" presStyleCnt="3" custLinFactNeighborX="931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126F87"/>
          </a:solidFill>
        </a:ln>
      </dgm:spPr>
    </dgm:pt>
    <dgm:pt modelId="{93601E68-8F9B-4C1D-8921-1BFBDA0E6393}" type="pres">
      <dgm:prSet presAssocID="{5D9BB0AB-ED1D-44CE-AF28-801146661DF4}" presName="wedgeRectCallout1" presStyleLbl="node1" presStyleIdx="0" presStyleCnt="3">
        <dgm:presLayoutVars>
          <dgm:bulletEnabled val="1"/>
        </dgm:presLayoutVars>
      </dgm:prSet>
      <dgm:spPr/>
    </dgm:pt>
    <dgm:pt modelId="{E621E6CB-0806-4019-AA80-2D2CE3E927AC}" type="pres">
      <dgm:prSet presAssocID="{41BF001D-2D98-41BD-96F1-96B51B2A31F8}" presName="sibTrans" presStyleCnt="0"/>
      <dgm:spPr/>
    </dgm:pt>
    <dgm:pt modelId="{76FBA3F6-3CCD-4204-86A1-B265DCC0338D}" type="pres">
      <dgm:prSet presAssocID="{4177BCD5-FE55-460D-9F7D-1CFE84055244}" presName="composite" presStyleCnt="0"/>
      <dgm:spPr/>
    </dgm:pt>
    <dgm:pt modelId="{932E441C-5CBA-48C2-88FC-B7C9B3AE345B}" type="pres">
      <dgm:prSet presAssocID="{4177BCD5-FE55-460D-9F7D-1CFE84055244}" presName="rect1" presStyleLbl="b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</dgm:spPr>
    </dgm:pt>
    <dgm:pt modelId="{B544BD85-6B34-41F6-9D37-5AF063B45042}" type="pres">
      <dgm:prSet presAssocID="{4177BCD5-FE55-460D-9F7D-1CFE84055244}" presName="wedgeRectCallout1" presStyleLbl="node1" presStyleIdx="1" presStyleCnt="3">
        <dgm:presLayoutVars>
          <dgm:bulletEnabled val="1"/>
        </dgm:presLayoutVars>
      </dgm:prSet>
      <dgm:spPr/>
    </dgm:pt>
    <dgm:pt modelId="{2B634AFB-55A2-4149-B0CF-7F55198DBD66}" type="pres">
      <dgm:prSet presAssocID="{FF78E8DE-023D-4820-98AF-1BF6151AE079}" presName="sibTrans" presStyleCnt="0"/>
      <dgm:spPr/>
    </dgm:pt>
    <dgm:pt modelId="{A58CE7FB-264D-4FC3-972F-87563A915BA1}" type="pres">
      <dgm:prSet presAssocID="{BAF0FC3A-03E9-4C97-B2E0-6CA707C21AEF}" presName="composite" presStyleCnt="0"/>
      <dgm:spPr/>
    </dgm:pt>
    <dgm:pt modelId="{40EAD0BB-7E21-4F9F-9449-B9742FF37857}" type="pres">
      <dgm:prSet presAssocID="{BAF0FC3A-03E9-4C97-B2E0-6CA707C21AEF}" presName="rect1" presStyleLbl="b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126F87"/>
          </a:solidFill>
        </a:ln>
      </dgm:spPr>
    </dgm:pt>
    <dgm:pt modelId="{159A542A-206C-4DFD-82E8-5FE115834A37}" type="pres">
      <dgm:prSet presAssocID="{BAF0FC3A-03E9-4C97-B2E0-6CA707C21AEF}" presName="wedgeRectCallout1" presStyleLbl="node1" presStyleIdx="2" presStyleCnt="3">
        <dgm:presLayoutVars>
          <dgm:bulletEnabled val="1"/>
        </dgm:presLayoutVars>
      </dgm:prSet>
      <dgm:spPr/>
    </dgm:pt>
  </dgm:ptLst>
  <dgm:cxnLst>
    <dgm:cxn modelId="{5EDA7729-4789-420B-BE4B-BB1B80B66EC2}" srcId="{C19E3B8D-664E-4A45-8903-0C558010101E}" destId="{5D9BB0AB-ED1D-44CE-AF28-801146661DF4}" srcOrd="0" destOrd="0" parTransId="{A48C924E-72A0-41E9-8763-8069584444A4}" sibTransId="{41BF001D-2D98-41BD-96F1-96B51B2A31F8}"/>
    <dgm:cxn modelId="{0AA1C530-7E71-4B90-B31F-99967AD1A038}" type="presOf" srcId="{BAF0FC3A-03E9-4C97-B2E0-6CA707C21AEF}" destId="{159A542A-206C-4DFD-82E8-5FE115834A37}" srcOrd="0" destOrd="0" presId="urn:microsoft.com/office/officeart/2008/layout/BendingPictureCaptionList"/>
    <dgm:cxn modelId="{AB58B251-8512-47CF-BB9B-15109EC21521}" srcId="{C19E3B8D-664E-4A45-8903-0C558010101E}" destId="{BAF0FC3A-03E9-4C97-B2E0-6CA707C21AEF}" srcOrd="2" destOrd="0" parTransId="{7AF7BEEB-C1A3-4F31-A11E-9AA87883B824}" sibTransId="{441B9174-6620-48E7-95CE-13B4F53512E5}"/>
    <dgm:cxn modelId="{7917CE9E-8C83-467E-BB11-154F10A30823}" type="presOf" srcId="{5D9BB0AB-ED1D-44CE-AF28-801146661DF4}" destId="{93601E68-8F9B-4C1D-8921-1BFBDA0E6393}" srcOrd="0" destOrd="0" presId="urn:microsoft.com/office/officeart/2008/layout/BendingPictureCaptionList"/>
    <dgm:cxn modelId="{DF78D9C0-51CA-4186-B73C-D0B15E8961BE}" type="presOf" srcId="{4177BCD5-FE55-460D-9F7D-1CFE84055244}" destId="{B544BD85-6B34-41F6-9D37-5AF063B45042}" srcOrd="0" destOrd="0" presId="urn:microsoft.com/office/officeart/2008/layout/BendingPictureCaptionList"/>
    <dgm:cxn modelId="{1343EADD-C9ED-48F0-95DC-E36FD70583C5}" srcId="{C19E3B8D-664E-4A45-8903-0C558010101E}" destId="{4177BCD5-FE55-460D-9F7D-1CFE84055244}" srcOrd="1" destOrd="0" parTransId="{54DC63DA-CF4D-4497-8E24-4476959371A8}" sibTransId="{FF78E8DE-023D-4820-98AF-1BF6151AE079}"/>
    <dgm:cxn modelId="{0A6791E2-803F-4FCE-9853-677E9D4F06F3}" type="presOf" srcId="{C19E3B8D-664E-4A45-8903-0C558010101E}" destId="{C16F1866-0641-4409-AC2D-A83DD76E158E}" srcOrd="0" destOrd="0" presId="urn:microsoft.com/office/officeart/2008/layout/BendingPictureCaptionList"/>
    <dgm:cxn modelId="{637FF4B3-AF94-4A57-AAC8-1103212A9831}" type="presParOf" srcId="{C16F1866-0641-4409-AC2D-A83DD76E158E}" destId="{D81ADBA1-55B4-4463-BDF7-10D981DE596E}" srcOrd="0" destOrd="0" presId="urn:microsoft.com/office/officeart/2008/layout/BendingPictureCaptionList"/>
    <dgm:cxn modelId="{B6314738-0B10-448A-9564-68C76A5458B0}" type="presParOf" srcId="{D81ADBA1-55B4-4463-BDF7-10D981DE596E}" destId="{63A84AF7-8EE2-47E9-A826-B1E89E1FB029}" srcOrd="0" destOrd="0" presId="urn:microsoft.com/office/officeart/2008/layout/BendingPictureCaptionList"/>
    <dgm:cxn modelId="{4F264418-5CDB-42BC-919B-7E9698B35D95}" type="presParOf" srcId="{D81ADBA1-55B4-4463-BDF7-10D981DE596E}" destId="{93601E68-8F9B-4C1D-8921-1BFBDA0E6393}" srcOrd="1" destOrd="0" presId="urn:microsoft.com/office/officeart/2008/layout/BendingPictureCaptionList"/>
    <dgm:cxn modelId="{B04A51AD-6B74-402D-8231-D8042404B4EF}" type="presParOf" srcId="{C16F1866-0641-4409-AC2D-A83DD76E158E}" destId="{E621E6CB-0806-4019-AA80-2D2CE3E927AC}" srcOrd="1" destOrd="0" presId="urn:microsoft.com/office/officeart/2008/layout/BendingPictureCaptionList"/>
    <dgm:cxn modelId="{5B2B4F56-6FFA-4AD6-B277-13FB2044DC6A}" type="presParOf" srcId="{C16F1866-0641-4409-AC2D-A83DD76E158E}" destId="{76FBA3F6-3CCD-4204-86A1-B265DCC0338D}" srcOrd="2" destOrd="0" presId="urn:microsoft.com/office/officeart/2008/layout/BendingPictureCaptionList"/>
    <dgm:cxn modelId="{542EC975-956F-46A7-A17E-978004AC53CC}" type="presParOf" srcId="{76FBA3F6-3CCD-4204-86A1-B265DCC0338D}" destId="{932E441C-5CBA-48C2-88FC-B7C9B3AE345B}" srcOrd="0" destOrd="0" presId="urn:microsoft.com/office/officeart/2008/layout/BendingPictureCaptionList"/>
    <dgm:cxn modelId="{6A01A783-8473-4E78-8463-32E2CCBADB53}" type="presParOf" srcId="{76FBA3F6-3CCD-4204-86A1-B265DCC0338D}" destId="{B544BD85-6B34-41F6-9D37-5AF063B45042}" srcOrd="1" destOrd="0" presId="urn:microsoft.com/office/officeart/2008/layout/BendingPictureCaptionList"/>
    <dgm:cxn modelId="{CFA6776B-1F35-4010-858D-4ED455273D2B}" type="presParOf" srcId="{C16F1866-0641-4409-AC2D-A83DD76E158E}" destId="{2B634AFB-55A2-4149-B0CF-7F55198DBD66}" srcOrd="3" destOrd="0" presId="urn:microsoft.com/office/officeart/2008/layout/BendingPictureCaptionList"/>
    <dgm:cxn modelId="{89648C15-C585-4FF2-832E-5422625DA1D9}" type="presParOf" srcId="{C16F1866-0641-4409-AC2D-A83DD76E158E}" destId="{A58CE7FB-264D-4FC3-972F-87563A915BA1}" srcOrd="4" destOrd="0" presId="urn:microsoft.com/office/officeart/2008/layout/BendingPictureCaptionList"/>
    <dgm:cxn modelId="{7570933F-ECFB-4FDD-BEC2-9E231CABFA46}" type="presParOf" srcId="{A58CE7FB-264D-4FC3-972F-87563A915BA1}" destId="{40EAD0BB-7E21-4F9F-9449-B9742FF37857}" srcOrd="0" destOrd="0" presId="urn:microsoft.com/office/officeart/2008/layout/BendingPictureCaptionList"/>
    <dgm:cxn modelId="{460546E6-E5E4-4859-8869-5529B9B9F15C}" type="presParOf" srcId="{A58CE7FB-264D-4FC3-972F-87563A915BA1}" destId="{159A542A-206C-4DFD-82E8-5FE115834A37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C586F70-7529-4145-A11B-E96969A17F07}" type="doc">
      <dgm:prSet loTypeId="urn:microsoft.com/office/officeart/2005/8/layout/hProcess11" loCatId="process" qsTypeId="urn:microsoft.com/office/officeart/2005/8/quickstyle/simple2" qsCatId="simple" csTypeId="urn:microsoft.com/office/officeart/2005/8/colors/accent1_2" csCatId="accent1" phldr="1"/>
      <dgm:spPr/>
    </dgm:pt>
    <dgm:pt modelId="{C1440BA6-08F4-4484-B1A6-7E0A6B78F2CF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округа</a:t>
          </a:r>
        </a:p>
      </dgm:t>
    </dgm:pt>
    <dgm:pt modelId="{5F3D564E-A0AB-4195-B6BE-917B8BDFE293}" type="parTrans" cxnId="{9D9D2C23-7B42-4FCA-9372-A187931D09BB}">
      <dgm:prSet/>
      <dgm:spPr/>
      <dgm:t>
        <a:bodyPr/>
        <a:lstStyle/>
        <a:p>
          <a:endParaRPr lang="ru-RU"/>
        </a:p>
      </dgm:t>
    </dgm:pt>
    <dgm:pt modelId="{1C2D5421-AA4C-4B64-842B-196D73CF5D41}" type="sibTrans" cxnId="{9D9D2C23-7B42-4FCA-9372-A187931D09BB}">
      <dgm:prSet/>
      <dgm:spPr/>
      <dgm:t>
        <a:bodyPr/>
        <a:lstStyle/>
        <a:p>
          <a:endParaRPr lang="ru-RU"/>
        </a:p>
      </dgm:t>
    </dgm:pt>
    <dgm:pt modelId="{3461CE6D-C267-4DB7-B8FC-846B2FA9959A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 анализ проекта</a:t>
          </a:r>
        </a:p>
      </dgm:t>
    </dgm:pt>
    <dgm:pt modelId="{BA57445C-F5DE-40B8-9FD7-721B60927FD4}" type="parTrans" cxnId="{339323C9-D41C-4B3D-B871-6007412CBCB0}">
      <dgm:prSet/>
      <dgm:spPr/>
      <dgm:t>
        <a:bodyPr/>
        <a:lstStyle/>
        <a:p>
          <a:endParaRPr lang="ru-RU"/>
        </a:p>
      </dgm:t>
    </dgm:pt>
    <dgm:pt modelId="{F64F640C-EB4D-4356-A2AC-B875ED77F821}" type="sibTrans" cxnId="{339323C9-D41C-4B3D-B871-6007412CBCB0}">
      <dgm:prSet/>
      <dgm:spPr/>
      <dgm:t>
        <a:bodyPr/>
        <a:lstStyle/>
        <a:p>
          <a:endParaRPr lang="ru-RU"/>
        </a:p>
      </dgm:t>
    </dgm:pt>
    <dgm:pt modelId="{7AC5005A-2F4D-4D2B-B388-0B6AAA0FB57B}">
      <dgm:prSet phldrT="[Текст]" custT="1"/>
      <dgm:spPr/>
      <dgm:t>
        <a:bodyPr/>
        <a:lstStyle/>
        <a:p>
          <a:r>
            <a:rPr lang="ru-RU" sz="1600" b="1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gm:t>
    </dgm:pt>
    <dgm:pt modelId="{6BF505C2-1791-40D9-9D41-5ED3DE44302F}" type="parTrans" cxnId="{BC857D4A-149E-433C-96C6-5EBC2476A11B}">
      <dgm:prSet/>
      <dgm:spPr/>
      <dgm:t>
        <a:bodyPr/>
        <a:lstStyle/>
        <a:p>
          <a:endParaRPr lang="ru-RU"/>
        </a:p>
      </dgm:t>
    </dgm:pt>
    <dgm:pt modelId="{CA71536F-4F2E-4C94-8D0C-3B081E3536C1}" type="sibTrans" cxnId="{BC857D4A-149E-433C-96C6-5EBC2476A11B}">
      <dgm:prSet/>
      <dgm:spPr/>
      <dgm:t>
        <a:bodyPr/>
        <a:lstStyle/>
        <a:p>
          <a:endParaRPr lang="ru-RU"/>
        </a:p>
      </dgm:t>
    </dgm:pt>
    <dgm:pt modelId="{5BAC0F90-FC4B-4915-9F7E-5F8253855707}" type="pres">
      <dgm:prSet presAssocID="{0C586F70-7529-4145-A11B-E96969A17F07}" presName="Name0" presStyleCnt="0">
        <dgm:presLayoutVars>
          <dgm:dir/>
          <dgm:resizeHandles val="exact"/>
        </dgm:presLayoutVars>
      </dgm:prSet>
      <dgm:spPr/>
    </dgm:pt>
    <dgm:pt modelId="{A0E4B68D-A3CD-4D67-9F81-61B5611D92DA}" type="pres">
      <dgm:prSet presAssocID="{0C586F70-7529-4145-A11B-E96969A17F07}" presName="arrow" presStyleLbl="bgShp" presStyleIdx="0" presStyleCnt="1" custLinFactNeighborX="-659" custLinFactNeighborY="56692"/>
      <dgm:spPr/>
    </dgm:pt>
    <dgm:pt modelId="{2DBEBC84-373E-4052-AC26-1096CE171BF4}" type="pres">
      <dgm:prSet presAssocID="{0C586F70-7529-4145-A11B-E96969A17F07}" presName="points" presStyleCnt="0"/>
      <dgm:spPr/>
    </dgm:pt>
    <dgm:pt modelId="{D2339144-34B2-4811-B8F6-7F2890DAF14D}" type="pres">
      <dgm:prSet presAssocID="{C1440BA6-08F4-4484-B1A6-7E0A6B78F2CF}" presName="compositeA" presStyleCnt="0"/>
      <dgm:spPr/>
    </dgm:pt>
    <dgm:pt modelId="{F413A422-5C03-4508-8B3E-D33E882D6143}" type="pres">
      <dgm:prSet presAssocID="{C1440BA6-08F4-4484-B1A6-7E0A6B78F2CF}" presName="textA" presStyleLbl="revTx" presStyleIdx="0" presStyleCnt="3" custScaleX="2000000">
        <dgm:presLayoutVars>
          <dgm:bulletEnabled val="1"/>
        </dgm:presLayoutVars>
      </dgm:prSet>
      <dgm:spPr/>
    </dgm:pt>
    <dgm:pt modelId="{032BEF8E-47BE-4428-8991-5E3343D84535}" type="pres">
      <dgm:prSet presAssocID="{C1440BA6-08F4-4484-B1A6-7E0A6B78F2CF}" presName="circleA" presStyleLbl="node1" presStyleIdx="0" presStyleCnt="3"/>
      <dgm:spPr/>
    </dgm:pt>
    <dgm:pt modelId="{EB337C59-6ADE-43CA-A127-79D610EF390A}" type="pres">
      <dgm:prSet presAssocID="{C1440BA6-08F4-4484-B1A6-7E0A6B78F2CF}" presName="spaceA" presStyleCnt="0"/>
      <dgm:spPr/>
    </dgm:pt>
    <dgm:pt modelId="{F2F2445C-8902-4E34-A354-92C29E28B8EE}" type="pres">
      <dgm:prSet presAssocID="{1C2D5421-AA4C-4B64-842B-196D73CF5D41}" presName="space" presStyleCnt="0"/>
      <dgm:spPr/>
    </dgm:pt>
    <dgm:pt modelId="{A05A0B16-C628-4731-97FF-B9C44687593B}" type="pres">
      <dgm:prSet presAssocID="{3461CE6D-C267-4DB7-B8FC-846B2FA9959A}" presName="compositeB" presStyleCnt="0"/>
      <dgm:spPr/>
    </dgm:pt>
    <dgm:pt modelId="{F9DBBB01-6258-41FF-9CC4-76E6B1B7254B}" type="pres">
      <dgm:prSet presAssocID="{3461CE6D-C267-4DB7-B8FC-846B2FA9959A}" presName="textB" presStyleLbl="revTx" presStyleIdx="1" presStyleCnt="3" custScaleX="2000000" custLinFactY="-74632" custLinFactNeighborX="-12463" custLinFactNeighborY="-100000">
        <dgm:presLayoutVars>
          <dgm:bulletEnabled val="1"/>
        </dgm:presLayoutVars>
      </dgm:prSet>
      <dgm:spPr/>
    </dgm:pt>
    <dgm:pt modelId="{DCA5563C-77A9-4E8F-854E-00A37EA40C7A}" type="pres">
      <dgm:prSet presAssocID="{3461CE6D-C267-4DB7-B8FC-846B2FA9959A}" presName="circleB" presStyleLbl="node1" presStyleIdx="1" presStyleCnt="3"/>
      <dgm:spPr/>
    </dgm:pt>
    <dgm:pt modelId="{1C660489-E35F-463C-BEC9-18A2A0CFA581}" type="pres">
      <dgm:prSet presAssocID="{3461CE6D-C267-4DB7-B8FC-846B2FA9959A}" presName="spaceB" presStyleCnt="0"/>
      <dgm:spPr/>
    </dgm:pt>
    <dgm:pt modelId="{3C075429-CDA6-4C7B-AB2F-0536DDF35354}" type="pres">
      <dgm:prSet presAssocID="{F64F640C-EB4D-4356-A2AC-B875ED77F821}" presName="space" presStyleCnt="0"/>
      <dgm:spPr/>
    </dgm:pt>
    <dgm:pt modelId="{0435AC4B-2077-49BF-AB6F-96486D4BA457}" type="pres">
      <dgm:prSet presAssocID="{7AC5005A-2F4D-4D2B-B388-0B6AAA0FB57B}" presName="compositeA" presStyleCnt="0"/>
      <dgm:spPr/>
    </dgm:pt>
    <dgm:pt modelId="{1947DA86-DFD4-4CBD-BCBB-24945323EC93}" type="pres">
      <dgm:prSet presAssocID="{7AC5005A-2F4D-4D2B-B388-0B6AAA0FB57B}" presName="textA" presStyleLbl="revTx" presStyleIdx="2" presStyleCnt="3" custScaleX="1774494" custLinFactNeighborX="29111" custLinFactNeighborY="-1417">
        <dgm:presLayoutVars>
          <dgm:bulletEnabled val="1"/>
        </dgm:presLayoutVars>
      </dgm:prSet>
      <dgm:spPr/>
    </dgm:pt>
    <dgm:pt modelId="{853B6E41-C2E1-4FC4-A320-FEAB91B1B476}" type="pres">
      <dgm:prSet presAssocID="{7AC5005A-2F4D-4D2B-B388-0B6AAA0FB57B}" presName="circleA" presStyleLbl="node1" presStyleIdx="2" presStyleCnt="3" custLinFactNeighborX="50781" custLinFactNeighborY="5277"/>
      <dgm:spPr/>
    </dgm:pt>
    <dgm:pt modelId="{D8151128-456E-44BF-9F8B-4C6BA2C8C44B}" type="pres">
      <dgm:prSet presAssocID="{7AC5005A-2F4D-4D2B-B388-0B6AAA0FB57B}" presName="spaceA" presStyleCnt="0"/>
      <dgm:spPr/>
    </dgm:pt>
  </dgm:ptLst>
  <dgm:cxnLst>
    <dgm:cxn modelId="{1F182D0B-4A02-4175-9B4B-0FAA624A8EB7}" type="presOf" srcId="{0C586F70-7529-4145-A11B-E96969A17F07}" destId="{5BAC0F90-FC4B-4915-9F7E-5F8253855707}" srcOrd="0" destOrd="0" presId="urn:microsoft.com/office/officeart/2005/8/layout/hProcess11"/>
    <dgm:cxn modelId="{9D9D2C23-7B42-4FCA-9372-A187931D09BB}" srcId="{0C586F70-7529-4145-A11B-E96969A17F07}" destId="{C1440BA6-08F4-4484-B1A6-7E0A6B78F2CF}" srcOrd="0" destOrd="0" parTransId="{5F3D564E-A0AB-4195-B6BE-917B8BDFE293}" sibTransId="{1C2D5421-AA4C-4B64-842B-196D73CF5D41}"/>
    <dgm:cxn modelId="{3694985B-F3A8-49F5-8560-8ADED1CE552C}" type="presOf" srcId="{C1440BA6-08F4-4484-B1A6-7E0A6B78F2CF}" destId="{F413A422-5C03-4508-8B3E-D33E882D6143}" srcOrd="0" destOrd="0" presId="urn:microsoft.com/office/officeart/2005/8/layout/hProcess11"/>
    <dgm:cxn modelId="{BC857D4A-149E-433C-96C6-5EBC2476A11B}" srcId="{0C586F70-7529-4145-A11B-E96969A17F07}" destId="{7AC5005A-2F4D-4D2B-B388-0B6AAA0FB57B}" srcOrd="2" destOrd="0" parTransId="{6BF505C2-1791-40D9-9D41-5ED3DE44302F}" sibTransId="{CA71536F-4F2E-4C94-8D0C-3B081E3536C1}"/>
    <dgm:cxn modelId="{339323C9-D41C-4B3D-B871-6007412CBCB0}" srcId="{0C586F70-7529-4145-A11B-E96969A17F07}" destId="{3461CE6D-C267-4DB7-B8FC-846B2FA9959A}" srcOrd="1" destOrd="0" parTransId="{BA57445C-F5DE-40B8-9FD7-721B60927FD4}" sibTransId="{F64F640C-EB4D-4356-A2AC-B875ED77F821}"/>
    <dgm:cxn modelId="{F41413E1-47CD-4670-AA14-E524170C875B}" type="presOf" srcId="{3461CE6D-C267-4DB7-B8FC-846B2FA9959A}" destId="{F9DBBB01-6258-41FF-9CC4-76E6B1B7254B}" srcOrd="0" destOrd="0" presId="urn:microsoft.com/office/officeart/2005/8/layout/hProcess11"/>
    <dgm:cxn modelId="{900093E8-13AD-4FC5-9E09-F243E4C8824C}" type="presOf" srcId="{7AC5005A-2F4D-4D2B-B388-0B6AAA0FB57B}" destId="{1947DA86-DFD4-4CBD-BCBB-24945323EC93}" srcOrd="0" destOrd="0" presId="urn:microsoft.com/office/officeart/2005/8/layout/hProcess11"/>
    <dgm:cxn modelId="{2CFAC1AA-EAB0-4327-B770-66B6B2518246}" type="presParOf" srcId="{5BAC0F90-FC4B-4915-9F7E-5F8253855707}" destId="{A0E4B68D-A3CD-4D67-9F81-61B5611D92DA}" srcOrd="0" destOrd="0" presId="urn:microsoft.com/office/officeart/2005/8/layout/hProcess11"/>
    <dgm:cxn modelId="{7C9685BB-125E-43C9-867E-39F087A55E91}" type="presParOf" srcId="{5BAC0F90-FC4B-4915-9F7E-5F8253855707}" destId="{2DBEBC84-373E-4052-AC26-1096CE171BF4}" srcOrd="1" destOrd="0" presId="urn:microsoft.com/office/officeart/2005/8/layout/hProcess11"/>
    <dgm:cxn modelId="{4F7D4E17-9311-4FC4-B7DE-D04BB7942808}" type="presParOf" srcId="{2DBEBC84-373E-4052-AC26-1096CE171BF4}" destId="{D2339144-34B2-4811-B8F6-7F2890DAF14D}" srcOrd="0" destOrd="0" presId="urn:microsoft.com/office/officeart/2005/8/layout/hProcess11"/>
    <dgm:cxn modelId="{D0227B16-F974-4B15-8BF4-B87AC01D8D15}" type="presParOf" srcId="{D2339144-34B2-4811-B8F6-7F2890DAF14D}" destId="{F413A422-5C03-4508-8B3E-D33E882D6143}" srcOrd="0" destOrd="0" presId="urn:microsoft.com/office/officeart/2005/8/layout/hProcess11"/>
    <dgm:cxn modelId="{C4A498D2-DF33-4A67-BB6F-6365F085A7B4}" type="presParOf" srcId="{D2339144-34B2-4811-B8F6-7F2890DAF14D}" destId="{032BEF8E-47BE-4428-8991-5E3343D84535}" srcOrd="1" destOrd="0" presId="urn:microsoft.com/office/officeart/2005/8/layout/hProcess11"/>
    <dgm:cxn modelId="{AD40ED06-5F55-47F0-87F1-F899B3C4B14E}" type="presParOf" srcId="{D2339144-34B2-4811-B8F6-7F2890DAF14D}" destId="{EB337C59-6ADE-43CA-A127-79D610EF390A}" srcOrd="2" destOrd="0" presId="urn:microsoft.com/office/officeart/2005/8/layout/hProcess11"/>
    <dgm:cxn modelId="{E323AA85-1863-499F-9D6D-5BD6853C3988}" type="presParOf" srcId="{2DBEBC84-373E-4052-AC26-1096CE171BF4}" destId="{F2F2445C-8902-4E34-A354-92C29E28B8EE}" srcOrd="1" destOrd="0" presId="urn:microsoft.com/office/officeart/2005/8/layout/hProcess11"/>
    <dgm:cxn modelId="{1758A6EE-D2F0-49E0-98EF-91EA63059A7A}" type="presParOf" srcId="{2DBEBC84-373E-4052-AC26-1096CE171BF4}" destId="{A05A0B16-C628-4731-97FF-B9C44687593B}" srcOrd="2" destOrd="0" presId="urn:microsoft.com/office/officeart/2005/8/layout/hProcess11"/>
    <dgm:cxn modelId="{9EA8B88A-5D57-4337-8E0A-71444C96724F}" type="presParOf" srcId="{A05A0B16-C628-4731-97FF-B9C44687593B}" destId="{F9DBBB01-6258-41FF-9CC4-76E6B1B7254B}" srcOrd="0" destOrd="0" presId="urn:microsoft.com/office/officeart/2005/8/layout/hProcess11"/>
    <dgm:cxn modelId="{75CD89AA-57C2-423B-81AC-36413A9C5A78}" type="presParOf" srcId="{A05A0B16-C628-4731-97FF-B9C44687593B}" destId="{DCA5563C-77A9-4E8F-854E-00A37EA40C7A}" srcOrd="1" destOrd="0" presId="urn:microsoft.com/office/officeart/2005/8/layout/hProcess11"/>
    <dgm:cxn modelId="{5CC44A81-2B7D-467C-A211-7CA61D4A806B}" type="presParOf" srcId="{A05A0B16-C628-4731-97FF-B9C44687593B}" destId="{1C660489-E35F-463C-BEC9-18A2A0CFA581}" srcOrd="2" destOrd="0" presId="urn:microsoft.com/office/officeart/2005/8/layout/hProcess11"/>
    <dgm:cxn modelId="{49E4B8D1-F37F-4366-A3BF-1B9C28C8BDAA}" type="presParOf" srcId="{2DBEBC84-373E-4052-AC26-1096CE171BF4}" destId="{3C075429-CDA6-4C7B-AB2F-0536DDF35354}" srcOrd="3" destOrd="0" presId="urn:microsoft.com/office/officeart/2005/8/layout/hProcess11"/>
    <dgm:cxn modelId="{0C78F00C-B602-445D-A555-6C30C770B93B}" type="presParOf" srcId="{2DBEBC84-373E-4052-AC26-1096CE171BF4}" destId="{0435AC4B-2077-49BF-AB6F-96486D4BA457}" srcOrd="4" destOrd="0" presId="urn:microsoft.com/office/officeart/2005/8/layout/hProcess11"/>
    <dgm:cxn modelId="{4AC51674-9970-4A77-B691-D9F76674DEAC}" type="presParOf" srcId="{0435AC4B-2077-49BF-AB6F-96486D4BA457}" destId="{1947DA86-DFD4-4CBD-BCBB-24945323EC93}" srcOrd="0" destOrd="0" presId="urn:microsoft.com/office/officeart/2005/8/layout/hProcess11"/>
    <dgm:cxn modelId="{85AD8715-F2FC-4AF8-B8E5-5993A7F5EB9C}" type="presParOf" srcId="{0435AC4B-2077-49BF-AB6F-96486D4BA457}" destId="{853B6E41-C2E1-4FC4-A320-FEAB91B1B476}" srcOrd="1" destOrd="0" presId="urn:microsoft.com/office/officeart/2005/8/layout/hProcess11"/>
    <dgm:cxn modelId="{635AC7A7-9CAD-465A-9343-92209312B7A7}" type="presParOf" srcId="{0435AC4B-2077-49BF-AB6F-96486D4BA457}" destId="{D8151128-456E-44BF-9F8B-4C6BA2C8C44B}" srcOrd="2" destOrd="0" presId="urn:microsoft.com/office/officeart/2005/8/layout/hProcess1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7E27818-9B38-46F2-9980-1D56FB2E240E}">
      <dsp:nvSpPr>
        <dsp:cNvPr id="0" name=""/>
        <dsp:cNvSpPr/>
      </dsp:nvSpPr>
      <dsp:spPr>
        <a:xfrm>
          <a:off x="0" y="386094"/>
          <a:ext cx="612485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FC0CC2-A407-49E3-9FF7-718A17486171}">
      <dsp:nvSpPr>
        <dsp:cNvPr id="0" name=""/>
        <dsp:cNvSpPr/>
      </dsp:nvSpPr>
      <dsp:spPr>
        <a:xfrm>
          <a:off x="306242" y="105654"/>
          <a:ext cx="5633294" cy="56088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Площадь территории округа – 1773,01 кв. км </a:t>
          </a:r>
        </a:p>
      </dsp:txBody>
      <dsp:txXfrm>
        <a:off x="333622" y="133034"/>
        <a:ext cx="5578534" cy="506120"/>
      </dsp:txXfrm>
    </dsp:sp>
    <dsp:sp modelId="{9F2797E9-4D08-4F6A-AA95-8410C13F2B99}">
      <dsp:nvSpPr>
        <dsp:cNvPr id="0" name=""/>
        <dsp:cNvSpPr/>
      </dsp:nvSpPr>
      <dsp:spPr>
        <a:xfrm>
          <a:off x="0" y="1247934"/>
          <a:ext cx="612485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1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23EE84-B146-4838-A73C-17829EA96951}">
      <dsp:nvSpPr>
        <dsp:cNvPr id="0" name=""/>
        <dsp:cNvSpPr/>
      </dsp:nvSpPr>
      <dsp:spPr>
        <a:xfrm>
          <a:off x="306242" y="967494"/>
          <a:ext cx="5633294" cy="56088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1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Численность населения на 01.01.2024</a:t>
          </a:r>
          <a:r>
            <a:rPr lang="en-US" sz="1800" kern="1200" dirty="0">
              <a:solidFill>
                <a:srgbClr val="0E2C68"/>
              </a:solidFill>
              <a:latin typeface="Ubuntu" panose="020B0504030602030204" pitchFamily="34" charset="0"/>
            </a:rPr>
            <a:t> </a:t>
          </a: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–</a:t>
          </a:r>
          <a:br>
            <a:rPr lang="en-US" sz="1800" kern="1200" dirty="0">
              <a:solidFill>
                <a:srgbClr val="0E2C68"/>
              </a:solidFill>
              <a:latin typeface="Ubuntu" panose="020B0504030602030204" pitchFamily="34" charset="0"/>
            </a:rPr>
          </a:b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5 744 человека</a:t>
          </a:r>
        </a:p>
      </dsp:txBody>
      <dsp:txXfrm>
        <a:off x="333622" y="994874"/>
        <a:ext cx="5578534" cy="506120"/>
      </dsp:txXfrm>
    </dsp:sp>
    <dsp:sp modelId="{20D3361F-964A-4EFF-9870-73E251C1747D}">
      <dsp:nvSpPr>
        <dsp:cNvPr id="0" name=""/>
        <dsp:cNvSpPr/>
      </dsp:nvSpPr>
      <dsp:spPr>
        <a:xfrm>
          <a:off x="0" y="2109774"/>
          <a:ext cx="612485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E0B144-BF3E-4754-9AFC-929250F0F24F}">
      <dsp:nvSpPr>
        <dsp:cNvPr id="0" name=""/>
        <dsp:cNvSpPr/>
      </dsp:nvSpPr>
      <dsp:spPr>
        <a:xfrm>
          <a:off x="306242" y="1829334"/>
          <a:ext cx="5633294" cy="56088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2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Расположен в западной части Кировской области</a:t>
          </a:r>
        </a:p>
      </dsp:txBody>
      <dsp:txXfrm>
        <a:off x="333622" y="1856714"/>
        <a:ext cx="5578534" cy="506120"/>
      </dsp:txXfrm>
    </dsp:sp>
    <dsp:sp modelId="{E1E1B7B7-8509-46C9-8803-E506DECB756F}">
      <dsp:nvSpPr>
        <dsp:cNvPr id="0" name=""/>
        <dsp:cNvSpPr/>
      </dsp:nvSpPr>
      <dsp:spPr>
        <a:xfrm>
          <a:off x="0" y="2971614"/>
          <a:ext cx="612485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3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E7DC79-D332-4CF3-8FD9-668AD078AAF7}">
      <dsp:nvSpPr>
        <dsp:cNvPr id="0" name=""/>
        <dsp:cNvSpPr/>
      </dsp:nvSpPr>
      <dsp:spPr>
        <a:xfrm>
          <a:off x="306242" y="2691174"/>
          <a:ext cx="5633294" cy="560880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3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endParaRPr lang="ru-RU" sz="1800" kern="1200" dirty="0">
            <a:solidFill>
              <a:srgbClr val="0E2C68"/>
            </a:solidFill>
            <a:latin typeface="Constantia" panose="02030602050306030303" pitchFamily="18" charset="0"/>
            <a:ea typeface="+mn-ea"/>
            <a:cs typeface="+mn-cs"/>
          </a:endParaRPr>
        </a:p>
        <a:p>
          <a:pPr marL="0" marR="0" lvl="0" indent="0" algn="l" defTabSz="6667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  <a:ea typeface="+mn-ea"/>
              <a:cs typeface="+mn-cs"/>
            </a:rPr>
            <a:t>В 176 км от областного центра г. Кирова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800" kern="1200" dirty="0">
            <a:solidFill>
              <a:srgbClr val="0E2C68"/>
            </a:solidFill>
            <a:latin typeface="Constantia" panose="02030602050306030303" pitchFamily="18" charset="0"/>
          </a:endParaRPr>
        </a:p>
      </dsp:txBody>
      <dsp:txXfrm>
        <a:off x="333622" y="2718554"/>
        <a:ext cx="5578534" cy="506120"/>
      </dsp:txXfrm>
    </dsp:sp>
    <dsp:sp modelId="{BF5546EF-50B1-4C71-A55E-4631FB88440B}">
      <dsp:nvSpPr>
        <dsp:cNvPr id="0" name=""/>
        <dsp:cNvSpPr/>
      </dsp:nvSpPr>
      <dsp:spPr>
        <a:xfrm>
          <a:off x="0" y="4418862"/>
          <a:ext cx="6124850" cy="47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1B09F1-0A62-4298-BF86-3A236248471D}">
      <dsp:nvSpPr>
        <dsp:cNvPr id="0" name=""/>
        <dsp:cNvSpPr/>
      </dsp:nvSpPr>
      <dsp:spPr>
        <a:xfrm>
          <a:off x="306242" y="3431943"/>
          <a:ext cx="5633294" cy="1146287"/>
        </a:xfrm>
        <a:prstGeom prst="roundRect">
          <a:avLst/>
        </a:prstGeom>
        <a:solidFill>
          <a:schemeClr val="accent5">
            <a:alpha val="90000"/>
            <a:hueOff val="0"/>
            <a:satOff val="0"/>
            <a:lumOff val="0"/>
            <a:alphaOff val="-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2053" tIns="0" rIns="162053" bIns="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Свечинский муниципальный округ граничит с тремя районами региона и на юге – </a:t>
          </a:r>
          <a:b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</a:br>
          <a:r>
            <a:rPr lang="ru-RU" sz="1800" kern="1200" dirty="0">
              <a:solidFill>
                <a:srgbClr val="0E2C68"/>
              </a:solidFill>
              <a:latin typeface="Ubuntu" panose="020B0504030602030204" pitchFamily="34" charset="0"/>
            </a:rPr>
            <a:t>с Нижегородской областью</a:t>
          </a:r>
        </a:p>
      </dsp:txBody>
      <dsp:txXfrm>
        <a:off x="362199" y="3487900"/>
        <a:ext cx="5521380" cy="103437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71462A-A19E-46C8-9AAC-D27804174A5E}">
      <dsp:nvSpPr>
        <dsp:cNvPr id="0" name=""/>
        <dsp:cNvSpPr/>
      </dsp:nvSpPr>
      <dsp:spPr>
        <a:xfrm>
          <a:off x="0" y="10370"/>
          <a:ext cx="474058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25 627 руб., или 107,1% к 2022 году</a:t>
          </a:r>
        </a:p>
      </dsp:txBody>
      <dsp:txXfrm>
        <a:off x="22846" y="33216"/>
        <a:ext cx="4694895" cy="422308"/>
      </dsp:txXfrm>
    </dsp:sp>
    <dsp:sp modelId="{F4D54273-A467-4DE5-9A6A-08651D68FF3B}">
      <dsp:nvSpPr>
        <dsp:cNvPr id="0" name=""/>
        <dsp:cNvSpPr/>
      </dsp:nvSpPr>
      <dsp:spPr>
        <a:xfrm>
          <a:off x="0" y="496793"/>
          <a:ext cx="4740587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1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среднемесячная заработная плата, начисленная работникам за 2023 год</a:t>
          </a:r>
        </a:p>
      </dsp:txBody>
      <dsp:txXfrm>
        <a:off x="0" y="496793"/>
        <a:ext cx="4740587" cy="414000"/>
      </dsp:txXfrm>
    </dsp:sp>
    <dsp:sp modelId="{37E514A1-4C2E-41B2-A54B-0D0FAE036EA8}">
      <dsp:nvSpPr>
        <dsp:cNvPr id="0" name=""/>
        <dsp:cNvSpPr/>
      </dsp:nvSpPr>
      <dsp:spPr>
        <a:xfrm>
          <a:off x="0" y="910793"/>
          <a:ext cx="474058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2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2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1,3 %</a:t>
          </a:r>
        </a:p>
      </dsp:txBody>
      <dsp:txXfrm>
        <a:off x="22846" y="933639"/>
        <a:ext cx="4694895" cy="422308"/>
      </dsp:txXfrm>
    </dsp:sp>
    <dsp:sp modelId="{4162AFDC-61E3-4C00-B8AE-32931733349D}">
      <dsp:nvSpPr>
        <dsp:cNvPr id="0" name=""/>
        <dsp:cNvSpPr/>
      </dsp:nvSpPr>
      <dsp:spPr>
        <a:xfrm>
          <a:off x="0" y="1378793"/>
          <a:ext cx="4740587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1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уровень безработицы на 01.01.2024 </a:t>
          </a:r>
        </a:p>
      </dsp:txBody>
      <dsp:txXfrm>
        <a:off x="0" y="1378793"/>
        <a:ext cx="4740587" cy="414000"/>
      </dsp:txXfrm>
    </dsp:sp>
    <dsp:sp modelId="{CCD4386D-3D8E-4869-9B9C-0A9B6FCCEAB7}">
      <dsp:nvSpPr>
        <dsp:cNvPr id="0" name=""/>
        <dsp:cNvSpPr/>
      </dsp:nvSpPr>
      <dsp:spPr>
        <a:xfrm>
          <a:off x="0" y="1792793"/>
          <a:ext cx="4740587" cy="468000"/>
        </a:xfrm>
        <a:prstGeom prst="roundRect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lumMod val="110000"/>
                <a:satMod val="105000"/>
                <a:tint val="67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3000"/>
                <a:tint val="73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17 человек, или 37,0% к 01.01.2023</a:t>
          </a:r>
        </a:p>
      </dsp:txBody>
      <dsp:txXfrm>
        <a:off x="22846" y="1815639"/>
        <a:ext cx="4694895" cy="422308"/>
      </dsp:txXfrm>
    </dsp:sp>
    <dsp:sp modelId="{97290745-B1F2-4136-8554-FC51BBE6AEDA}">
      <dsp:nvSpPr>
        <dsp:cNvPr id="0" name=""/>
        <dsp:cNvSpPr/>
      </dsp:nvSpPr>
      <dsp:spPr>
        <a:xfrm>
          <a:off x="0" y="2271936"/>
          <a:ext cx="4740587" cy="41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0514" tIns="15240" rIns="85344" bIns="152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1200" b="1" kern="1200" dirty="0">
              <a:solidFill>
                <a:srgbClr val="126F87"/>
              </a:solidFill>
              <a:latin typeface="Ubuntu" panose="020B0504030602030204" pitchFamily="34" charset="0"/>
            </a:rPr>
            <a:t>численность безработных на 01.01.2024 </a:t>
          </a:r>
        </a:p>
      </dsp:txBody>
      <dsp:txXfrm>
        <a:off x="0" y="2271936"/>
        <a:ext cx="4740587" cy="414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A84AF7-8EE2-47E9-A826-B1E89E1FB029}">
      <dsp:nvSpPr>
        <dsp:cNvPr id="0" name=""/>
        <dsp:cNvSpPr/>
      </dsp:nvSpPr>
      <dsp:spPr>
        <a:xfrm>
          <a:off x="33444" y="1018902"/>
          <a:ext cx="3592285" cy="2873828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601E68-8F9B-4C1D-8921-1BFBDA0E6393}">
      <dsp:nvSpPr>
        <dsp:cNvPr id="0" name=""/>
        <dsp:cNvSpPr/>
      </dsp:nvSpPr>
      <dsp:spPr>
        <a:xfrm>
          <a:off x="323305" y="3605348"/>
          <a:ext cx="3197134" cy="1005839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126F87"/>
              </a:solidFill>
              <a:latin typeface="Ubuntu" panose="020B0504030602030204" pitchFamily="34" charset="0"/>
            </a:rPr>
            <a:t>углубленная переработка древесины</a:t>
          </a:r>
        </a:p>
      </dsp:txBody>
      <dsp:txXfrm>
        <a:off x="323305" y="3605348"/>
        <a:ext cx="3197134" cy="1005839"/>
      </dsp:txXfrm>
    </dsp:sp>
    <dsp:sp modelId="{932E441C-5CBA-48C2-88FC-B7C9B3AE345B}">
      <dsp:nvSpPr>
        <dsp:cNvPr id="0" name=""/>
        <dsp:cNvSpPr/>
      </dsp:nvSpPr>
      <dsp:spPr>
        <a:xfrm>
          <a:off x="3951514" y="1018902"/>
          <a:ext cx="3592285" cy="2873828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544BD85-6B34-41F6-9D37-5AF063B45042}">
      <dsp:nvSpPr>
        <dsp:cNvPr id="0" name=""/>
        <dsp:cNvSpPr/>
      </dsp:nvSpPr>
      <dsp:spPr>
        <a:xfrm>
          <a:off x="4274819" y="3605348"/>
          <a:ext cx="3197134" cy="1005839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kern="1200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 производство молочной продукции и сыров, реализация продукции г. Киров</a:t>
          </a:r>
        </a:p>
      </dsp:txBody>
      <dsp:txXfrm>
        <a:off x="4274819" y="3605348"/>
        <a:ext cx="3197134" cy="1005839"/>
      </dsp:txXfrm>
    </dsp:sp>
    <dsp:sp modelId="{40EAD0BB-7E21-4F9F-9449-B9742FF37857}">
      <dsp:nvSpPr>
        <dsp:cNvPr id="0" name=""/>
        <dsp:cNvSpPr/>
      </dsp:nvSpPr>
      <dsp:spPr>
        <a:xfrm>
          <a:off x="7903028" y="1018902"/>
          <a:ext cx="3592285" cy="2873828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59A542A-206C-4DFD-82E8-5FE115834A37}">
      <dsp:nvSpPr>
        <dsp:cNvPr id="0" name=""/>
        <dsp:cNvSpPr/>
      </dsp:nvSpPr>
      <dsp:spPr>
        <a:xfrm>
          <a:off x="8226334" y="3605348"/>
          <a:ext cx="3197134" cy="1005839"/>
        </a:xfrm>
        <a:prstGeom prst="wedgeRectCallout">
          <a:avLst>
            <a:gd name="adj1" fmla="val 20250"/>
            <a:gd name="adj2" fmla="val -607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solidFill>
            <a:srgbClr val="126F87"/>
          </a:solidFill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rgbClr val="126F87"/>
              </a:solidFill>
              <a:effectLst/>
              <a:latin typeface="Ubuntu" panose="020B0504030602030204" pitchFamily="34" charset="0"/>
              <a:ea typeface="Times New Roman" panose="02020603050405020304" pitchFamily="18" charset="0"/>
              <a:cs typeface="Times New Roman" panose="02020603050405020304" pitchFamily="18" charset="0"/>
            </a:rPr>
            <a:t>производство пищевых продуктов</a:t>
          </a:r>
          <a:endParaRPr lang="ru-RU" sz="1400" b="1" kern="1200" dirty="0">
            <a:solidFill>
              <a:srgbClr val="126F87"/>
            </a:solidFill>
            <a:latin typeface="Ubuntu" panose="020B0504030602030204" pitchFamily="34" charset="0"/>
          </a:endParaRPr>
        </a:p>
      </dsp:txBody>
      <dsp:txXfrm>
        <a:off x="8226334" y="3605348"/>
        <a:ext cx="3197134" cy="100583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4B68D-A3CD-4D67-9F81-61B5611D92DA}">
      <dsp:nvSpPr>
        <dsp:cNvPr id="0" name=""/>
        <dsp:cNvSpPr/>
      </dsp:nvSpPr>
      <dsp:spPr>
        <a:xfrm>
          <a:off x="0" y="874453"/>
          <a:ext cx="10515599" cy="664014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13A422-5C03-4508-8B3E-D33E882D6143}">
      <dsp:nvSpPr>
        <dsp:cNvPr id="0" name=""/>
        <dsp:cNvSpPr/>
      </dsp:nvSpPr>
      <dsp:spPr>
        <a:xfrm>
          <a:off x="75991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Обращение в администрацию округа</a:t>
          </a:r>
        </a:p>
      </dsp:txBody>
      <dsp:txXfrm>
        <a:off x="75991" y="0"/>
        <a:ext cx="3219574" cy="664014"/>
      </dsp:txXfrm>
    </dsp:sp>
    <dsp:sp modelId="{032BEF8E-47BE-4428-8991-5E3343D84535}">
      <dsp:nvSpPr>
        <dsp:cNvPr id="0" name=""/>
        <dsp:cNvSpPr/>
      </dsp:nvSpPr>
      <dsp:spPr>
        <a:xfrm>
          <a:off x="1604043" y="748282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DBBB01-6258-41FF-9CC4-76E6B1B7254B}">
      <dsp:nvSpPr>
        <dsp:cNvPr id="0" name=""/>
        <dsp:cNvSpPr/>
      </dsp:nvSpPr>
      <dsp:spPr>
        <a:xfrm>
          <a:off x="3283677" y="0"/>
          <a:ext cx="3219574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Консультирование, анализ проекта</a:t>
          </a:r>
        </a:p>
      </dsp:txBody>
      <dsp:txXfrm>
        <a:off x="3283677" y="0"/>
        <a:ext cx="3219574" cy="664014"/>
      </dsp:txXfrm>
    </dsp:sp>
    <dsp:sp modelId="{DCA5563C-77A9-4E8F-854E-00A37EA40C7A}">
      <dsp:nvSpPr>
        <dsp:cNvPr id="0" name=""/>
        <dsp:cNvSpPr/>
      </dsp:nvSpPr>
      <dsp:spPr>
        <a:xfrm>
          <a:off x="4831791" y="748282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47DA86-DFD4-4CBD-BCBB-24945323EC93}">
      <dsp:nvSpPr>
        <dsp:cNvPr id="0" name=""/>
        <dsp:cNvSpPr/>
      </dsp:nvSpPr>
      <dsp:spPr>
        <a:xfrm>
          <a:off x="6578351" y="0"/>
          <a:ext cx="2856558" cy="66401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126F87"/>
              </a:solidFill>
              <a:latin typeface="Ubuntu" panose="020B0504030602030204" pitchFamily="34" charset="0"/>
            </a:rPr>
            <a:t>Подбор подходящих мер поддержки</a:t>
          </a:r>
        </a:p>
      </dsp:txBody>
      <dsp:txXfrm>
        <a:off x="6578351" y="0"/>
        <a:ext cx="2856558" cy="664014"/>
      </dsp:txXfrm>
    </dsp:sp>
    <dsp:sp modelId="{853B6E41-C2E1-4FC4-A320-FEAB91B1B476}">
      <dsp:nvSpPr>
        <dsp:cNvPr id="0" name=""/>
        <dsp:cNvSpPr/>
      </dsp:nvSpPr>
      <dsp:spPr>
        <a:xfrm>
          <a:off x="7961044" y="756908"/>
          <a:ext cx="163471" cy="16347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8A626-724E-4A03-B89F-F12DC5708BDE}" type="datetimeFigureOut">
              <a:rPr lang="ru-RU" smtClean="0"/>
              <a:t>20.05.2024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8E30D-A710-41F5-A9CB-FB729BBFBFD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71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413121-B006-4AD9-BF93-91BAE8181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AFE33-201B-4B45-92DE-33D61239805D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065BBE-B026-485B-96A5-CF070B131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421CD87-980C-42C4-9AFF-FC48BA7696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23994-98C8-4A86-995E-F28EBD892A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5603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4D4AB2-23CA-4A75-9D9E-0E1096F7D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D4F5F-58AF-4EC4-B9A3-4ED432DC4B65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A933BA-E98C-414F-9639-075FF2B80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473D1D-75AE-495C-9DA6-4B91B56DA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C36C1-4006-4BD6-BE4E-98ECC7D3C5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9287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C1B1CC-518C-4193-AA85-9739046F0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52D71C-175B-42AF-B724-EEB7E9144F4A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1767BF-9F01-451C-88CC-E9B7A47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5D2D77-9F88-4BFA-A3E9-0C57036EC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271F7-6CA9-4AE6-968D-BAFE7BE25B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37224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0D4078-E33F-454B-A25B-EFB2E6166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63F9E-B235-46CA-9888-10622F643C41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667D58-5B8A-4417-BE84-4986D9000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8E165B-645B-4B07-8646-D0747D9F0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8721B-1413-4BCD-A8DA-84FE32D658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3165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F6963B-AA65-4669-A181-3B96EB730C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A605-073A-45FA-B635-61A5C85F264B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3804C98-7AE1-4B45-84E4-B146630395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4A0C5F-209A-45E4-9D63-A7A54DDE3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9E93-F027-4AF5-9C4B-6751300C8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2556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3B24157-517A-4522-968A-2A7CF8410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080B7-AA7B-45AA-8941-AC329D16BCB2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E5BDBB70-FE36-4DFA-B1FF-6A9B35330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FCBD9F37-95FB-4BB4-BA85-9EC54D6CA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509EB-AB26-4752-B966-FA4A15D65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7786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9DB057E4-A595-41A7-9416-C281C6E97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DA552-85BB-4133-8B52-7F3155B33CF4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D8556972-DFC6-4ABD-9E24-8654575E3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D87EF9C5-EDFD-417C-B9C7-33EEA3E80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58F22-07A7-475B-9D32-A4FE55D9F3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65080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1EB9CE23-467A-4975-A315-BEE1D3872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9E8BC-7D62-4E19-998F-6C55A8C970EC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CA71B24B-C92C-4F89-8C8D-79CBDE78A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67EC27A7-5BBD-438C-8E9D-C4971E77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2FF415-0C32-4506-9E96-DDC0801BB4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273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FF8B1851-9BB8-42F5-B212-B67938EE4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8678B-885D-40E8-9A85-4643A965590C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5E562BB4-AB7F-40AA-A522-4521398258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752BCEDD-5B2C-415D-B618-A4EF03E82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84E6E-31A4-4119-B33B-0778E030A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838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43813D03-DE50-4FA9-A52D-16941225E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12581-2F6B-4BF8-9FCF-9905BA913410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8C9487FE-DB4A-4BB3-98A2-A8C5D549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67F947A5-8CA4-4BD5-A63F-63D759877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ED3DBE-B88D-4319-947F-41382F8F45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2370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5625D39-AF29-4B1D-8A61-FE132743B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33252-3D12-4469-A52D-6AE216701431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B56CAE4A-3824-4BB1-B60F-D745EFDD7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08674811-C832-4BA0-B4EC-C03BDDA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19725-1225-4434-B7E9-31F7B8A066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17066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034D9DB4-FD7B-4655-AB00-1E65CF3D42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E2AB2240-4C6F-45EA-9ED6-9AFB07DE0E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DA1C6C-5B20-4A2F-B5E3-C7DFAA52C0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017D17B-0036-46B3-81D8-9CF28BAF2B71}" type="datetimeFigureOut">
              <a:rPr lang="ru-RU"/>
              <a:pPr>
                <a:defRPr/>
              </a:pPr>
              <a:t>20.05.2024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2D2AB4-8719-4E28-AE67-1529B352E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C0E185-26F2-4EB8-9457-CEEB82864E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8CE8C9-B0E5-4107-ACF5-D6500A8389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1" r:id="rId1"/>
    <p:sldLayoutId id="2147484052" r:id="rId2"/>
    <p:sldLayoutId id="2147484053" r:id="rId3"/>
    <p:sldLayoutId id="2147484054" r:id="rId4"/>
    <p:sldLayoutId id="2147484055" r:id="rId5"/>
    <p:sldLayoutId id="2147484056" r:id="rId6"/>
    <p:sldLayoutId id="2147484057" r:id="rId7"/>
    <p:sldLayoutId id="2147484058" r:id="rId8"/>
    <p:sldLayoutId id="2147484059" r:id="rId9"/>
    <p:sldLayoutId id="2147484060" r:id="rId10"/>
    <p:sldLayoutId id="214748406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svg"/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hyperlink" Target="https://kirov-investkarta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Relationship Id="rId9" Type="http://schemas.openxmlformats.org/officeDocument/2006/relationships/image" Target="../media/image7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mailto:bcntorl@mail.ru" TargetMode="External"/><Relationship Id="rId3" Type="http://schemas.openxmlformats.org/officeDocument/2006/relationships/diagramLayout" Target="../diagrams/layout4.xml"/><Relationship Id="rId7" Type="http://schemas.openxmlformats.org/officeDocument/2006/relationships/chart" Target="../charts/char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mailto:vcpe@mail.ru" TargetMode="External"/><Relationship Id="rId3" Type="http://schemas.openxmlformats.org/officeDocument/2006/relationships/image" Target="../media/image76.png"/><Relationship Id="rId7" Type="http://schemas.openxmlformats.org/officeDocument/2006/relationships/hyperlink" Target="mailto:mail@kfpp.ru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mailto:info@info.ru" TargetMode="External"/><Relationship Id="rId13" Type="http://schemas.openxmlformats.org/officeDocument/2006/relationships/hyperlink" Target="https://vk.com/mspbank" TargetMode="External"/><Relationship Id="rId3" Type="http://schemas.openxmlformats.org/officeDocument/2006/relationships/image" Target="../media/image82.png"/><Relationship Id="rId7" Type="http://schemas.openxmlformats.org/officeDocument/2006/relationships/image" Target="../media/image85.jpeg"/><Relationship Id="rId12" Type="http://schemas.openxmlformats.org/officeDocument/2006/relationships/hyperlink" Target="https://mspbank.ru/contacts/" TargetMode="External"/><Relationship Id="rId2" Type="http://schemas.openxmlformats.org/officeDocument/2006/relationships/image" Target="../media/image81.jpeg"/><Relationship Id="rId16" Type="http://schemas.openxmlformats.org/officeDocument/2006/relationships/hyperlink" Target="https://frprf.ru/kontakt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11" Type="http://schemas.openxmlformats.org/officeDocument/2006/relationships/hyperlink" Target="https://corpmsp.ru/contacts/" TargetMode="External"/><Relationship Id="rId5" Type="http://schemas.openxmlformats.org/officeDocument/2006/relationships/image" Target="../media/image84.png"/><Relationship Id="rId15" Type="http://schemas.openxmlformats.org/officeDocument/2006/relationships/hyperlink" Target="tel:8-800-500-71-29" TargetMode="External"/><Relationship Id="rId10" Type="http://schemas.openxmlformats.org/officeDocument/2006/relationships/hyperlink" Target="mailto:info@corpmsp.ru" TargetMode="External"/><Relationship Id="rId4" Type="http://schemas.openxmlformats.org/officeDocument/2006/relationships/image" Target="../media/image83.jpeg"/><Relationship Id="rId9" Type="http://schemas.openxmlformats.org/officeDocument/2006/relationships/hyperlink" Target="mailto:info@veb.ru" TargetMode="External"/><Relationship Id="rId14" Type="http://schemas.openxmlformats.org/officeDocument/2006/relationships/hyperlink" Target="tel:+7-495-120-24-16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17" Type="http://schemas.openxmlformats.org/officeDocument/2006/relationships/image" Target="../media/image32.svg"/><Relationship Id="rId2" Type="http://schemas.openxmlformats.org/officeDocument/2006/relationships/image" Target="../media/image17.png"/><Relationship Id="rId16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5" Type="http://schemas.openxmlformats.org/officeDocument/2006/relationships/image" Target="../media/image3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13" Type="http://schemas.openxmlformats.org/officeDocument/2006/relationships/image" Target="../media/image46.jpeg"/><Relationship Id="rId3" Type="http://schemas.openxmlformats.org/officeDocument/2006/relationships/image" Target="../media/image37.jpeg"/><Relationship Id="rId7" Type="http://schemas.openxmlformats.org/officeDocument/2006/relationships/image" Target="../media/image15.jpeg"/><Relationship Id="rId12" Type="http://schemas.openxmlformats.org/officeDocument/2006/relationships/image" Target="../media/image45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4.jpeg"/><Relationship Id="rId5" Type="http://schemas.openxmlformats.org/officeDocument/2006/relationships/image" Target="../media/image39.jpeg"/><Relationship Id="rId15" Type="http://schemas.openxmlformats.org/officeDocument/2006/relationships/image" Target="../media/image48.jpeg"/><Relationship Id="rId10" Type="http://schemas.openxmlformats.org/officeDocument/2006/relationships/image" Target="../media/image43.jpeg"/><Relationship Id="rId4" Type="http://schemas.openxmlformats.org/officeDocument/2006/relationships/image" Target="../media/image38.jpeg"/><Relationship Id="rId9" Type="http://schemas.openxmlformats.org/officeDocument/2006/relationships/image" Target="../media/image42.jpeg"/><Relationship Id="rId14" Type="http://schemas.openxmlformats.org/officeDocument/2006/relationships/image" Target="../media/image4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image" Target="../media/image54.jpeg"/><Relationship Id="rId3" Type="http://schemas.openxmlformats.org/officeDocument/2006/relationships/image" Target="../media/image50.png"/><Relationship Id="rId7" Type="http://schemas.openxmlformats.org/officeDocument/2006/relationships/diagramLayout" Target="../diagrams/layout2.xml"/><Relationship Id="rId12" Type="http://schemas.openxmlformats.org/officeDocument/2006/relationships/image" Target="../media/image5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52.jpeg"/><Relationship Id="rId5" Type="http://schemas.openxmlformats.org/officeDocument/2006/relationships/chart" Target="../charts/chart3.xml"/><Relationship Id="rId10" Type="http://schemas.microsoft.com/office/2007/relationships/diagramDrawing" Target="../diagrams/drawing2.xml"/><Relationship Id="rId4" Type="http://schemas.openxmlformats.org/officeDocument/2006/relationships/image" Target="../media/image51.jpeg"/><Relationship Id="rId9" Type="http://schemas.openxmlformats.org/officeDocument/2006/relationships/diagramColors" Target="../diagrams/colors2.xml"/><Relationship Id="rId14" Type="http://schemas.openxmlformats.org/officeDocument/2006/relationships/image" Target="../media/image5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50" name="Заголовок 1">
            <a:extLst>
              <a:ext uri="{FF2B5EF4-FFF2-40B4-BE49-F238E27FC236}">
                <a16:creationId xmlns:a16="http://schemas.microsoft.com/office/drawing/2014/main" id="{634E4AE7-327E-4438-B3F6-95414E92D06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237463" y="1160451"/>
            <a:ext cx="7954537" cy="2387600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rgbClr val="002060"/>
                </a:solidFill>
              </a:rPr>
              <a:t>Инвестиционная привлекательность</a:t>
            </a:r>
          </a:p>
        </p:txBody>
      </p:sp>
      <p:sp>
        <p:nvSpPr>
          <p:cNvPr id="2051" name="Подзаголовок 2">
            <a:extLst>
              <a:ext uri="{FF2B5EF4-FFF2-40B4-BE49-F238E27FC236}">
                <a16:creationId xmlns:a16="http://schemas.microsoft.com/office/drawing/2014/main" id="{90791151-47D5-438A-8D21-25A8947AAC8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738149" y="4713919"/>
            <a:ext cx="7779648" cy="124936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Ubuntu" panose="020B0504030602030204" pitchFamily="34" charset="0"/>
              </a:rPr>
              <a:t>Свечинский муниципальный округ </a:t>
            </a:r>
          </a:p>
          <a:p>
            <a:pPr eaLnBrk="1" hangingPunct="1"/>
            <a:r>
              <a:rPr lang="ru-RU" altLang="ru-RU" sz="2800" b="1" dirty="0">
                <a:solidFill>
                  <a:srgbClr val="002060"/>
                </a:solidFill>
                <a:latin typeface="Ubuntu" panose="020B0504030602030204" pitchFamily="34" charset="0"/>
              </a:rPr>
              <a:t>Кировской области</a:t>
            </a:r>
          </a:p>
        </p:txBody>
      </p:sp>
      <p:sp>
        <p:nvSpPr>
          <p:cNvPr id="2055" name="TextBox 16">
            <a:extLst>
              <a:ext uri="{FF2B5EF4-FFF2-40B4-BE49-F238E27FC236}">
                <a16:creationId xmlns:a16="http://schemas.microsoft.com/office/drawing/2014/main" id="{16C565F0-4FB8-4028-81D6-24DC90D0C1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6738" y="3244850"/>
            <a:ext cx="62150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latin typeface="Constantia" panose="02030602050306030303" pitchFamily="18" charset="0"/>
            </a:endParaRPr>
          </a:p>
        </p:txBody>
      </p:sp>
      <p:pic>
        <p:nvPicPr>
          <p:cNvPr id="11" name="Picture 2" descr="Стела Свечинский район, въездной знак, Р-243 — Яндекс Карты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1465" y="209752"/>
            <a:ext cx="2133107" cy="1663547"/>
          </a:xfrm>
          <a:prstGeom prst="round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6100" y="1007427"/>
            <a:ext cx="2315019" cy="1550062"/>
          </a:xfrm>
          <a:prstGeom prst="roundRect">
            <a:avLst/>
          </a:prstGeom>
          <a:noFill/>
          <a:ln>
            <a:solidFill>
              <a:srgbClr val="126F87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672" y="2255871"/>
            <a:ext cx="2206900" cy="1615648"/>
          </a:xfrm>
          <a:prstGeom prst="roundRect">
            <a:avLst/>
          </a:prstGeom>
          <a:noFill/>
          <a:ln>
            <a:solidFill>
              <a:srgbClr val="126F87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36100" y="2954571"/>
            <a:ext cx="2436473" cy="1661687"/>
          </a:xfrm>
          <a:prstGeom prst="roundRect">
            <a:avLst/>
          </a:prstGeom>
          <a:noFill/>
          <a:ln>
            <a:solidFill>
              <a:srgbClr val="126F87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27000"/>
          </a:effectLst>
        </p:spPr>
      </p:pic>
      <p:pic>
        <p:nvPicPr>
          <p:cNvPr id="15" name="Picture 3" descr="F:\фотки\nW_XoOIlfII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4744" y="4307446"/>
            <a:ext cx="2363550" cy="1743926"/>
          </a:xfrm>
          <a:prstGeom prst="round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Picture 1" descr="F:\фотки\-vBq9SgcBm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36100" y="4979459"/>
            <a:ext cx="2391237" cy="1697386"/>
          </a:xfrm>
          <a:prstGeom prst="round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3275470" cy="294451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Туризм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5F78B5E-F3EB-5C04-1085-3BE5831DC624}"/>
              </a:ext>
            </a:extLst>
          </p:cNvPr>
          <p:cNvSpPr/>
          <p:nvPr/>
        </p:nvSpPr>
        <p:spPr>
          <a:xfrm>
            <a:off x="386038" y="1326815"/>
            <a:ext cx="640383" cy="676263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/>
              <a:t>1</a:t>
            </a:r>
            <a:endParaRPr lang="ru-RU" sz="2000" b="1" kern="1200" dirty="0"/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DA67ED8C-9D7B-C059-FF38-5F504235CB58}"/>
              </a:ext>
            </a:extLst>
          </p:cNvPr>
          <p:cNvSpPr/>
          <p:nvPr/>
        </p:nvSpPr>
        <p:spPr>
          <a:xfrm>
            <a:off x="1224258" y="976989"/>
            <a:ext cx="5912522" cy="1575895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ln>
            <a:solidFill>
              <a:srgbClr val="126F87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Краеведческий отдел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ЦКиД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пгт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Свеча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endParaRPr lang="ru-RU" sz="800" b="1" dirty="0">
              <a:solidFill>
                <a:srgbClr val="126F87"/>
              </a:solidFill>
              <a:latin typeface="Ubuntu" panose="020B0504030602030204" pitchFamily="34" charset="0"/>
            </a:endParaRP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Фукалова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Елена Михайловна – заведующий отделом краеведения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Телефоны: 8 (83358) 2-13-97, 2-13-98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Залы открыты для посещения: пн.-пт. с 10.00 до 16.00 в здании Центра культуры и досуга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пгт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Свеча по адресу: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пгт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Свеча, ул. Свободы д. 4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27A799B3-DCE8-22DC-503F-C0F5FCD46103}"/>
              </a:ext>
            </a:extLst>
          </p:cNvPr>
          <p:cNvSpPr/>
          <p:nvPr/>
        </p:nvSpPr>
        <p:spPr>
          <a:xfrm>
            <a:off x="332240" y="4842162"/>
            <a:ext cx="641453" cy="676263"/>
          </a:xfrm>
          <a:custGeom>
            <a:avLst/>
            <a:gdLst>
              <a:gd name="connsiteX0" fmla="*/ 0 w 594660"/>
              <a:gd name="connsiteY0" fmla="*/ 278554 h 557107"/>
              <a:gd name="connsiteX1" fmla="*/ 139277 w 594660"/>
              <a:gd name="connsiteY1" fmla="*/ 0 h 557107"/>
              <a:gd name="connsiteX2" fmla="*/ 455383 w 594660"/>
              <a:gd name="connsiteY2" fmla="*/ 0 h 557107"/>
              <a:gd name="connsiteX3" fmla="*/ 594660 w 594660"/>
              <a:gd name="connsiteY3" fmla="*/ 278554 h 557107"/>
              <a:gd name="connsiteX4" fmla="*/ 455383 w 594660"/>
              <a:gd name="connsiteY4" fmla="*/ 557107 h 557107"/>
              <a:gd name="connsiteX5" fmla="*/ 139277 w 594660"/>
              <a:gd name="connsiteY5" fmla="*/ 557107 h 557107"/>
              <a:gd name="connsiteX6" fmla="*/ 0 w 594660"/>
              <a:gd name="connsiteY6" fmla="*/ 278554 h 55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660" h="557107">
                <a:moveTo>
                  <a:pt x="297329" y="0"/>
                </a:moveTo>
                <a:lnTo>
                  <a:pt x="594659" y="130482"/>
                </a:lnTo>
                <a:lnTo>
                  <a:pt x="594659" y="426625"/>
                </a:lnTo>
                <a:lnTo>
                  <a:pt x="297329" y="557107"/>
                </a:lnTo>
                <a:lnTo>
                  <a:pt x="1" y="426625"/>
                </a:lnTo>
                <a:lnTo>
                  <a:pt x="1" y="130482"/>
                </a:lnTo>
                <a:lnTo>
                  <a:pt x="29732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13333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13333"/>
            </a:schemeClr>
          </a:effectRef>
          <a:fontRef idx="minor">
            <a:schemeClr val="lt1"/>
          </a:fontRef>
        </p:style>
        <p:txBody>
          <a:bodyPr spcFirstLastPara="0" vert="horz" wrap="square" lIns="102619" tIns="108682" rIns="102620" bIns="10868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/>
              <a:t>1</a:t>
            </a: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5C5BF48-7F8D-BB14-82CD-B0101BC75761}"/>
              </a:ext>
            </a:extLst>
          </p:cNvPr>
          <p:cNvSpPr/>
          <p:nvPr/>
        </p:nvSpPr>
        <p:spPr>
          <a:xfrm>
            <a:off x="1224258" y="2757669"/>
            <a:ext cx="5912522" cy="1477901"/>
          </a:xfrm>
          <a:custGeom>
            <a:avLst/>
            <a:gdLst>
              <a:gd name="connsiteX0" fmla="*/ 165637 w 993802"/>
              <a:gd name="connsiteY0" fmla="*/ 0 h 4647430"/>
              <a:gd name="connsiteX1" fmla="*/ 828165 w 993802"/>
              <a:gd name="connsiteY1" fmla="*/ 0 h 4647430"/>
              <a:gd name="connsiteX2" fmla="*/ 993802 w 993802"/>
              <a:gd name="connsiteY2" fmla="*/ 165637 h 4647430"/>
              <a:gd name="connsiteX3" fmla="*/ 993802 w 993802"/>
              <a:gd name="connsiteY3" fmla="*/ 4647430 h 4647430"/>
              <a:gd name="connsiteX4" fmla="*/ 993802 w 993802"/>
              <a:gd name="connsiteY4" fmla="*/ 4647430 h 4647430"/>
              <a:gd name="connsiteX5" fmla="*/ 0 w 993802"/>
              <a:gd name="connsiteY5" fmla="*/ 4647430 h 4647430"/>
              <a:gd name="connsiteX6" fmla="*/ 0 w 993802"/>
              <a:gd name="connsiteY6" fmla="*/ 4647430 h 4647430"/>
              <a:gd name="connsiteX7" fmla="*/ 0 w 993802"/>
              <a:gd name="connsiteY7" fmla="*/ 165637 h 4647430"/>
              <a:gd name="connsiteX8" fmla="*/ 165637 w 993802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802" h="4647430">
                <a:moveTo>
                  <a:pt x="993802" y="774587"/>
                </a:moveTo>
                <a:lnTo>
                  <a:pt x="993802" y="3872843"/>
                </a:lnTo>
                <a:cubicBezTo>
                  <a:pt x="993802" y="4300636"/>
                  <a:pt x="977944" y="4647430"/>
                  <a:pt x="958382" y="4647430"/>
                </a:cubicBezTo>
                <a:lnTo>
                  <a:pt x="0" y="4647430"/>
                </a:lnTo>
                <a:lnTo>
                  <a:pt x="0" y="4647430"/>
                </a:lnTo>
                <a:lnTo>
                  <a:pt x="0" y="0"/>
                </a:lnTo>
                <a:lnTo>
                  <a:pt x="0" y="0"/>
                </a:lnTo>
                <a:lnTo>
                  <a:pt x="958382" y="0"/>
                </a:lnTo>
                <a:cubicBezTo>
                  <a:pt x="977944" y="0"/>
                  <a:pt x="993802" y="346794"/>
                  <a:pt x="993802" y="774587"/>
                </a:cubicBezTo>
                <a:close/>
              </a:path>
            </a:pathLst>
          </a:custGeom>
          <a:ln>
            <a:solidFill>
              <a:srgbClr val="126F87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8672" rIns="58672" bIns="58674" numCol="1" spcCol="1270" anchor="ctr" anchorCtr="0">
            <a:noAutofit/>
          </a:bodyPr>
          <a:lstStyle/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Куваевские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чтения ежегодно проходящие в 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Свечинской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центральной районной  библиотеке им. О.М.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Куваева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(в день рождения писателя, 12 августа)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endParaRPr lang="ru-RU" sz="800" b="1" dirty="0">
              <a:solidFill>
                <a:srgbClr val="126F87"/>
              </a:solidFill>
              <a:latin typeface="Ubuntu" panose="020B0504030602030204" pitchFamily="34" charset="0"/>
            </a:endParaRP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Кудреватых Елена Михайловна - руководитель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Телефоны: 8 (83358) 2-14-01, 2-23-40 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Адрес: Кировская область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пгт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. Свеча ул. Мира, д.1</a:t>
            </a:r>
            <a:endParaRPr lang="ru-RU" sz="1400" b="1" kern="1200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224258" y="4495048"/>
            <a:ext cx="5912522" cy="1498554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ln>
            <a:solidFill>
              <a:srgbClr val="126F87"/>
            </a:solidFill>
          </a:ln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Музейная экспозиция «Жизнь и творчество О.М.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Куваева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» 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Юмская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сельская библиотека-филиал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endParaRPr lang="ru-RU" sz="800" b="1" dirty="0">
              <a:solidFill>
                <a:srgbClr val="126F87"/>
              </a:solidFill>
              <a:latin typeface="Ubuntu" panose="020B0504030602030204" pitchFamily="34" charset="0"/>
            </a:endParaRP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Кудреватых Елена Михайловна - руководитель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Телефоны: 8 (83358) 2-14-01, 2-23-40 </a:t>
            </a:r>
          </a:p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Адрес: Кировская область, </a:t>
            </a:r>
            <a:r>
              <a:rPr lang="ru-RU" sz="1400" b="1" dirty="0" err="1">
                <a:solidFill>
                  <a:srgbClr val="126F87"/>
                </a:solidFill>
                <a:latin typeface="Ubuntu" panose="020B0504030602030204" pitchFamily="34" charset="0"/>
              </a:rPr>
              <a:t>Свечинский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район, с. Юма , ул. Коммуны, 15б</a:t>
            </a:r>
            <a:endParaRPr lang="ru-RU" sz="1400" b="1" kern="1200" dirty="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8B64126-D01D-46F4-9B50-D11C4594EFB8}"/>
              </a:ext>
            </a:extLst>
          </p:cNvPr>
          <p:cNvGrpSpPr/>
          <p:nvPr/>
        </p:nvGrpSpPr>
        <p:grpSpPr>
          <a:xfrm>
            <a:off x="332239" y="3088632"/>
            <a:ext cx="641453" cy="667973"/>
            <a:chOff x="1" y="532683"/>
            <a:chExt cx="461518" cy="488049"/>
          </a:xfr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kern="1200" dirty="0"/>
                <a:t>1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F85D4-220A-B9D7-19E2-A0967D6E91FE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645" y="1379826"/>
            <a:ext cx="2746086" cy="1560058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17" y="663595"/>
            <a:ext cx="2631689" cy="157589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645" y="5405418"/>
            <a:ext cx="2746086" cy="1326815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617" y="4769148"/>
            <a:ext cx="2578961" cy="1498554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645" y="3512030"/>
            <a:ext cx="2710827" cy="1483127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0221" y="2758614"/>
            <a:ext cx="2746085" cy="1411775"/>
          </a:xfrm>
          <a:prstGeom prst="round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8492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3200" dirty="0">
              <a:solidFill>
                <a:srgbClr val="126F87"/>
              </a:solidFill>
              <a:latin typeface="Ubuntu" panose="020B0504030602030204" pitchFamily="34" charset="0"/>
              <a:ea typeface="+mj-ea"/>
              <a:cs typeface="+mj-cs"/>
            </a:endParaRPr>
          </a:p>
        </p:txBody>
      </p:sp>
      <p:sp>
        <p:nvSpPr>
          <p:cNvPr id="4" name="Скругленный прямоугольник 84">
            <a:extLst>
              <a:ext uri="{FF2B5EF4-FFF2-40B4-BE49-F238E27FC236}">
                <a16:creationId xmlns:a16="http://schemas.microsoft.com/office/drawing/2014/main" id="{04D3E2DC-C258-F2CB-F1BC-56CC05481A02}"/>
              </a:ext>
            </a:extLst>
          </p:cNvPr>
          <p:cNvSpPr/>
          <p:nvPr/>
        </p:nvSpPr>
        <p:spPr>
          <a:xfrm>
            <a:off x="607138" y="692150"/>
            <a:ext cx="11371262" cy="1152811"/>
          </a:xfrm>
          <a:prstGeom prst="roundRect">
            <a:avLst>
              <a:gd name="adj" fmla="val 22226"/>
            </a:avLst>
          </a:prstGeom>
          <a:solidFill>
            <a:srgbClr val="126F87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32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799FE85-A84F-1CEE-64DE-D79243C3FF3D}"/>
              </a:ext>
            </a:extLst>
          </p:cNvPr>
          <p:cNvSpPr txBox="1"/>
          <p:nvPr/>
        </p:nvSpPr>
        <p:spPr>
          <a:xfrm>
            <a:off x="607138" y="135493"/>
            <a:ext cx="9160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ОРГАНИЗАЦИИ</a:t>
            </a:r>
            <a:endParaRPr lang="ru-ID" sz="24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Номер слайда 50">
            <a:extLst>
              <a:ext uri="{FF2B5EF4-FFF2-40B4-BE49-F238E27FC236}">
                <a16:creationId xmlns:a16="http://schemas.microsoft.com/office/drawing/2014/main" id="{FFCEA104-CED1-1DA1-E40C-92141EC24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26096" y="6585863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fld>
            <a:endParaRPr lang="ru-ID" sz="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EE8EE3F0-2461-F016-C6B5-9683BFFE65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9125971"/>
              </p:ext>
            </p:extLst>
          </p:nvPr>
        </p:nvGraphicFramePr>
        <p:xfrm>
          <a:off x="607137" y="694266"/>
          <a:ext cx="11371263" cy="3886330"/>
        </p:xfrm>
        <a:graphic>
          <a:graphicData uri="http://schemas.openxmlformats.org/drawingml/2006/table">
            <a:tbl>
              <a:tblPr firstRow="1" bandRow="1">
                <a:noFill/>
                <a:tableStyleId>{5C22544A-7EE6-4342-B048-85BDC9FD1C3A}</a:tableStyleId>
              </a:tblPr>
              <a:tblGrid>
                <a:gridCol w="2610516">
                  <a:extLst>
                    <a:ext uri="{9D8B030D-6E8A-4147-A177-3AD203B41FA5}">
                      <a16:colId xmlns:a16="http://schemas.microsoft.com/office/drawing/2014/main" val="3163916451"/>
                    </a:ext>
                  </a:extLst>
                </a:gridCol>
                <a:gridCol w="3165894">
                  <a:extLst>
                    <a:ext uri="{9D8B030D-6E8A-4147-A177-3AD203B41FA5}">
                      <a16:colId xmlns:a16="http://schemas.microsoft.com/office/drawing/2014/main" val="2399887350"/>
                    </a:ext>
                  </a:extLst>
                </a:gridCol>
                <a:gridCol w="1328468">
                  <a:extLst>
                    <a:ext uri="{9D8B030D-6E8A-4147-A177-3AD203B41FA5}">
                      <a16:colId xmlns:a16="http://schemas.microsoft.com/office/drawing/2014/main" val="223652072"/>
                    </a:ext>
                  </a:extLst>
                </a:gridCol>
                <a:gridCol w="1190445">
                  <a:extLst>
                    <a:ext uri="{9D8B030D-6E8A-4147-A177-3AD203B41FA5}">
                      <a16:colId xmlns:a16="http://schemas.microsoft.com/office/drawing/2014/main" val="391878684"/>
                    </a:ext>
                  </a:extLst>
                </a:gridCol>
                <a:gridCol w="1500997">
                  <a:extLst>
                    <a:ext uri="{9D8B030D-6E8A-4147-A177-3AD203B41FA5}">
                      <a16:colId xmlns:a16="http://schemas.microsoft.com/office/drawing/2014/main" val="4168060387"/>
                    </a:ext>
                  </a:extLst>
                </a:gridCol>
                <a:gridCol w="1574943">
                  <a:extLst>
                    <a:ext uri="{9D8B030D-6E8A-4147-A177-3AD203B41FA5}">
                      <a16:colId xmlns:a16="http://schemas.microsoft.com/office/drawing/2014/main" val="2443306719"/>
                    </a:ext>
                  </a:extLst>
                </a:gridCol>
              </a:tblGrid>
              <a:tr h="1139118"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НАИМЕНОВАНИЕ КОМПАНИИ </a:t>
                      </a:r>
                      <a:endParaRPr lang="ru-ID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СФЕРА ДЕЯТЕЛЬНОСТИ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ВЫРУЧКА</a:t>
                      </a:r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за 2023 год,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млн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 </a:t>
                      </a:r>
                      <a:r>
                        <a:rPr lang="ru-RU" sz="1100" b="1" i="0" dirty="0" err="1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руб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ВЫРУЧКА, </a:t>
                      </a:r>
                    </a:p>
                    <a:p>
                      <a:pPr algn="ctr"/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% к 2022 году</a:t>
                      </a:r>
                      <a:endParaRPr lang="ru-ID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СРЕДНЕСПИСОЧНАЯ ЧИСЛЕННОСТЬ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за 2023 год, чел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0" marR="0" marT="216000" marB="21600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СРЕДНЕСПИСОЧНАЯ ЧИСЛЕННОСТЬ,</a:t>
                      </a:r>
                      <a:r>
                        <a:rPr lang="ru-ID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1" i="0" dirty="0"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% к 2022 году</a:t>
                      </a:r>
                      <a:endParaRPr lang="ru-ID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ID" sz="1100" b="1" i="0" dirty="0"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216000" marB="21600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76A7C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0895412"/>
                  </a:ext>
                </a:extLst>
              </a:tr>
              <a:tr h="454625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«</a:t>
                      </a:r>
                      <a:r>
                        <a:rPr lang="ru-RU" sz="14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Свечинский</a:t>
                      </a:r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400" b="1" i="0" spc="-10" baseline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лесбытсервис</a:t>
                      </a:r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» </a:t>
                      </a:r>
                      <a:endParaRPr lang="ru-ID" sz="14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пиломатериалов, топливных </a:t>
                      </a:r>
                      <a:r>
                        <a:rPr lang="ru-RU" sz="1400" b="0" i="0" dirty="0" err="1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пеллетов</a:t>
                      </a:r>
                      <a:endParaRPr lang="ru-ID" sz="1400" b="0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56,4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126,0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100,0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276A7C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187201"/>
                  </a:ext>
                </a:extLst>
              </a:tr>
              <a:tr h="454625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ИП Андрианов О.А.</a:t>
                      </a:r>
                      <a:endParaRPr lang="ru-ID" sz="14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пиломатериалов</a:t>
                      </a:r>
                      <a:endParaRPr lang="ru-ID" sz="1400" b="0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276A7C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925131"/>
                  </a:ext>
                </a:extLst>
              </a:tr>
              <a:tr h="454625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ООО «18 Марта»</a:t>
                      </a:r>
                      <a:endParaRPr lang="ru-ID" sz="14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Разведение молочного крупного рогатого</a:t>
                      </a:r>
                      <a:r>
                        <a:rPr lang="ru-RU" sz="1400" b="0" i="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скота, производство сырого молока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1400" b="0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55,9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132,6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107,7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276A7C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548693"/>
                  </a:ext>
                </a:extLst>
              </a:tr>
              <a:tr h="454625">
                <a:tc>
                  <a:txBody>
                    <a:bodyPr/>
                    <a:lstStyle/>
                    <a:p>
                      <a:pPr algn="l"/>
                      <a:r>
                        <a:rPr lang="ru-RU" sz="1400" b="1" i="0" spc="-1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ИП Перминова Е.С.</a:t>
                      </a:r>
                      <a:endParaRPr lang="ru-ID" sz="1400" b="1" i="0" spc="-10" baseline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3600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Производство хлеба</a:t>
                      </a:r>
                      <a:r>
                        <a:rPr lang="ru-RU" sz="1400" b="0" i="0" baseline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 и хлебобулочных изделий недлительного хранения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ID" sz="1400" b="0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8000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rgbClr val="0E2C68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ID" sz="1400" b="1" i="0" dirty="0">
                        <a:solidFill>
                          <a:srgbClr val="0E2C68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276A7C">
                        <a:alpha val="34902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dirty="0">
                          <a:solidFill>
                            <a:schemeClr val="bg1"/>
                          </a:solidFill>
                          <a:latin typeface="Univers" panose="020B0503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ru-ID" sz="1400" b="1" i="0" dirty="0">
                        <a:solidFill>
                          <a:schemeClr val="bg1"/>
                        </a:solidFill>
                        <a:latin typeface="Univers" panose="020B0503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R w="635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solidFill>
                      <a:srgbClr val="276A7C">
                        <a:alpha val="3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485187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1C5CAD-80B5-8733-3D26-9B1E71644050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3628286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>
            <a:extLst>
              <a:ext uri="{FF2B5EF4-FFF2-40B4-BE49-F238E27FC236}">
                <a16:creationId xmlns:a16="http://schemas.microsoft.com/office/drawing/2014/main" id="{D765C750-8681-41A3-A46A-A146862E09DD}"/>
              </a:ext>
            </a:extLst>
          </p:cNvPr>
          <p:cNvSpPr txBox="1">
            <a:spLocks/>
          </p:cNvSpPr>
          <p:nvPr/>
        </p:nvSpPr>
        <p:spPr bwMode="auto">
          <a:xfrm>
            <a:off x="402746" y="206820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E2C68"/>
                </a:solidFill>
                <a:latin typeface="Ubuntu" panose="020B0504030602030204" pitchFamily="34" charset="0"/>
                <a:ea typeface="+mj-ea"/>
                <a:cs typeface="+mj-cs"/>
              </a:rPr>
              <a:t>Инвестиционный потенциал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C6288170-19D8-4E98-90C4-BE7BDE547D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902690"/>
              </p:ext>
            </p:extLst>
          </p:nvPr>
        </p:nvGraphicFramePr>
        <p:xfrm>
          <a:off x="696686" y="863133"/>
          <a:ext cx="11495314" cy="5630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7A8B07F-07F2-BDC7-98CF-4DBFE184FD0E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6">
            <a:hlinkClick r:id="rId2"/>
            <a:extLst>
              <a:ext uri="{FF2B5EF4-FFF2-40B4-BE49-F238E27FC236}">
                <a16:creationId xmlns:a16="http://schemas.microsoft.com/office/drawing/2014/main" id="{2FF2B8E7-790F-FDE5-C5E8-32A1215770BB}"/>
              </a:ext>
            </a:extLst>
          </p:cNvPr>
          <p:cNvSpPr/>
          <p:nvPr/>
        </p:nvSpPr>
        <p:spPr>
          <a:xfrm>
            <a:off x="1125527" y="5199349"/>
            <a:ext cx="5050516" cy="630000"/>
          </a:xfrm>
          <a:prstGeom prst="roundRect">
            <a:avLst>
              <a:gd name="adj" fmla="val 42003"/>
            </a:avLst>
          </a:prstGeom>
          <a:solidFill>
            <a:srgbClr val="F1F1F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03999"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276A7C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Ознакомиться с подробной информацией о площадках, точках подключения,          ресурсных мощностях, транспортной и инженерной инфраструктуре можно                          на инвестиционной карте Кировской области: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276A7C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 https://kirov-investkarta.ru/</a:t>
            </a:r>
            <a:endParaRPr kumimoji="0" lang="ru-RU" sz="900" b="0" i="0" u="none" strike="noStrike" kern="1200" cap="none" spc="0" normalizeH="0" baseline="0" noProof="0" dirty="0">
              <a:ln>
                <a:noFill/>
              </a:ln>
              <a:solidFill>
                <a:srgbClr val="276A7C"/>
              </a:solidFill>
              <a:effectLst/>
              <a:uLnTx/>
              <a:uFillTx/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3F3C61-66FC-DD62-4CAF-37BFA75439F7}"/>
              </a:ext>
            </a:extLst>
          </p:cNvPr>
          <p:cNvSpPr txBox="1"/>
          <p:nvPr/>
        </p:nvSpPr>
        <p:spPr>
          <a:xfrm>
            <a:off x="139098" y="80607"/>
            <a:ext cx="8111351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3200" dirty="0">
                <a:solidFill>
                  <a:srgbClr val="0E2C68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Свободные инвестиционные площадки</a:t>
            </a:r>
          </a:p>
        </p:txBody>
      </p:sp>
      <p:sp>
        <p:nvSpPr>
          <p:cNvPr id="13" name="Скругленный прямоугольник 5">
            <a:extLst>
              <a:ext uri="{FF2B5EF4-FFF2-40B4-BE49-F238E27FC236}">
                <a16:creationId xmlns:a16="http://schemas.microsoft.com/office/drawing/2014/main" id="{B729E0C7-BF92-403B-3E48-823E185DD835}"/>
              </a:ext>
            </a:extLst>
          </p:cNvPr>
          <p:cNvSpPr/>
          <p:nvPr/>
        </p:nvSpPr>
        <p:spPr>
          <a:xfrm>
            <a:off x="753071" y="1001696"/>
            <a:ext cx="5637095" cy="1495617"/>
          </a:xfrm>
          <a:prstGeom prst="roundRect">
            <a:avLst>
              <a:gd name="adj" fmla="val 22570"/>
            </a:avLst>
          </a:prstGeom>
          <a:solidFill>
            <a:srgbClr val="276A7C"/>
          </a:solidFill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200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79FC61F-4019-AA83-C58A-76F907C8F719}"/>
              </a:ext>
            </a:extLst>
          </p:cNvPr>
          <p:cNvSpPr txBox="1"/>
          <p:nvPr/>
        </p:nvSpPr>
        <p:spPr>
          <a:xfrm>
            <a:off x="3186325" y="1281069"/>
            <a:ext cx="38529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</a:t>
            </a:r>
            <a:endParaRPr lang="ru-ID" sz="28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7868479-5037-00BD-0456-772BAEA572F3}"/>
              </a:ext>
            </a:extLst>
          </p:cNvPr>
          <p:cNvSpPr txBox="1"/>
          <p:nvPr/>
        </p:nvSpPr>
        <p:spPr>
          <a:xfrm>
            <a:off x="908852" y="1864130"/>
            <a:ext cx="494023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ИНВЕСТИЦИОННЫХ ПЛОЩАДОК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56BFE33-D4DF-B0B4-A021-941049C527CA}"/>
              </a:ext>
            </a:extLst>
          </p:cNvPr>
          <p:cNvSpPr txBox="1"/>
          <p:nvPr/>
        </p:nvSpPr>
        <p:spPr>
          <a:xfrm>
            <a:off x="3563691" y="1242552"/>
            <a:ext cx="174188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61" name="Рисунок 60" descr="Интернет со сплошной заливкой">
            <a:extLst>
              <a:ext uri="{FF2B5EF4-FFF2-40B4-BE49-F238E27FC236}">
                <a16:creationId xmlns:a16="http://schemas.microsoft.com/office/drawing/2014/main" id="{66644B7F-BA4B-3E20-2134-499821CDE9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7129" y="5299040"/>
            <a:ext cx="360000" cy="360000"/>
          </a:xfrm>
          <a:prstGeom prst="rect">
            <a:avLst/>
          </a:prstGeom>
        </p:spPr>
      </p:pic>
      <p:sp>
        <p:nvSpPr>
          <p:cNvPr id="73" name="Скругленный прямоугольник 84">
            <a:extLst>
              <a:ext uri="{FF2B5EF4-FFF2-40B4-BE49-F238E27FC236}">
                <a16:creationId xmlns:a16="http://schemas.microsoft.com/office/drawing/2014/main" id="{53A5BEE2-5D40-35FD-91F8-272E95C3938C}"/>
              </a:ext>
            </a:extLst>
          </p:cNvPr>
          <p:cNvSpPr/>
          <p:nvPr/>
        </p:nvSpPr>
        <p:spPr>
          <a:xfrm>
            <a:off x="745143" y="3196362"/>
            <a:ext cx="5637095" cy="1654418"/>
          </a:xfrm>
          <a:prstGeom prst="roundRect">
            <a:avLst>
              <a:gd name="adj" fmla="val 15395"/>
            </a:avLst>
          </a:prstGeom>
          <a:solidFill>
            <a:srgbClr val="276A7C"/>
          </a:solidFill>
          <a:ln>
            <a:solidFill>
              <a:srgbClr val="276A7C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B065BE38-F9A0-09C6-FD1A-09D9B723F38E}"/>
              </a:ext>
            </a:extLst>
          </p:cNvPr>
          <p:cNvSpPr txBox="1"/>
          <p:nvPr/>
        </p:nvSpPr>
        <p:spPr>
          <a:xfrm>
            <a:off x="998880" y="3324196"/>
            <a:ext cx="336797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КОНТАКТНОЕ ЛИЦО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pic>
        <p:nvPicPr>
          <p:cNvPr id="75" name="Рисунок 74" descr="Телефонная трубка со сплошной заливкой">
            <a:extLst>
              <a:ext uri="{FF2B5EF4-FFF2-40B4-BE49-F238E27FC236}">
                <a16:creationId xmlns:a16="http://schemas.microsoft.com/office/drawing/2014/main" id="{7BD53F9A-8772-F2A0-7FE0-D2EB45E158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95694" y="3719292"/>
            <a:ext cx="180000" cy="180000"/>
          </a:xfrm>
          <a:prstGeom prst="rect">
            <a:avLst/>
          </a:prstGeom>
        </p:spPr>
      </p:pic>
      <p:pic>
        <p:nvPicPr>
          <p:cNvPr id="76" name="Рисунок 75" descr="Конверт со сплошной заливкой">
            <a:extLst>
              <a:ext uri="{FF2B5EF4-FFF2-40B4-BE49-F238E27FC236}">
                <a16:creationId xmlns:a16="http://schemas.microsoft.com/office/drawing/2014/main" id="{F7DDA537-6927-6240-8E2F-1F77C4B6309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04773" y="4043301"/>
            <a:ext cx="180000" cy="180000"/>
          </a:xfrm>
          <a:prstGeom prst="rect">
            <a:avLst/>
          </a:prstGeom>
        </p:spPr>
      </p:pic>
      <p:sp>
        <p:nvSpPr>
          <p:cNvPr id="77" name="TextBox 76">
            <a:extLst>
              <a:ext uri="{FF2B5EF4-FFF2-40B4-BE49-F238E27FC236}">
                <a16:creationId xmlns:a16="http://schemas.microsoft.com/office/drawing/2014/main" id="{A1494E4E-8A94-90B0-C3E1-48C432D197BB}"/>
              </a:ext>
            </a:extLst>
          </p:cNvPr>
          <p:cNvSpPr txBox="1"/>
          <p:nvPr/>
        </p:nvSpPr>
        <p:spPr>
          <a:xfrm>
            <a:off x="998880" y="3619458"/>
            <a:ext cx="3003777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 err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Градобоева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 Екатерина Геннадьевна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BBEE10D-E433-B0F3-7173-92DD4913EAAD}"/>
              </a:ext>
            </a:extLst>
          </p:cNvPr>
          <p:cNvSpPr txBox="1"/>
          <p:nvPr/>
        </p:nvSpPr>
        <p:spPr>
          <a:xfrm>
            <a:off x="4485759" y="3740042"/>
            <a:ext cx="120924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ID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8(833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58</a:t>
            </a:r>
            <a:r>
              <a:rPr lang="ru-ID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)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2</a:t>
            </a:r>
            <a:r>
              <a:rPr lang="ru-ID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-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24</a:t>
            </a:r>
            <a:r>
              <a:rPr lang="ru-ID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-</a:t>
            </a:r>
            <a:r>
              <a:rPr lang="ru-RU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15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B377930-183F-32E3-1BA9-E1C177C847B6}"/>
              </a:ext>
            </a:extLst>
          </p:cNvPr>
          <p:cNvSpPr txBox="1"/>
          <p:nvPr/>
        </p:nvSpPr>
        <p:spPr>
          <a:xfrm>
            <a:off x="4441155" y="4030622"/>
            <a:ext cx="1734888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admsvec@kirovreg.ru</a:t>
            </a:r>
            <a:endParaRPr lang="ru-ID" sz="1200" b="1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DB59060C-F184-019F-A213-F06B3403A074}"/>
              </a:ext>
            </a:extLst>
          </p:cNvPr>
          <p:cNvSpPr txBox="1"/>
          <p:nvPr/>
        </p:nvSpPr>
        <p:spPr>
          <a:xfrm>
            <a:off x="986999" y="3946302"/>
            <a:ext cx="2889351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Первый заместитель главы администрации </a:t>
            </a:r>
            <a:r>
              <a:rPr lang="ru-RU" sz="1200" dirty="0" err="1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Свечинского</a:t>
            </a:r>
            <a:r>
              <a:rPr lang="ru-RU" sz="1200" dirty="0">
                <a:solidFill>
                  <a:schemeClr val="bg1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 муниципального округа – начальник финансового управления</a:t>
            </a:r>
            <a:endParaRPr lang="ru-ID" sz="1200" dirty="0">
              <a:solidFill>
                <a:schemeClr val="bg1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FDD949-B196-9B75-81B6-1CE7847D7C08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F8C8B5-63F0-F818-0038-B4E06102526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16966" y="751470"/>
            <a:ext cx="2920853" cy="4547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9609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>
            <a:extLst>
              <a:ext uri="{FF2B5EF4-FFF2-40B4-BE49-F238E27FC236}">
                <a16:creationId xmlns:a16="http://schemas.microsoft.com/office/drawing/2014/main" id="{00C66BEF-E656-4276-A242-513B462D983A}"/>
              </a:ext>
            </a:extLst>
          </p:cNvPr>
          <p:cNvSpPr txBox="1">
            <a:spLocks/>
          </p:cNvSpPr>
          <p:nvPr/>
        </p:nvSpPr>
        <p:spPr bwMode="auto">
          <a:xfrm>
            <a:off x="83389" y="104432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Меры поддержки (муниципальный уровень)</a:t>
            </a:r>
          </a:p>
        </p:txBody>
      </p:sp>
      <p:graphicFrame>
        <p:nvGraphicFramePr>
          <p:cNvPr id="16" name="Схема 15">
            <a:extLst>
              <a:ext uri="{FF2B5EF4-FFF2-40B4-BE49-F238E27FC236}">
                <a16:creationId xmlns:a16="http://schemas.microsoft.com/office/drawing/2014/main" id="{27A63596-3CD6-4099-82B9-8D80CA27946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7693049"/>
              </p:ext>
            </p:extLst>
          </p:nvPr>
        </p:nvGraphicFramePr>
        <p:xfrm>
          <a:off x="1076635" y="949325"/>
          <a:ext cx="10515599" cy="16600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4" name="Прямоугольник 7">
            <a:extLst>
              <a:ext uri="{FF2B5EF4-FFF2-40B4-BE49-F238E27FC236}">
                <a16:creationId xmlns:a16="http://schemas.microsoft.com/office/drawing/2014/main" id="{9E71F7C0-9375-45F6-9A82-9F2FEC35A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85" y="2429669"/>
            <a:ext cx="3340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Допускается обращение как с готовым бизнес-планом, так и с бизнес-идеей</a:t>
            </a:r>
          </a:p>
        </p:txBody>
      </p:sp>
      <p:sp>
        <p:nvSpPr>
          <p:cNvPr id="10245" name="Прямоугольник 7">
            <a:extLst>
              <a:ext uri="{FF2B5EF4-FFF2-40B4-BE49-F238E27FC236}">
                <a16:creationId xmlns:a16="http://schemas.microsoft.com/office/drawing/2014/main" id="{15268135-7BC4-4C90-A77A-2C9F4F561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1558" y="2402109"/>
            <a:ext cx="344888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Осуществляется первичная консультация, проводится совместный анализ проекта, определяются потребности в мерах финансовой и методической поддержки, производственных площадях</a:t>
            </a:r>
          </a:p>
        </p:txBody>
      </p:sp>
      <p:sp>
        <p:nvSpPr>
          <p:cNvPr id="10246" name="Прямоугольник 7">
            <a:extLst>
              <a:ext uri="{FF2B5EF4-FFF2-40B4-BE49-F238E27FC236}">
                <a16:creationId xmlns:a16="http://schemas.microsoft.com/office/drawing/2014/main" id="{2677A44B-57EA-4F7E-ACE0-05011A643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7115" y="2429669"/>
            <a:ext cx="33401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Формируется перечень институтов развития и мер поддержки в соответствии с параметрами инвестиционного проекта</a:t>
            </a:r>
          </a:p>
        </p:txBody>
      </p:sp>
      <p:graphicFrame>
        <p:nvGraphicFramePr>
          <p:cNvPr id="18" name="Диаграмма 17">
            <a:extLst>
              <a:ext uri="{FF2B5EF4-FFF2-40B4-BE49-F238E27FC236}">
                <a16:creationId xmlns:a16="http://schemas.microsoft.com/office/drawing/2014/main" id="{1A23F463-078D-712C-394A-64EC5CE165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1009048"/>
              </p:ext>
            </p:extLst>
          </p:nvPr>
        </p:nvGraphicFramePr>
        <p:xfrm>
          <a:off x="412471" y="3539628"/>
          <a:ext cx="5921963" cy="31980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FBB44A-C7BE-DD09-B294-5F417019BCFD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E44C7EC1-C4E7-18F4-41D6-9DB17B4776D0}"/>
              </a:ext>
            </a:extLst>
          </p:cNvPr>
          <p:cNvCxnSpPr/>
          <p:nvPr/>
        </p:nvCxnSpPr>
        <p:spPr>
          <a:xfrm>
            <a:off x="7877115" y="4299978"/>
            <a:ext cx="3816424" cy="0"/>
          </a:xfrm>
          <a:prstGeom prst="line">
            <a:avLst/>
          </a:prstGeom>
          <a:ln w="25400">
            <a:solidFill>
              <a:srgbClr val="0E2C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001AA754-C41D-2BAF-90E0-B330C59AF0AD}"/>
              </a:ext>
            </a:extLst>
          </p:cNvPr>
          <p:cNvCxnSpPr/>
          <p:nvPr/>
        </p:nvCxnSpPr>
        <p:spPr>
          <a:xfrm>
            <a:off x="7877115" y="6244194"/>
            <a:ext cx="3779912" cy="0"/>
          </a:xfrm>
          <a:prstGeom prst="line">
            <a:avLst/>
          </a:prstGeom>
          <a:ln w="25400">
            <a:solidFill>
              <a:srgbClr val="0E2C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EEF359B4-6894-44BA-1A83-D29D6133DD5F}"/>
              </a:ext>
            </a:extLst>
          </p:cNvPr>
          <p:cNvCxnSpPr/>
          <p:nvPr/>
        </p:nvCxnSpPr>
        <p:spPr>
          <a:xfrm>
            <a:off x="7877115" y="4299978"/>
            <a:ext cx="0" cy="1944216"/>
          </a:xfrm>
          <a:prstGeom prst="line">
            <a:avLst/>
          </a:prstGeom>
          <a:ln w="25400">
            <a:solidFill>
              <a:srgbClr val="0E2C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69CA3130-0E84-A8D4-3530-8DDFCA88E284}"/>
              </a:ext>
            </a:extLst>
          </p:cNvPr>
          <p:cNvCxnSpPr/>
          <p:nvPr/>
        </p:nvCxnSpPr>
        <p:spPr>
          <a:xfrm>
            <a:off x="11693539" y="4299978"/>
            <a:ext cx="0" cy="1944216"/>
          </a:xfrm>
          <a:prstGeom prst="line">
            <a:avLst/>
          </a:prstGeom>
          <a:ln w="25400">
            <a:solidFill>
              <a:srgbClr val="0E2C6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ED69489-5F13-E155-AE3B-EFAF22F50278}"/>
              </a:ext>
            </a:extLst>
          </p:cNvPr>
          <p:cNvSpPr/>
          <p:nvPr/>
        </p:nvSpPr>
        <p:spPr>
          <a:xfrm>
            <a:off x="7877115" y="4299979"/>
            <a:ext cx="38164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Оказание консультационной, юридической </a:t>
            </a:r>
          </a:p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поддержки субъектам МСП</a:t>
            </a: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cs typeface="Arial" pitchFamily="34" charset="0"/>
              <a:sym typeface="PFBeauSansPro-Regular"/>
            </a:endParaRPr>
          </a:p>
        </p:txBody>
      </p:sp>
      <p:sp>
        <p:nvSpPr>
          <p:cNvPr id="8" name="Стрелка вниз 31">
            <a:extLst>
              <a:ext uri="{FF2B5EF4-FFF2-40B4-BE49-F238E27FC236}">
                <a16:creationId xmlns:a16="http://schemas.microsoft.com/office/drawing/2014/main" id="{1C565C6B-8BBD-717F-06F5-01913B04671B}"/>
              </a:ext>
            </a:extLst>
          </p:cNvPr>
          <p:cNvSpPr/>
          <p:nvPr/>
        </p:nvSpPr>
        <p:spPr>
          <a:xfrm>
            <a:off x="9695063" y="4774719"/>
            <a:ext cx="144016" cy="288032"/>
          </a:xfrm>
          <a:prstGeom prst="down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Ubuntu" panose="020B0504030602030204" pitchFamily="34" charset="0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585BF04-5F30-3FD7-9A59-6640B55B4D5E}"/>
              </a:ext>
            </a:extLst>
          </p:cNvPr>
          <p:cNvSpPr/>
          <p:nvPr/>
        </p:nvSpPr>
        <p:spPr>
          <a:xfrm>
            <a:off x="7877115" y="5020059"/>
            <a:ext cx="3816424" cy="120032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Орловский фонд поддержки малого предпринимательства «Бизнес-центр»</a:t>
            </a:r>
          </a:p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телефон: (83365) 2-10-86</a:t>
            </a:r>
            <a:b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</a:br>
            <a:r>
              <a:rPr lang="ru-RU" sz="1200" b="1" dirty="0" err="1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E-mail</a:t>
            </a: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: </a:t>
            </a:r>
            <a:r>
              <a:rPr lang="pt-PT" sz="1200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pt-PT" sz="1200" b="1" dirty="0">
                <a:solidFill>
                  <a:srgbClr val="126F87"/>
                </a:solidFill>
                <a:latin typeface="Ubuntu" panose="020B0504030602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bcntorl@mail.ru</a:t>
            </a: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612270, Кировская область, Орловский район, </a:t>
            </a:r>
          </a:p>
          <a:p>
            <a:pPr algn="ctr"/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itchFamily="34" charset="0"/>
              </a:rPr>
              <a:t>город Орлов, ул. Ленина, д.43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3CDC4D1B-4232-4D7A-8BDE-3C105AAD0D4C}"/>
              </a:ext>
            </a:extLst>
          </p:cNvPr>
          <p:cNvSpPr txBox="1">
            <a:spLocks/>
          </p:cNvSpPr>
          <p:nvPr/>
        </p:nvSpPr>
        <p:spPr bwMode="auto">
          <a:xfrm>
            <a:off x="-21652" y="68254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Меры поддержки (региональный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B010BB4-973F-4949-AD41-DCC3F1E6601B}"/>
              </a:ext>
            </a:extLst>
          </p:cNvPr>
          <p:cNvCxnSpPr>
            <a:cxnSpLocks/>
          </p:cNvCxnSpPr>
          <p:nvPr/>
        </p:nvCxnSpPr>
        <p:spPr>
          <a:xfrm>
            <a:off x="7294164" y="744538"/>
            <a:ext cx="20638" cy="5845175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8" name="Прямоугольник 7">
            <a:extLst>
              <a:ext uri="{FF2B5EF4-FFF2-40B4-BE49-F238E27FC236}">
                <a16:creationId xmlns:a16="http://schemas.microsoft.com/office/drawing/2014/main" id="{96DE5674-4443-499D-B42D-BFC748E19D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8" y="1661857"/>
            <a:ext cx="67753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Льготное кредитование. Гарантийное кредитование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Образовательные услуги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Информационно-консультационные услуги, направленные на содействие развитию территориальных кластеров Кировской области</a:t>
            </a:r>
            <a:endParaRPr lang="en-US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sp>
        <p:nvSpPr>
          <p:cNvPr id="11269" name="Стрелка вправо 9">
            <a:extLst>
              <a:ext uri="{FF2B5EF4-FFF2-40B4-BE49-F238E27FC236}">
                <a16:creationId xmlns:a16="http://schemas.microsoft.com/office/drawing/2014/main" id="{7E09FB0C-D535-490D-82E2-624128B27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6" y="2090044"/>
            <a:ext cx="430212" cy="285750"/>
          </a:xfrm>
          <a:prstGeom prst="rightArrow">
            <a:avLst>
              <a:gd name="adj1" fmla="val 50000"/>
              <a:gd name="adj2" fmla="val 5029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0" name="Стрелка вправо 9">
            <a:extLst>
              <a:ext uri="{FF2B5EF4-FFF2-40B4-BE49-F238E27FC236}">
                <a16:creationId xmlns:a16="http://schemas.microsoft.com/office/drawing/2014/main" id="{CC584201-15AF-4428-AE48-A9576D1B0F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213" y="3206767"/>
            <a:ext cx="447675" cy="312738"/>
          </a:xfrm>
          <a:prstGeom prst="rightArrow">
            <a:avLst>
              <a:gd name="adj1" fmla="val 50000"/>
              <a:gd name="adj2" fmla="val 50260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1" name="Прямоугольник 7">
            <a:extLst>
              <a:ext uri="{FF2B5EF4-FFF2-40B4-BE49-F238E27FC236}">
                <a16:creationId xmlns:a16="http://schemas.microsoft.com/office/drawing/2014/main" id="{95F7ED7D-6AF9-42AF-9B75-49D822CCF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172" y="2859932"/>
            <a:ext cx="6610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Антикризисные меры для бизнеса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Онлайн-сервисы для организации удалённой работы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«Горячие линии» для консультаций субъектов МСП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Цифровая платформа - представление услуг для предпринимателей в электронном виде</a:t>
            </a:r>
          </a:p>
        </p:txBody>
      </p:sp>
      <p:sp>
        <p:nvSpPr>
          <p:cNvPr id="11272" name="Прямоугольник 7">
            <a:extLst>
              <a:ext uri="{FF2B5EF4-FFF2-40B4-BE49-F238E27FC236}">
                <a16:creationId xmlns:a16="http://schemas.microsoft.com/office/drawing/2014/main" id="{AF36DDB9-BC26-4029-BB71-8675AE8ED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108" y="3893899"/>
            <a:ext cx="7108825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Предоставление информационно-консультационной поддержки инвесторам,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комплексное сопровождение инвесторов, оказание прочей консультационно-методической помощи в целях реализации инвестиционной деятельности</a:t>
            </a:r>
          </a:p>
        </p:txBody>
      </p:sp>
      <p:sp>
        <p:nvSpPr>
          <p:cNvPr id="11273" name="Стрелка вправо 9">
            <a:extLst>
              <a:ext uri="{FF2B5EF4-FFF2-40B4-BE49-F238E27FC236}">
                <a16:creationId xmlns:a16="http://schemas.microsoft.com/office/drawing/2014/main" id="{C592F878-0362-4A78-87D9-A1E868E01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6258" y="4151080"/>
            <a:ext cx="447675" cy="296863"/>
          </a:xfrm>
          <a:prstGeom prst="rightArrow">
            <a:avLst>
              <a:gd name="adj1" fmla="val 50000"/>
              <a:gd name="adj2" fmla="val 5028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75" name="Прямоугольник 37">
            <a:extLst>
              <a:ext uri="{FF2B5EF4-FFF2-40B4-BE49-F238E27FC236}">
                <a16:creationId xmlns:a16="http://schemas.microsoft.com/office/drawing/2014/main" id="{D5109B09-7E0F-4E7A-ADB9-495E0E4E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2932" y="4640897"/>
            <a:ext cx="193033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https://vk.com/airko43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</a:t>
            </a:r>
          </a:p>
        </p:txBody>
      </p:sp>
      <p:pic>
        <p:nvPicPr>
          <p:cNvPr id="11276" name="Рисунок 4">
            <a:extLst>
              <a:ext uri="{FF2B5EF4-FFF2-40B4-BE49-F238E27FC236}">
                <a16:creationId xmlns:a16="http://schemas.microsoft.com/office/drawing/2014/main" id="{96C875E2-8975-4BF1-A5CD-39F75AD72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008" y="2889504"/>
            <a:ext cx="1738215" cy="881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9">
            <a:extLst>
              <a:ext uri="{FF2B5EF4-FFF2-40B4-BE49-F238E27FC236}">
                <a16:creationId xmlns:a16="http://schemas.microsoft.com/office/drawing/2014/main" id="{FE253ADC-BB43-4242-9621-EB0824A56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251" y="1723819"/>
            <a:ext cx="2713873" cy="975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8" name="Прямоугольник 10">
            <a:extLst>
              <a:ext uri="{FF2B5EF4-FFF2-40B4-BE49-F238E27FC236}">
                <a16:creationId xmlns:a16="http://schemas.microsoft.com/office/drawing/2014/main" id="{F8EE2547-A926-457A-A708-0E7AB8FC16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340" y="2579933"/>
            <a:ext cx="15748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https://kfpp.ru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sp>
        <p:nvSpPr>
          <p:cNvPr id="11279" name="Прямоугольник 12">
            <a:extLst>
              <a:ext uri="{FF2B5EF4-FFF2-40B4-BE49-F238E27FC236}">
                <a16:creationId xmlns:a16="http://schemas.microsoft.com/office/drawing/2014/main" id="{EFEE612D-A756-4F16-B847-8AD7E0044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2540" y="3580098"/>
            <a:ext cx="192774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https: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мойбизнес-43.рф</a:t>
            </a:r>
          </a:p>
        </p:txBody>
      </p:sp>
      <p:sp>
        <p:nvSpPr>
          <p:cNvPr id="11280" name="Стрелка вправо 9">
            <a:extLst>
              <a:ext uri="{FF2B5EF4-FFF2-40B4-BE49-F238E27FC236}">
                <a16:creationId xmlns:a16="http://schemas.microsoft.com/office/drawing/2014/main" id="{8451F0E3-9E47-4031-9537-AE4DEE77D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1083" y="5082269"/>
            <a:ext cx="442912" cy="280987"/>
          </a:xfrm>
          <a:prstGeom prst="rightArrow">
            <a:avLst>
              <a:gd name="adj1" fmla="val 50000"/>
              <a:gd name="adj2" fmla="val 5017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81" name="Прямоугольник 7">
            <a:extLst>
              <a:ext uri="{FF2B5EF4-FFF2-40B4-BE49-F238E27FC236}">
                <a16:creationId xmlns:a16="http://schemas.microsoft.com/office/drawing/2014/main" id="{07F2EA30-39C6-4025-8A76-CD9248FF2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669" y="4950367"/>
            <a:ext cx="64277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Информирование, консультирование, семинары, мастер-классы, патентные и маркетинговые исследования, подготовка и экспертиза экспортного контракта, поиск иностранного партнера, бизнес-миссии, международные выставки</a:t>
            </a:r>
          </a:p>
        </p:txBody>
      </p:sp>
      <p:pic>
        <p:nvPicPr>
          <p:cNvPr id="11282" name="Picture 2" descr="C:\Users\user\Desktop\Логотип Центра.png">
            <a:extLst>
              <a:ext uri="{FF2B5EF4-FFF2-40B4-BE49-F238E27FC236}">
                <a16:creationId xmlns:a16="http://schemas.microsoft.com/office/drawing/2014/main" id="{732830C4-4E88-4733-A448-E5690E4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3303" y="4970118"/>
            <a:ext cx="820285" cy="869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Прямоугольник 7">
            <a:extLst>
              <a:ext uri="{FF2B5EF4-FFF2-40B4-BE49-F238E27FC236}">
                <a16:creationId xmlns:a16="http://schemas.microsoft.com/office/drawing/2014/main" id="{74BC08E0-6146-40E8-8EB4-224ECFDB1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48115" y="4952861"/>
            <a:ext cx="248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АНО «Центр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поддержки экспорта»</a:t>
            </a:r>
          </a:p>
        </p:txBody>
      </p:sp>
      <p:sp>
        <p:nvSpPr>
          <p:cNvPr id="11284" name="Прямоугольник 40">
            <a:extLst>
              <a:ext uri="{FF2B5EF4-FFF2-40B4-BE49-F238E27FC236}">
                <a16:creationId xmlns:a16="http://schemas.microsoft.com/office/drawing/2014/main" id="{FB517D04-3F49-4CF8-9AB8-982BD6808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4791" y="5562213"/>
            <a:ext cx="174919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http://exportkirov.ru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7D20DA1B-B160-4653-B770-1449349D0AFC}"/>
              </a:ext>
            </a:extLst>
          </p:cNvPr>
          <p:cNvCxnSpPr>
            <a:cxnSpLocks/>
          </p:cNvCxnSpPr>
          <p:nvPr/>
        </p:nvCxnSpPr>
        <p:spPr>
          <a:xfrm>
            <a:off x="120650" y="1667109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41">
            <a:extLst>
              <a:ext uri="{FF2B5EF4-FFF2-40B4-BE49-F238E27FC236}">
                <a16:creationId xmlns:a16="http://schemas.microsoft.com/office/drawing/2014/main" id="{FCC9DE10-2D02-4D5D-9423-638D1D2C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8000" y="1365032"/>
            <a:ext cx="18684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prom@ako.kirov.ru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pic>
        <p:nvPicPr>
          <p:cNvPr id="11288" name="Picture 26">
            <a:extLst>
              <a:ext uri="{FF2B5EF4-FFF2-40B4-BE49-F238E27FC236}">
                <a16:creationId xmlns:a16="http://schemas.microsoft.com/office/drawing/2014/main" id="{1E4B564F-258E-4E74-B4D9-D9AC5002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9008" y="740984"/>
            <a:ext cx="75247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9" name="Стрелка вправо 9">
            <a:extLst>
              <a:ext uri="{FF2B5EF4-FFF2-40B4-BE49-F238E27FC236}">
                <a16:creationId xmlns:a16="http://schemas.microsoft.com/office/drawing/2014/main" id="{85F2F5AA-BEA2-4F47-8E46-F6DEA53FB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1326" y="1030487"/>
            <a:ext cx="436562" cy="301625"/>
          </a:xfrm>
          <a:prstGeom prst="rightArrow">
            <a:avLst>
              <a:gd name="adj1" fmla="val 50000"/>
              <a:gd name="adj2" fmla="val 50477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1290" name="Прямоугольник 7">
            <a:extLst>
              <a:ext uri="{FF2B5EF4-FFF2-40B4-BE49-F238E27FC236}">
                <a16:creationId xmlns:a16="http://schemas.microsoft.com/office/drawing/2014/main" id="{16ADC3E0-2BA1-412C-90EC-5FA97FBBF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669" y="637597"/>
            <a:ext cx="64547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Гранты субъектам МСП, занимающимся социально значимыми видами деятельности или субъектам МСП, созданным физическими лицами в возрасте до 25 лет включительно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</a:rPr>
              <a:t>Уполномоченный орган по заключению соглашений об осуществлении деятельности на ТОР</a:t>
            </a:r>
            <a:endParaRPr lang="ru-RU" altLang="ru-RU" sz="1400" b="1" dirty="0">
              <a:solidFill>
                <a:srgbClr val="002060"/>
              </a:solidFill>
            </a:endParaRPr>
          </a:p>
        </p:txBody>
      </p:sp>
      <p:sp>
        <p:nvSpPr>
          <p:cNvPr id="11291" name="Прямоугольник 7">
            <a:extLst>
              <a:ext uri="{FF2B5EF4-FFF2-40B4-BE49-F238E27FC236}">
                <a16:creationId xmlns:a16="http://schemas.microsoft.com/office/drawing/2014/main" id="{6DCFFF1D-A6F2-4D10-BABE-49A345BCC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5453" y="742150"/>
            <a:ext cx="252279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2060"/>
                </a:solidFill>
              </a:rPr>
              <a:t>Министерство промышленности, предпринимательства и торговли Кировской области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46FC598E-9C77-46BB-A988-265F1E0BBE51}"/>
              </a:ext>
            </a:extLst>
          </p:cNvPr>
          <p:cNvCxnSpPr>
            <a:cxnSpLocks/>
          </p:cNvCxnSpPr>
          <p:nvPr/>
        </p:nvCxnSpPr>
        <p:spPr>
          <a:xfrm>
            <a:off x="120650" y="2856932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9BECBCC-A50C-4BEF-B761-575EBFA62310}"/>
              </a:ext>
            </a:extLst>
          </p:cNvPr>
          <p:cNvCxnSpPr>
            <a:cxnSpLocks/>
          </p:cNvCxnSpPr>
          <p:nvPr/>
        </p:nvCxnSpPr>
        <p:spPr>
          <a:xfrm>
            <a:off x="120051" y="3857097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4ED6E3E4-BDC9-4E89-A276-53956D474489}"/>
              </a:ext>
            </a:extLst>
          </p:cNvPr>
          <p:cNvCxnSpPr>
            <a:cxnSpLocks/>
          </p:cNvCxnSpPr>
          <p:nvPr/>
        </p:nvCxnSpPr>
        <p:spPr>
          <a:xfrm>
            <a:off x="136525" y="4917896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0F28E3-55DF-4CD0-AEAB-22B6FC60D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5033" y="3926261"/>
            <a:ext cx="830867" cy="7527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497A20-8587-420A-B9AC-80882548F39E}"/>
              </a:ext>
            </a:extLst>
          </p:cNvPr>
          <p:cNvSpPr/>
          <p:nvPr/>
        </p:nvSpPr>
        <p:spPr>
          <a:xfrm>
            <a:off x="7804597" y="4284714"/>
            <a:ext cx="26893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002060"/>
                </a:solidFill>
              </a:rPr>
              <a:t>Агентство инвестиционного развития</a:t>
            </a:r>
          </a:p>
          <a:p>
            <a:r>
              <a:rPr lang="ru-RU" sz="1000" b="1" dirty="0">
                <a:solidFill>
                  <a:srgbClr val="002060"/>
                </a:solidFill>
              </a:rPr>
              <a:t>Кировской области</a:t>
            </a:r>
          </a:p>
        </p:txBody>
      </p:sp>
      <p:cxnSp>
        <p:nvCxnSpPr>
          <p:cNvPr id="3" name="Прямая соединительная линия 2">
            <a:extLst>
              <a:ext uri="{FF2B5EF4-FFF2-40B4-BE49-F238E27FC236}">
                <a16:creationId xmlns:a16="http://schemas.microsoft.com/office/drawing/2014/main" id="{644C3900-B9C7-A5CB-5B31-2C93AB4BF83A}"/>
              </a:ext>
            </a:extLst>
          </p:cNvPr>
          <p:cNvCxnSpPr>
            <a:cxnSpLocks/>
          </p:cNvCxnSpPr>
          <p:nvPr/>
        </p:nvCxnSpPr>
        <p:spPr>
          <a:xfrm>
            <a:off x="147638" y="5871682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2">
            <a:extLst>
              <a:ext uri="{FF2B5EF4-FFF2-40B4-BE49-F238E27FC236}">
                <a16:creationId xmlns:a16="http://schemas.microsoft.com/office/drawing/2014/main" id="{89C1ED26-C53E-60D4-D391-8E1FD1D584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3623" y="5999910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41">
            <a:extLst>
              <a:ext uri="{FF2B5EF4-FFF2-40B4-BE49-F238E27FC236}">
                <a16:creationId xmlns:a16="http://schemas.microsoft.com/office/drawing/2014/main" id="{A31E4D20-2CFA-C12E-E109-057D8BC123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2710" y="6364916"/>
            <a:ext cx="190629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5532EC-C65D-8EFA-7236-B54D7F5D1A1E}"/>
              </a:ext>
            </a:extLst>
          </p:cNvPr>
          <p:cNvSpPr txBox="1"/>
          <p:nvPr/>
        </p:nvSpPr>
        <p:spPr>
          <a:xfrm>
            <a:off x="562637" y="5904153"/>
            <a:ext cx="61937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Программа льготных займов, субсидии промпредприятиям на уплату процентов по кредитам,  финансовое обеспечение лизинговых проектов</a:t>
            </a:r>
          </a:p>
        </p:txBody>
      </p:sp>
      <p:sp>
        <p:nvSpPr>
          <p:cNvPr id="12" name="Стрелка вправо 9">
            <a:extLst>
              <a:ext uri="{FF2B5EF4-FFF2-40B4-BE49-F238E27FC236}">
                <a16:creationId xmlns:a16="http://schemas.microsoft.com/office/drawing/2014/main" id="{8DFE2A63-AB57-3202-53FB-A7CC7CA91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110" y="6061148"/>
            <a:ext cx="442912" cy="280987"/>
          </a:xfrm>
          <a:prstGeom prst="rightArrow">
            <a:avLst>
              <a:gd name="adj1" fmla="val 50000"/>
              <a:gd name="adj2" fmla="val 50178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33B287A-CAD7-5CF1-4C39-AF696583068D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D2BEBE27-281B-47A0-9002-676D4809369D}"/>
              </a:ext>
            </a:extLst>
          </p:cNvPr>
          <p:cNvSpPr txBox="1">
            <a:spLocks/>
          </p:cNvSpPr>
          <p:nvPr/>
        </p:nvSpPr>
        <p:spPr bwMode="auto">
          <a:xfrm>
            <a:off x="0" y="108744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800" dirty="0">
                <a:solidFill>
                  <a:srgbClr val="276A7C"/>
                </a:solidFill>
                <a:latin typeface="Ubuntu" panose="020B0504030602030204" pitchFamily="34" charset="0"/>
                <a:ea typeface="+mj-ea"/>
                <a:cs typeface="+mj-cs"/>
              </a:rPr>
              <a:t>Меры поддержки (федеральный уровень)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374E136-B7FD-4338-A316-01E0FF4F59E3}"/>
              </a:ext>
            </a:extLst>
          </p:cNvPr>
          <p:cNvCxnSpPr/>
          <p:nvPr/>
        </p:nvCxnSpPr>
        <p:spPr>
          <a:xfrm rot="16200000" flipH="1">
            <a:off x="4492132" y="3982244"/>
            <a:ext cx="5514975" cy="190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C00166-0393-4A00-8406-8AB08EBAB249}"/>
              </a:ext>
            </a:extLst>
          </p:cNvPr>
          <p:cNvCxnSpPr>
            <a:cxnSpLocks/>
          </p:cNvCxnSpPr>
          <p:nvPr/>
        </p:nvCxnSpPr>
        <p:spPr>
          <a:xfrm>
            <a:off x="289974" y="2229912"/>
            <a:ext cx="11237912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E928A27-66B7-429F-8602-9C18C1187A11}"/>
              </a:ext>
            </a:extLst>
          </p:cNvPr>
          <p:cNvCxnSpPr>
            <a:cxnSpLocks/>
          </p:cNvCxnSpPr>
          <p:nvPr/>
        </p:nvCxnSpPr>
        <p:spPr>
          <a:xfrm>
            <a:off x="290915" y="4207995"/>
            <a:ext cx="1127760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4" name="Прямоугольник 7">
            <a:extLst>
              <a:ext uri="{FF2B5EF4-FFF2-40B4-BE49-F238E27FC236}">
                <a16:creationId xmlns:a16="http://schemas.microsoft.com/office/drawing/2014/main" id="{3FA1F56C-CA75-41B6-81CC-461C2772F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499" y="1379012"/>
            <a:ext cx="64198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Финансирование расходов по экспортному контракту, компенсация части затрат на транспортировку продукции, финансирование текущих расходов по экспортным поставкам</a:t>
            </a:r>
          </a:p>
        </p:txBody>
      </p:sp>
      <p:sp>
        <p:nvSpPr>
          <p:cNvPr id="12295" name="Стрелка вправо 9">
            <a:extLst>
              <a:ext uri="{FF2B5EF4-FFF2-40B4-BE49-F238E27FC236}">
                <a16:creationId xmlns:a16="http://schemas.microsoft.com/office/drawing/2014/main" id="{3694B74E-553C-49AA-ABA4-4F2ADC1FC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6486" y="1609200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2296" name="Стрелка вправо 9">
            <a:extLst>
              <a:ext uri="{FF2B5EF4-FFF2-40B4-BE49-F238E27FC236}">
                <a16:creationId xmlns:a16="http://schemas.microsoft.com/office/drawing/2014/main" id="{3BB1290C-41AD-4B41-A5DE-E6228A38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7265" y="4639795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2298" name="Прямоугольник 7">
            <a:extLst>
              <a:ext uri="{FF2B5EF4-FFF2-40B4-BE49-F238E27FC236}">
                <a16:creationId xmlns:a16="http://schemas.microsoft.com/office/drawing/2014/main" id="{EF98703F-739A-41E2-9894-FDC1E3614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753" y="4557245"/>
            <a:ext cx="6081712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Программа льготных займов, субсидии промпредприятиям на уплату процентов по кредитам,  финансовое обеспечение лизинговых проектов</a:t>
            </a:r>
          </a:p>
        </p:txBody>
      </p:sp>
      <p:sp>
        <p:nvSpPr>
          <p:cNvPr id="12299" name="Стрелка вправо 9">
            <a:extLst>
              <a:ext uri="{FF2B5EF4-FFF2-40B4-BE49-F238E27FC236}">
                <a16:creationId xmlns:a16="http://schemas.microsoft.com/office/drawing/2014/main" id="{039C2EFE-7CCF-48AA-B6DE-51BD63CF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7265" y="3095157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12300" name="Picture 13" descr="http://export57.ru/files/sitebanners/REC.jpg">
            <a:extLst>
              <a:ext uri="{FF2B5EF4-FFF2-40B4-BE49-F238E27FC236}">
                <a16:creationId xmlns:a16="http://schemas.microsoft.com/office/drawing/2014/main" id="{B81053A5-BA2D-42FD-8BAD-F7F8D4567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799" y="1245662"/>
            <a:ext cx="20383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Прямоугольник 38">
            <a:extLst>
              <a:ext uri="{FF2B5EF4-FFF2-40B4-BE49-F238E27FC236}">
                <a16:creationId xmlns:a16="http://schemas.microsoft.com/office/drawing/2014/main" id="{929451F0-7465-47E9-8F95-B7A289E6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7124" y="1888600"/>
            <a:ext cx="250100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https://www.exportcenter.ru</a:t>
            </a:r>
            <a:endParaRPr lang="ru-RU" altLang="ru-RU" sz="13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05" name="Picture 7" descr="http://corpmsp.ru/local/dist/images/desc-logo.png">
            <a:extLst>
              <a:ext uri="{FF2B5EF4-FFF2-40B4-BE49-F238E27FC236}">
                <a16:creationId xmlns:a16="http://schemas.microsoft.com/office/drawing/2014/main" id="{86BBFBF9-D4AB-44E4-8304-29F1D8A2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890" y="2507782"/>
            <a:ext cx="2286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5" descr="https://www.mspbank.ru/templates/index/img/LOGOmsp.jpg">
            <a:extLst>
              <a:ext uri="{FF2B5EF4-FFF2-40B4-BE49-F238E27FC236}">
                <a16:creationId xmlns:a16="http://schemas.microsoft.com/office/drawing/2014/main" id="{C4E9D042-6898-4F89-81B6-A443FF04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778" y="3646020"/>
            <a:ext cx="180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7" name="Прямоугольник 7">
            <a:extLst>
              <a:ext uri="{FF2B5EF4-FFF2-40B4-BE49-F238E27FC236}">
                <a16:creationId xmlns:a16="http://schemas.microsoft.com/office/drawing/2014/main" id="{AA2BD5D0-2DD8-4791-9604-06E5F58CD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40" y="3105309"/>
            <a:ext cx="60817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Финансовая, кредитная, лизинговая поддержка</a:t>
            </a:r>
          </a:p>
        </p:txBody>
      </p:sp>
      <p:sp>
        <p:nvSpPr>
          <p:cNvPr id="12308" name="Прямоугольник 36">
            <a:extLst>
              <a:ext uri="{FF2B5EF4-FFF2-40B4-BE49-F238E27FC236}">
                <a16:creationId xmlns:a16="http://schemas.microsoft.com/office/drawing/2014/main" id="{65D63023-2E2A-43BB-A5F4-CD11A5840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6648" y="3845575"/>
            <a:ext cx="1688283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https://corpmsp.ru</a:t>
            </a:r>
            <a:endParaRPr lang="ru-RU" altLang="ru-RU" sz="13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pic>
        <p:nvPicPr>
          <p:cNvPr id="12310" name="Picture 11" descr="https://www.tpprf-leasing.ru/workdir/photos/frp_582_416.png">
            <a:extLst>
              <a:ext uri="{FF2B5EF4-FFF2-40B4-BE49-F238E27FC236}">
                <a16:creationId xmlns:a16="http://schemas.microsoft.com/office/drawing/2014/main" id="{904171BF-E12F-47FC-83AB-DAD8ED30B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3824" y="4601842"/>
            <a:ext cx="2467382" cy="5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11" name="Прямоугольник 41">
            <a:extLst>
              <a:ext uri="{FF2B5EF4-FFF2-40B4-BE49-F238E27FC236}">
                <a16:creationId xmlns:a16="http://schemas.microsoft.com/office/drawing/2014/main" id="{8879095F-6244-4BA0-A33A-E1FB84DDF2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08541" y="5149238"/>
            <a:ext cx="1390124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3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https://frprf.ru</a:t>
            </a:r>
            <a:endParaRPr lang="ru-RU" altLang="ru-RU" sz="13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A87E9D-5D8D-64F7-8DC1-5E6AF633E284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3CDC4D1B-4232-4D7A-8BDE-3C105AAD0D4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2409466" cy="25136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Контакты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B010BB4-973F-4949-AD41-DCC3F1E6601B}"/>
              </a:ext>
            </a:extLst>
          </p:cNvPr>
          <p:cNvCxnSpPr>
            <a:cxnSpLocks/>
          </p:cNvCxnSpPr>
          <p:nvPr/>
        </p:nvCxnSpPr>
        <p:spPr>
          <a:xfrm>
            <a:off x="5610999" y="628968"/>
            <a:ext cx="20638" cy="5845175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5" name="Прямоугольник 37">
            <a:extLst>
              <a:ext uri="{FF2B5EF4-FFF2-40B4-BE49-F238E27FC236}">
                <a16:creationId xmlns:a16="http://schemas.microsoft.com/office/drawing/2014/main" id="{D5109B09-7E0F-4E7A-ADB9-495E0E4EE3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005" y="5235985"/>
            <a:ext cx="37994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https://kirov-invest.ru/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,   </a:t>
            </a: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https://vk.com/airko43</a:t>
            </a:r>
            <a:r>
              <a:rPr lang="ru-RU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</a:t>
            </a:r>
          </a:p>
        </p:txBody>
      </p:sp>
      <p:pic>
        <p:nvPicPr>
          <p:cNvPr id="11276" name="Рисунок 4">
            <a:extLst>
              <a:ext uri="{FF2B5EF4-FFF2-40B4-BE49-F238E27FC236}">
                <a16:creationId xmlns:a16="http://schemas.microsoft.com/office/drawing/2014/main" id="{96C875E2-8975-4BF1-A5CD-39F75AD728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621" y="3075188"/>
            <a:ext cx="2251075" cy="114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Рисунок 9">
            <a:extLst>
              <a:ext uri="{FF2B5EF4-FFF2-40B4-BE49-F238E27FC236}">
                <a16:creationId xmlns:a16="http://schemas.microsoft.com/office/drawing/2014/main" id="{FE253ADC-BB43-4242-9621-EB0824A567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38" y="1885359"/>
            <a:ext cx="3021013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2" descr="C:\Users\user\Desktop\Логотип Центра.png">
            <a:extLst>
              <a:ext uri="{FF2B5EF4-FFF2-40B4-BE49-F238E27FC236}">
                <a16:creationId xmlns:a16="http://schemas.microsoft.com/office/drawing/2014/main" id="{732830C4-4E88-4733-A448-E5690E46B4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18" y="5634699"/>
            <a:ext cx="960438" cy="101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3" name="Прямоугольник 7">
            <a:extLst>
              <a:ext uri="{FF2B5EF4-FFF2-40B4-BE49-F238E27FC236}">
                <a16:creationId xmlns:a16="http://schemas.microsoft.com/office/drawing/2014/main" id="{74BC08E0-6146-40E8-8EB4-224ECFDB1F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2885" y="5676530"/>
            <a:ext cx="24892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АНО «Центр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300" b="1" dirty="0">
                <a:solidFill>
                  <a:srgbClr val="002060"/>
                </a:solidFill>
                <a:sym typeface="PFBeauSansPro-Regular"/>
              </a:rPr>
              <a:t>поддержки экспорта»</a:t>
            </a:r>
          </a:p>
        </p:txBody>
      </p:sp>
      <p:sp>
        <p:nvSpPr>
          <p:cNvPr id="11284" name="Прямоугольник 40">
            <a:extLst>
              <a:ext uri="{FF2B5EF4-FFF2-40B4-BE49-F238E27FC236}">
                <a16:creationId xmlns:a16="http://schemas.microsoft.com/office/drawing/2014/main" id="{FB517D04-3F49-4CF8-9AB8-982BD68081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486" y="6392088"/>
            <a:ext cx="18918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https://exportkirov.ru/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7D20DA1B-B160-4653-B770-1449349D0AFC}"/>
              </a:ext>
            </a:extLst>
          </p:cNvPr>
          <p:cNvCxnSpPr>
            <a:cxnSpLocks/>
          </p:cNvCxnSpPr>
          <p:nvPr/>
        </p:nvCxnSpPr>
        <p:spPr>
          <a:xfrm>
            <a:off x="120650" y="1719263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87" name="TextBox 41">
            <a:extLst>
              <a:ext uri="{FF2B5EF4-FFF2-40B4-BE49-F238E27FC236}">
                <a16:creationId xmlns:a16="http://schemas.microsoft.com/office/drawing/2014/main" id="{FCC9DE10-2D02-4D5D-9423-638D1D2C7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9917" y="1345016"/>
            <a:ext cx="285550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u="sng" dirty="0">
                <a:solidFill>
                  <a:srgbClr val="002060"/>
                </a:solidFill>
                <a:latin typeface="Ubuntu" panose="020B0504030602030204" pitchFamily="34" charset="0"/>
              </a:rPr>
              <a:t>https://prom.kirovreg.ru/</a:t>
            </a:r>
            <a:endParaRPr lang="ru-RU" altLang="ru-RU" sz="1200" b="1" u="sng" dirty="0">
              <a:solidFill>
                <a:srgbClr val="002060"/>
              </a:solidFill>
              <a:latin typeface="Ubuntu" panose="020B0504030602030204" pitchFamily="34" charset="0"/>
            </a:endParaRPr>
          </a:p>
        </p:txBody>
      </p:sp>
      <p:pic>
        <p:nvPicPr>
          <p:cNvPr id="11288" name="Picture 26">
            <a:extLst>
              <a:ext uri="{FF2B5EF4-FFF2-40B4-BE49-F238E27FC236}">
                <a16:creationId xmlns:a16="http://schemas.microsoft.com/office/drawing/2014/main" id="{1E4B564F-258E-4E74-B4D9-D9AC500210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62" y="624537"/>
            <a:ext cx="752475" cy="87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91" name="Прямоугольник 7">
            <a:extLst>
              <a:ext uri="{FF2B5EF4-FFF2-40B4-BE49-F238E27FC236}">
                <a16:creationId xmlns:a16="http://schemas.microsoft.com/office/drawing/2014/main" id="{6DCFFF1D-A6F2-4D10-BABE-49A345BCC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9614" y="797847"/>
            <a:ext cx="3579813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300" b="1" dirty="0">
                <a:solidFill>
                  <a:srgbClr val="002060"/>
                </a:solidFill>
              </a:rPr>
              <a:t>Министерство промышленности, предпринимательства и торговли Кировской области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46FC598E-9C77-46BB-A988-265F1E0BBE51}"/>
              </a:ext>
            </a:extLst>
          </p:cNvPr>
          <p:cNvCxnSpPr>
            <a:cxnSpLocks/>
          </p:cNvCxnSpPr>
          <p:nvPr/>
        </p:nvCxnSpPr>
        <p:spPr>
          <a:xfrm>
            <a:off x="120650" y="3060497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9BECBCC-A50C-4BEF-B761-575EBFA62310}"/>
              </a:ext>
            </a:extLst>
          </p:cNvPr>
          <p:cNvCxnSpPr>
            <a:cxnSpLocks/>
          </p:cNvCxnSpPr>
          <p:nvPr/>
        </p:nvCxnSpPr>
        <p:spPr>
          <a:xfrm>
            <a:off x="136525" y="4277223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4ED6E3E4-BDC9-4E89-A276-53956D474489}"/>
              </a:ext>
            </a:extLst>
          </p:cNvPr>
          <p:cNvCxnSpPr>
            <a:cxnSpLocks/>
          </p:cNvCxnSpPr>
          <p:nvPr/>
        </p:nvCxnSpPr>
        <p:spPr>
          <a:xfrm>
            <a:off x="147638" y="5583238"/>
            <a:ext cx="1191895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50F28E3-55DF-4CD0-AEAB-22B6FC60D0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9362" y="4467546"/>
            <a:ext cx="1168946" cy="9657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497A20-8587-420A-B9AC-80882548F39E}"/>
              </a:ext>
            </a:extLst>
          </p:cNvPr>
          <p:cNvSpPr/>
          <p:nvPr/>
        </p:nvSpPr>
        <p:spPr>
          <a:xfrm>
            <a:off x="1017566" y="5006638"/>
            <a:ext cx="3282390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50" b="1" dirty="0">
                <a:solidFill>
                  <a:srgbClr val="002060"/>
                </a:solidFill>
                <a:latin typeface="Ubuntu" panose="020B0504030602030204" pitchFamily="34" charset="0"/>
              </a:rPr>
              <a:t>Агентство инвестиционного развития</a:t>
            </a:r>
          </a:p>
          <a:p>
            <a:r>
              <a:rPr lang="ru-RU" sz="1050" b="1" dirty="0">
                <a:solidFill>
                  <a:srgbClr val="002060"/>
                </a:solidFill>
                <a:latin typeface="Ubuntu" panose="020B0504030602030204" pitchFamily="34" charset="0"/>
              </a:rPr>
              <a:t>Кировской области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F6F06-CBD1-C475-1EF6-A3D6C057F5A6}"/>
              </a:ext>
            </a:extLst>
          </p:cNvPr>
          <p:cNvSpPr txBox="1"/>
          <p:nvPr/>
        </p:nvSpPr>
        <p:spPr>
          <a:xfrm>
            <a:off x="6226278" y="671601"/>
            <a:ext cx="550787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610019, Кировская область, г. Киров, ул. Карла Либкнехта, 69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 (8332) 27-27-23</a:t>
            </a:r>
            <a:r>
              <a:rPr lang="en-US" sz="1200" b="1" dirty="0">
                <a:solidFill>
                  <a:srgbClr val="828282"/>
                </a:solidFill>
                <a:latin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200" b="1" u="sng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prom@ako.kirov.ru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b="1" i="0" dirty="0">
              <a:solidFill>
                <a:srgbClr val="828282"/>
              </a:solidFill>
              <a:effectLst/>
              <a:latin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5CFFA1-7176-2BCA-0794-79BE611831EC}"/>
              </a:ext>
            </a:extLst>
          </p:cNvPr>
          <p:cNvSpPr txBox="1"/>
          <p:nvPr/>
        </p:nvSpPr>
        <p:spPr>
          <a:xfrm>
            <a:off x="6080125" y="3289772"/>
            <a:ext cx="6337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2 этаж</a:t>
            </a:r>
          </a:p>
          <a:p>
            <a:pPr algn="ctr" fontAlgn="base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телефон:  8 (8332) 410-410,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mail@kfpp.ru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3E5A29E-248C-A709-8EBA-E1689FF077DF}"/>
              </a:ext>
            </a:extLst>
          </p:cNvPr>
          <p:cNvSpPr txBox="1"/>
          <p:nvPr/>
        </p:nvSpPr>
        <p:spPr>
          <a:xfrm>
            <a:off x="5695364" y="4471720"/>
            <a:ext cx="66469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1 этаж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елефон: 8 (8332) 22-10-77,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i="0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airko43@mail.ru</a:t>
            </a:r>
            <a:endParaRPr lang="ru-RU" sz="1200" b="1" i="0" u="sng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2A964A7-231B-9168-094D-E51457B4299F}"/>
              </a:ext>
            </a:extLst>
          </p:cNvPr>
          <p:cNvSpPr txBox="1"/>
          <p:nvPr/>
        </p:nvSpPr>
        <p:spPr>
          <a:xfrm>
            <a:off x="8030751" y="3848924"/>
            <a:ext cx="197620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мойбизнес.рф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7310747-E381-C2BE-C8E4-B29E086ED6A6}"/>
              </a:ext>
            </a:extLst>
          </p:cNvPr>
          <p:cNvSpPr txBox="1"/>
          <p:nvPr/>
        </p:nvSpPr>
        <p:spPr>
          <a:xfrm>
            <a:off x="6333741" y="5751691"/>
            <a:ext cx="63368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 4, </a:t>
            </a:r>
            <a:r>
              <a:rPr lang="ru-RU" sz="1200" b="1" i="0" dirty="0" err="1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каб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205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29B50C4-A684-4F9D-8182-53CEC910ADC9}"/>
              </a:ext>
            </a:extLst>
          </p:cNvPr>
          <p:cNvSpPr txBox="1"/>
          <p:nvPr/>
        </p:nvSpPr>
        <p:spPr>
          <a:xfrm>
            <a:off x="7771201" y="5956093"/>
            <a:ext cx="335078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 (8332) 21-24-30, 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vcpe@mail.ru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4E9B8E-C0BE-F3D2-D4E2-6B0A805FC677}"/>
              </a:ext>
            </a:extLst>
          </p:cNvPr>
          <p:cNvSpPr txBox="1"/>
          <p:nvPr/>
        </p:nvSpPr>
        <p:spPr>
          <a:xfrm>
            <a:off x="6333741" y="2022276"/>
            <a:ext cx="5507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 (8332) 410-410</a:t>
            </a:r>
            <a:r>
              <a:rPr lang="en-US" sz="1200" b="1" dirty="0">
                <a:solidFill>
                  <a:srgbClr val="828282"/>
                </a:solidFill>
                <a:latin typeface="Open Sans" panose="020B0606030504020204" pitchFamily="34" charset="0"/>
                <a:cs typeface="Arial" panose="020B0604020202020204" pitchFamily="34" charset="0"/>
              </a:rPr>
              <a:t>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mail@kfpp.ru</a:t>
            </a:r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https://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мойбизнес-43.рф/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1B4407B-7467-DE0C-816B-2457A89E4153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2346040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>
            <a:extLst>
              <a:ext uri="{FF2B5EF4-FFF2-40B4-BE49-F238E27FC236}">
                <a16:creationId xmlns:a16="http://schemas.microsoft.com/office/drawing/2014/main" id="{D2BEBE27-281B-47A0-9002-676D4809369D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endParaRPr lang="ru-RU" altLang="ru-RU" sz="3200" dirty="0">
              <a:solidFill>
                <a:srgbClr val="002060"/>
              </a:solidFill>
              <a:latin typeface="Ubuntu" panose="020B0504030602030204" pitchFamily="34" charset="0"/>
              <a:ea typeface="+mj-ea"/>
              <a:cs typeface="+mj-cs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2374E136-B7FD-4338-A316-01E0FF4F59E3}"/>
              </a:ext>
            </a:extLst>
          </p:cNvPr>
          <p:cNvCxnSpPr/>
          <p:nvPr/>
        </p:nvCxnSpPr>
        <p:spPr>
          <a:xfrm rot="16200000" flipH="1">
            <a:off x="1571491" y="3590453"/>
            <a:ext cx="5514975" cy="190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>
            <a:extLst>
              <a:ext uri="{FF2B5EF4-FFF2-40B4-BE49-F238E27FC236}">
                <a16:creationId xmlns:a16="http://schemas.microsoft.com/office/drawing/2014/main" id="{2CC00166-0393-4A00-8406-8AB08EBAB249}"/>
              </a:ext>
            </a:extLst>
          </p:cNvPr>
          <p:cNvCxnSpPr>
            <a:cxnSpLocks/>
          </p:cNvCxnSpPr>
          <p:nvPr/>
        </p:nvCxnSpPr>
        <p:spPr>
          <a:xfrm>
            <a:off x="398463" y="1730375"/>
            <a:ext cx="11237912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BE928A27-66B7-429F-8602-9C18C1187A11}"/>
              </a:ext>
            </a:extLst>
          </p:cNvPr>
          <p:cNvCxnSpPr>
            <a:cxnSpLocks/>
          </p:cNvCxnSpPr>
          <p:nvPr/>
        </p:nvCxnSpPr>
        <p:spPr>
          <a:xfrm>
            <a:off x="428625" y="5202238"/>
            <a:ext cx="11277600" cy="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5" name="Стрелка вправо 9">
            <a:extLst>
              <a:ext uri="{FF2B5EF4-FFF2-40B4-BE49-F238E27FC236}">
                <a16:creationId xmlns:a16="http://schemas.microsoft.com/office/drawing/2014/main" id="{3694B74E-553C-49AA-ABA4-4F2ADC1FC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882823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sp>
        <p:nvSpPr>
          <p:cNvPr id="12296" name="Стрелка вправо 9">
            <a:extLst>
              <a:ext uri="{FF2B5EF4-FFF2-40B4-BE49-F238E27FC236}">
                <a16:creationId xmlns:a16="http://schemas.microsoft.com/office/drawing/2014/main" id="{3BB1290C-41AD-4B41-A5DE-E6228A386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5697067"/>
            <a:ext cx="438150" cy="285750"/>
          </a:xfrm>
          <a:prstGeom prst="rightArrow">
            <a:avLst>
              <a:gd name="adj1" fmla="val 50000"/>
              <a:gd name="adj2" fmla="val 50352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B5031468-9600-4181-A4A9-14B19925CAB0}"/>
              </a:ext>
            </a:extLst>
          </p:cNvPr>
          <p:cNvCxnSpPr>
            <a:cxnSpLocks/>
          </p:cNvCxnSpPr>
          <p:nvPr/>
        </p:nvCxnSpPr>
        <p:spPr>
          <a:xfrm flipV="1">
            <a:off x="428625" y="3371850"/>
            <a:ext cx="11217275" cy="57150"/>
          </a:xfrm>
          <a:prstGeom prst="line">
            <a:avLst/>
          </a:prstGeom>
          <a:ln w="26416">
            <a:solidFill>
              <a:srgbClr val="00206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99" name="Стрелка вправо 9">
            <a:extLst>
              <a:ext uri="{FF2B5EF4-FFF2-40B4-BE49-F238E27FC236}">
                <a16:creationId xmlns:a16="http://schemas.microsoft.com/office/drawing/2014/main" id="{039C2EFE-7CCF-48AA-B6DE-51BD63CF5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4128638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12300" name="Picture 13" descr="http://export57.ru/files/sitebanners/REC.jpg">
            <a:extLst>
              <a:ext uri="{FF2B5EF4-FFF2-40B4-BE49-F238E27FC236}">
                <a16:creationId xmlns:a16="http://schemas.microsoft.com/office/drawing/2014/main" id="{B81053A5-BA2D-42FD-8BAD-F7F8D45671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594391"/>
            <a:ext cx="2535471" cy="97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1" name="Прямоугольник 38">
            <a:extLst>
              <a:ext uri="{FF2B5EF4-FFF2-40B4-BE49-F238E27FC236}">
                <a16:creationId xmlns:a16="http://schemas.microsoft.com/office/drawing/2014/main" id="{929451F0-7465-47E9-8F95-B7A289E6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339" y="548598"/>
            <a:ext cx="456182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123610, Москва, Краснопресненская наб., д. 12, подъезд 9</a:t>
            </a:r>
            <a:endParaRPr lang="en-US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телефон: 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8-800-550-0188, +7 (495)937-4747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https://www.exportcenter.ru/contacts/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info@exportcenter.ru </a:t>
            </a:r>
            <a:endParaRPr lang="en-US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(только для официальных писем)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</p:txBody>
      </p:sp>
      <p:sp>
        <p:nvSpPr>
          <p:cNvPr id="12304" name="Стрелка вправо 9">
            <a:extLst>
              <a:ext uri="{FF2B5EF4-FFF2-40B4-BE49-F238E27FC236}">
                <a16:creationId xmlns:a16="http://schemas.microsoft.com/office/drawing/2014/main" id="{85F190F5-E062-4668-8B9D-4BB112A05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6595" y="2368819"/>
            <a:ext cx="428625" cy="285750"/>
          </a:xfrm>
          <a:prstGeom prst="rightArrow">
            <a:avLst>
              <a:gd name="adj1" fmla="val 50000"/>
              <a:gd name="adj2" fmla="val 50354"/>
            </a:avLst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>
              <a:solidFill>
                <a:srgbClr val="002060"/>
              </a:solidFill>
              <a:latin typeface="Constantia" panose="02030602050306030303" pitchFamily="18" charset="0"/>
            </a:endParaRPr>
          </a:p>
        </p:txBody>
      </p:sp>
      <p:pic>
        <p:nvPicPr>
          <p:cNvPr id="12305" name="Picture 7" descr="http://corpmsp.ru/local/dist/images/desc-logo.png">
            <a:extLst>
              <a:ext uri="{FF2B5EF4-FFF2-40B4-BE49-F238E27FC236}">
                <a16:creationId xmlns:a16="http://schemas.microsoft.com/office/drawing/2014/main" id="{86BBFBF9-D4AB-44E4-8304-29F1D8A20A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3623813"/>
            <a:ext cx="228600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6" name="Picture 5" descr="https://www.mspbank.ru/templates/index/img/LOGOmsp.jpg">
            <a:extLst>
              <a:ext uri="{FF2B5EF4-FFF2-40B4-BE49-F238E27FC236}">
                <a16:creationId xmlns:a16="http://schemas.microsoft.com/office/drawing/2014/main" id="{C4E9D042-6898-4F89-81B6-A443FF04A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71" y="4732336"/>
            <a:ext cx="180975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0" name="Picture 11" descr="https://www.tpprf-leasing.ru/workdir/photos/frp_582_416.png">
            <a:extLst>
              <a:ext uri="{FF2B5EF4-FFF2-40B4-BE49-F238E27FC236}">
                <a16:creationId xmlns:a16="http://schemas.microsoft.com/office/drawing/2014/main" id="{904171BF-E12F-47FC-83AB-DAD8ED30BD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60" y="5240448"/>
            <a:ext cx="2467382" cy="504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2" name="Рисунок 2">
            <a:extLst>
              <a:ext uri="{FF2B5EF4-FFF2-40B4-BE49-F238E27FC236}">
                <a16:creationId xmlns:a16="http://schemas.microsoft.com/office/drawing/2014/main" id="{C8E2B1C6-1F8E-4217-9795-0DDAA6CEF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48" y="6054724"/>
            <a:ext cx="2670487" cy="442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17" name="Picture 31" descr="ВЭБ.РФ">
            <a:extLst>
              <a:ext uri="{FF2B5EF4-FFF2-40B4-BE49-F238E27FC236}">
                <a16:creationId xmlns:a16="http://schemas.microsoft.com/office/drawing/2014/main" id="{B7825D02-12F9-4D76-83C3-7D6384620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05" y="1862520"/>
            <a:ext cx="1440681" cy="144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012DF5-1461-DC00-6D46-33662F807603}"/>
              </a:ext>
            </a:extLst>
          </p:cNvPr>
          <p:cNvSpPr txBox="1"/>
          <p:nvPr/>
        </p:nvSpPr>
        <p:spPr>
          <a:xfrm>
            <a:off x="5211494" y="6049791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610020, Кировская область, г. Киров, Динамовский проезд, дом 4, оф. 301</a:t>
            </a: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 Консультационного центра ФРП Кировской области: </a:t>
            </a: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телефон: 8 (8332) 78-28-38, </a:t>
            </a:r>
            <a:r>
              <a:rPr lang="en-US" sz="1200" b="0" i="0" u="none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US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frpko_43@mail.ru</a:t>
            </a:r>
            <a:r>
              <a:rPr lang="ru-RU" sz="1200" b="1" i="0" u="none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2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https://frp.kirovreg.ru/</a:t>
            </a:r>
            <a:endParaRPr lang="ru-RU" altLang="ru-RU" sz="1200" b="1" dirty="0">
              <a:solidFill>
                <a:srgbClr val="002060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/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38">
            <a:extLst>
              <a:ext uri="{FF2B5EF4-FFF2-40B4-BE49-F238E27FC236}">
                <a16:creationId xmlns:a16="http://schemas.microsoft.com/office/drawing/2014/main" id="{1FDF6A7E-E1CF-64EE-9ECD-4CD36E144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8570" y="1965268"/>
            <a:ext cx="417992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125009, Москва,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ул. Воздвиженка, д. 10,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елефон: +7 (495) 604-63-63, +7 (495) 721-92-91 (факс)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https://</a:t>
            </a:r>
            <a:r>
              <a:rPr lang="ru-RU" altLang="ru-RU" sz="12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вэб.рф</a:t>
            </a:r>
            <a:r>
              <a:rPr lang="ru-RU" alt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  <a:sym typeface="PFBeauSansPro-Regular"/>
              </a:rPr>
              <a:t>/</a:t>
            </a:r>
            <a:endParaRPr lang="en-US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1200" b="1" i="0" u="sng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info@veb.ru</a:t>
            </a:r>
            <a:endParaRPr lang="ru-RU" altLang="ru-RU" sz="1200" b="1" u="sng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  <a:sym typeface="PFBeauSansPro-Regular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9898BF-8244-9BDA-11A7-EDE78F37EE6A}"/>
              </a:ext>
            </a:extLst>
          </p:cNvPr>
          <p:cNvSpPr txBox="1"/>
          <p:nvPr/>
        </p:nvSpPr>
        <p:spPr>
          <a:xfrm>
            <a:off x="4245068" y="3561883"/>
            <a:ext cx="794693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109074, г. Москва, Славянская площадь, д. 4, стр. 1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8-800-100-11-00,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info@corpmsp.ru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https://corpmsp.ru/contacts/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АО </a:t>
            </a:r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"Российский Банк поддержки малого и среднего предпринимательства"</a:t>
            </a:r>
            <a:endParaRPr lang="ru-RU" sz="12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115035, г. Москва, ул. Садовническая, д. 79</a:t>
            </a:r>
          </a:p>
          <a:p>
            <a:pPr algn="ctr"/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телефон: 8-800-100-11-00 , </a:t>
            </a:r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https://mspbank.ru/contacts/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https://vk.com/mspbank</a:t>
            </a:r>
            <a:r>
              <a:rPr lang="ru-RU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https://t.me/msp_bank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7B30CE-4E5A-B9FF-8479-794028A3AFAD}"/>
              </a:ext>
            </a:extLst>
          </p:cNvPr>
          <p:cNvSpPr txBox="1"/>
          <p:nvPr/>
        </p:nvSpPr>
        <p:spPr>
          <a:xfrm>
            <a:off x="5323132" y="5239417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200" b="1" i="0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105062, Москва, Лялин переулок, д. 6, стр. 1,</a:t>
            </a:r>
            <a:r>
              <a:rPr lang="ru-RU" sz="1200" b="1" i="0" u="none" strike="noStrike" dirty="0">
                <a:solidFill>
                  <a:srgbClr val="0563C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</a:p>
          <a:p>
            <a:pPr algn="ctr"/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+7 495 120-24-16</a:t>
            </a:r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8 800 500-71-29</a:t>
            </a:r>
            <a:endParaRPr lang="en-US" sz="1200" b="1" i="0" strike="noStrike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b="1" i="0" strike="noStrike" dirty="0">
                <a:solidFill>
                  <a:srgbClr val="00206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  <a:hlinkClick r:id="rId1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https://frprf.ru/kontakty/</a:t>
            </a:r>
            <a:r>
              <a:rPr lang="en-US" sz="12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frp@frprf.ru</a:t>
            </a:r>
            <a:endParaRPr lang="ru-RU" sz="1200" b="1" i="0" dirty="0">
              <a:solidFill>
                <a:srgbClr val="00206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654B6245-8A3C-F5A6-BF75-FA362952E662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2409466" cy="251369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Контакты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9E70DB-22F2-9374-496E-3E7AB3B41902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32547573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>
            <a:extLst>
              <a:ext uri="{FF2B5EF4-FFF2-40B4-BE49-F238E27FC236}">
                <a16:creationId xmlns:a16="http://schemas.microsoft.com/office/drawing/2014/main" id="{A454BCC3-13EE-4E52-BC23-1CB0C346B73C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Контакты</a:t>
            </a:r>
          </a:p>
        </p:txBody>
      </p:sp>
      <p:sp>
        <p:nvSpPr>
          <p:cNvPr id="14339" name="Прямоугольник 6">
            <a:extLst>
              <a:ext uri="{FF2B5EF4-FFF2-40B4-BE49-F238E27FC236}">
                <a16:creationId xmlns:a16="http://schemas.microsoft.com/office/drawing/2014/main" id="{376140F2-C1AD-4F55-BA9A-72EAE67F6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533" y="1350836"/>
            <a:ext cx="4514309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Гоголева Галина Сергеевна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Глава </a:t>
            </a:r>
            <a:r>
              <a:rPr lang="ru-RU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Свечинского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муниципального округа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8(83358) 2-12-51 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</a:t>
            </a:r>
            <a:r>
              <a:rPr lang="ru-RU" altLang="ru-RU" sz="1800" b="1" dirty="0">
                <a:solidFill>
                  <a:srgbClr val="002060"/>
                </a:solidFill>
                <a:latin typeface="Century Gothic" panose="020B0502020202020204" pitchFamily="34" charset="0"/>
                <a:sym typeface="PFBeauSansPro-Regular"/>
              </a:rPr>
              <a:t>    </a:t>
            </a:r>
            <a:endParaRPr lang="ru-RU" altLang="ru-RU" sz="1800" dirty="0">
              <a:solidFill>
                <a:srgbClr val="002060"/>
              </a:solidFill>
              <a:latin typeface="Century Gothic" panose="020B0502020202020204" pitchFamily="34" charset="0"/>
              <a:sym typeface="PFBeauSansPro-Regular"/>
            </a:endParaRPr>
          </a:p>
        </p:txBody>
      </p:sp>
      <p:sp>
        <p:nvSpPr>
          <p:cNvPr id="14340" name="Прямоугольник 14">
            <a:extLst>
              <a:ext uri="{FF2B5EF4-FFF2-40B4-BE49-F238E27FC236}">
                <a16:creationId xmlns:a16="http://schemas.microsoft.com/office/drawing/2014/main" id="{7164EA7A-C1C1-4497-962E-DBCA5E8492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9649" y="1583432"/>
            <a:ext cx="5276766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b="1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Градобоева</a:t>
            </a:r>
            <a:r>
              <a:rPr lang="ru-RU" altLang="ru-RU" sz="16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Екатерина Геннадьевна</a:t>
            </a:r>
          </a:p>
          <a:p>
            <a:pPr algn="ju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9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Первый заместитель главы администрации </a:t>
            </a:r>
            <a:r>
              <a:rPr lang="ru-RU" altLang="ru-RU" sz="16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Свечинского</a:t>
            </a: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муниципального округа – начальник финансового управления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6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8(83358) 2-24-15</a:t>
            </a:r>
          </a:p>
        </p:txBody>
      </p:sp>
      <p:sp>
        <p:nvSpPr>
          <p:cNvPr id="14342" name="Прямоугольник 17">
            <a:extLst>
              <a:ext uri="{FF2B5EF4-FFF2-40B4-BE49-F238E27FC236}">
                <a16:creationId xmlns:a16="http://schemas.microsoft.com/office/drawing/2014/main" id="{1E14E24F-F33F-449D-9469-A5B64DEC13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513" y="3787445"/>
            <a:ext cx="4905510" cy="384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900" b="1" dirty="0">
                <a:solidFill>
                  <a:srgbClr val="126F87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https://svechinskij-r43.gosweb.gosuslugi.ru/</a:t>
            </a:r>
            <a:endParaRPr lang="ru-RU" altLang="ru-RU" sz="1900" b="1" u="sng" dirty="0">
              <a:solidFill>
                <a:srgbClr val="126F87"/>
              </a:solidFill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  <a:sym typeface="PFBeauSansPro-Regular"/>
            </a:endParaRPr>
          </a:p>
        </p:txBody>
      </p:sp>
      <p:pic>
        <p:nvPicPr>
          <p:cNvPr id="14343" name="Picture 2" descr="C:\Documents and Settings\User3205.BABUSHKINA_ECON\Рабочий стол\письма в работе\презентация инвестпривлекатеьность до 17.04\сайт.jpg">
            <a:extLst>
              <a:ext uri="{FF2B5EF4-FFF2-40B4-BE49-F238E27FC236}">
                <a16:creationId xmlns:a16="http://schemas.microsoft.com/office/drawing/2014/main" id="{FFF7CCA9-82B5-48B8-8548-AE3B41B3C6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3742473"/>
            <a:ext cx="476250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2" descr="C:\Documents and Settings\User3205.BABUSHKINA_ECON\Рабочий стол\письма в работе\презентация инвестпривлекатеьность до 17.04\вк2.jpg">
            <a:extLst>
              <a:ext uri="{FF2B5EF4-FFF2-40B4-BE49-F238E27FC236}">
                <a16:creationId xmlns:a16="http://schemas.microsoft.com/office/drawing/2014/main" id="{351219E2-FD3A-4A6B-BBE3-660CE4432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8246" y1="58772" x2="49123" y2="447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388" y="3745639"/>
            <a:ext cx="414410" cy="414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15936346-89E7-4118-9E0F-3B95958C51D0}"/>
              </a:ext>
            </a:extLst>
          </p:cNvPr>
          <p:cNvCxnSpPr/>
          <p:nvPr/>
        </p:nvCxnSpPr>
        <p:spPr>
          <a:xfrm>
            <a:off x="2603065" y="4402930"/>
            <a:ext cx="6534150" cy="1588"/>
          </a:xfrm>
          <a:prstGeom prst="line">
            <a:avLst/>
          </a:prstGeom>
          <a:ln w="28575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46" name="Прямоугольник 17">
            <a:extLst>
              <a:ext uri="{FF2B5EF4-FFF2-40B4-BE49-F238E27FC236}">
                <a16:creationId xmlns:a16="http://schemas.microsoft.com/office/drawing/2014/main" id="{5A826BCD-6C47-4781-A705-7BF4BC6E3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7713" y="3787445"/>
            <a:ext cx="338265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https://vk.com/svechamunicipal</a:t>
            </a:r>
            <a:endParaRPr lang="ru-RU" altLang="ru-RU" sz="19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</p:txBody>
      </p:sp>
      <p:sp>
        <p:nvSpPr>
          <p:cNvPr id="15" name="Заголовок 1">
            <a:extLst>
              <a:ext uri="{FF2B5EF4-FFF2-40B4-BE49-F238E27FC236}">
                <a16:creationId xmlns:a16="http://schemas.microsoft.com/office/drawing/2014/main" id="{E6CC8F82-374E-4F08-B9D2-9CD3AF2C5732}"/>
              </a:ext>
            </a:extLst>
          </p:cNvPr>
          <p:cNvSpPr txBox="1">
            <a:spLocks/>
          </p:cNvSpPr>
          <p:nvPr/>
        </p:nvSpPr>
        <p:spPr bwMode="auto">
          <a:xfrm>
            <a:off x="96765" y="6093685"/>
            <a:ext cx="121920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Инвестируйте в </a:t>
            </a:r>
            <a:r>
              <a:rPr lang="ru-RU" altLang="ru-RU" sz="2400" dirty="0" err="1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Свечинский</a:t>
            </a:r>
            <a:r>
              <a:rPr lang="ru-RU" altLang="ru-RU" sz="24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 муниципальный округ!</a:t>
            </a:r>
          </a:p>
        </p:txBody>
      </p:sp>
      <p:sp>
        <p:nvSpPr>
          <p:cNvPr id="16" name="Заголовок 1">
            <a:extLst>
              <a:ext uri="{FF2B5EF4-FFF2-40B4-BE49-F238E27FC236}">
                <a16:creationId xmlns:a16="http://schemas.microsoft.com/office/drawing/2014/main" id="{F8C9E724-B22C-4B6C-ACF4-292E962526A0}"/>
              </a:ext>
            </a:extLst>
          </p:cNvPr>
          <p:cNvSpPr txBox="1">
            <a:spLocks/>
          </p:cNvSpPr>
          <p:nvPr/>
        </p:nvSpPr>
        <p:spPr bwMode="auto">
          <a:xfrm>
            <a:off x="96765" y="6397626"/>
            <a:ext cx="121920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2400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Инвестируйте в Кировскую область!</a:t>
            </a:r>
          </a:p>
        </p:txBody>
      </p:sp>
      <p:sp>
        <p:nvSpPr>
          <p:cNvPr id="14350" name="Прямоугольник 1">
            <a:extLst>
              <a:ext uri="{FF2B5EF4-FFF2-40B4-BE49-F238E27FC236}">
                <a16:creationId xmlns:a16="http://schemas.microsoft.com/office/drawing/2014/main" id="{CB51413A-055B-446C-8106-4CBF9814B0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0944" y="630886"/>
            <a:ext cx="7994650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Команда </a:t>
            </a:r>
            <a:r>
              <a:rPr lang="ru-RU" altLang="ru-RU" sz="2000" b="1" dirty="0" err="1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Свечинского</a:t>
            </a: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 муниципального округа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612040, Кировская обл., </a:t>
            </a:r>
            <a:r>
              <a:rPr lang="ru-RU" altLang="ru-RU" sz="2000" b="1" dirty="0" err="1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пгт</a:t>
            </a:r>
            <a:r>
              <a:rPr lang="ru-RU" altLang="ru-RU" sz="2000" b="1" dirty="0">
                <a:solidFill>
                  <a:srgbClr val="800000"/>
                </a:solidFill>
                <a:latin typeface="Ubuntu" panose="020B0504030602030204" pitchFamily="34" charset="0"/>
                <a:sym typeface="PFBeauSansPro-Regular"/>
              </a:rPr>
              <a:t>. Свеча, ул. Октябрьская, 20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</p:txBody>
      </p:sp>
      <p:sp>
        <p:nvSpPr>
          <p:cNvPr id="18" name="Прямоугольник 6">
            <a:extLst>
              <a:ext uri="{FF2B5EF4-FFF2-40B4-BE49-F238E27FC236}">
                <a16:creationId xmlns:a16="http://schemas.microsoft.com/office/drawing/2014/main" id="{C7969775-643A-40C4-A62E-E4A248A90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9649" y="4404953"/>
            <a:ext cx="4908744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Асеева Алеся Сергеевна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Заместитель главы администрации </a:t>
            </a:r>
            <a:r>
              <a:rPr lang="ru-RU" altLang="ru-RU" sz="12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Свечинского</a:t>
            </a: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муниципального округа по социальным вопросам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8(83364) 2-23-35 </a:t>
            </a:r>
          </a:p>
        </p:txBody>
      </p:sp>
      <p:sp>
        <p:nvSpPr>
          <p:cNvPr id="21" name="Прямоугольник 6">
            <a:extLst>
              <a:ext uri="{FF2B5EF4-FFF2-40B4-BE49-F238E27FC236}">
                <a16:creationId xmlns:a16="http://schemas.microsoft.com/office/drawing/2014/main" id="{CCD3FA08-2919-421C-B19E-33A6A7FA9A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2557" y="4404953"/>
            <a:ext cx="465386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2060"/>
                </a:solidFill>
                <a:latin typeface="Ubuntu" panose="020B0504030602030204" pitchFamily="34" charset="0"/>
                <a:sym typeface="PFBeauSansPro-Regular"/>
              </a:rPr>
              <a:t>     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4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Ромина Ирина Васильевна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4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Заместитель главы администрации </a:t>
            </a:r>
            <a:r>
              <a:rPr lang="ru-RU" altLang="ru-RU" sz="1200" dirty="0" err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Свечинского</a:t>
            </a: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 муниципального округа по вопросам жизнеобеспечения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8(83358) 2-20-15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932387" y="3206160"/>
            <a:ext cx="35080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2000" b="1" dirty="0">
                <a:solidFill>
                  <a:srgbClr val="126F87"/>
                </a:solidFill>
                <a:latin typeface="Times New Roman" pitchFamily="18" charset="0"/>
                <a:cs typeface="Times New Roman" pitchFamily="18" charset="0"/>
                <a:sym typeface="PFBeauSansPro-Regular"/>
              </a:rPr>
              <a:t>e-mail: admsvec@kirovreg.ru</a:t>
            </a:r>
            <a:r>
              <a:rPr lang="ru-RU" alt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sym typeface="PFBeauSansPro-Regular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B1CC0-4B72-1CC6-F3D0-EBB8084D2523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2AD565-13B7-446D-B027-3A9C9704F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188913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Ubuntu" panose="020B0504030602030204" pitchFamily="34" charset="0"/>
              </a:rPr>
              <a:t>Географическое описание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829370E-B4AF-46F6-AEB1-14B91CBCE861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id="{4F4863E3-1608-4E2B-9C57-B73BF903B3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7040820"/>
              </p:ext>
            </p:extLst>
          </p:nvPr>
        </p:nvGraphicFramePr>
        <p:xfrm>
          <a:off x="5897289" y="1091095"/>
          <a:ext cx="6124850" cy="50033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6135BF-3486-49B7-9C57-7B27BD26E5E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181" t="4120" r="3239" b="39938"/>
          <a:stretch/>
        </p:blipFill>
        <p:spPr>
          <a:xfrm>
            <a:off x="201164" y="649203"/>
            <a:ext cx="5696125" cy="5294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id="{28DD8A0F-7D1E-7870-8823-918C05E4389A}"/>
              </a:ext>
            </a:extLst>
          </p:cNvPr>
          <p:cNvSpPr/>
          <p:nvPr/>
        </p:nvSpPr>
        <p:spPr>
          <a:xfrm>
            <a:off x="2024692" y="3692106"/>
            <a:ext cx="476969" cy="17252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26F87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7" descr="C:\Users\Катя\Documents\NetSpeakerphone\Received Files\Русинова Е_ В_\wpDQa1j4BH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9608" y="5321300"/>
            <a:ext cx="2278196" cy="1431925"/>
          </a:xfrm>
          <a:prstGeom prst="round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3F89EC7-98D7-3509-2CED-2F0194673F39}"/>
              </a:ext>
            </a:extLst>
          </p:cNvPr>
          <p:cNvSpPr txBox="1"/>
          <p:nvPr/>
        </p:nvSpPr>
        <p:spPr>
          <a:xfrm>
            <a:off x="156646" y="114604"/>
            <a:ext cx="3174611" cy="53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Преимущества</a:t>
            </a:r>
            <a:r>
              <a:rPr lang="ru-RU" altLang="ru-RU" sz="18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 </a:t>
            </a: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2D3F8B0B-195E-BBA5-F33E-5A5F674638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4638" y="1228725"/>
            <a:ext cx="23510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Выгодное географическое и транспортное расположение</a:t>
            </a:r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312AD2F9-A6F5-4341-A6C0-E7DD32CF7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2279" y="1472401"/>
            <a:ext cx="33226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Природно-ресурсный потенциал</a:t>
            </a:r>
          </a:p>
        </p:txBody>
      </p:sp>
      <p:sp>
        <p:nvSpPr>
          <p:cNvPr id="24" name="TextBox 30">
            <a:extLst>
              <a:ext uri="{FF2B5EF4-FFF2-40B4-BE49-F238E27FC236}">
                <a16:creationId xmlns:a16="http://schemas.microsoft.com/office/drawing/2014/main" id="{C9F821B8-36DD-CB80-516C-B1D01918E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4650" y="3379788"/>
            <a:ext cx="2540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Свободные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инвестиционные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площадки</a:t>
            </a:r>
          </a:p>
        </p:txBody>
      </p:sp>
      <p:sp>
        <p:nvSpPr>
          <p:cNvPr id="25" name="TextBox 32">
            <a:extLst>
              <a:ext uri="{FF2B5EF4-FFF2-40B4-BE49-F238E27FC236}">
                <a16:creationId xmlns:a16="http://schemas.microsoft.com/office/drawing/2014/main" id="{59FE1B7C-BD71-2B0C-0D9E-77733D2F00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1418" y="5321300"/>
            <a:ext cx="2587845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defTabSz="7556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7556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7556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1" eaLnBrk="1" hangingPunct="1"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Социальная инфраструктура</a:t>
            </a:r>
          </a:p>
        </p:txBody>
      </p:sp>
      <p:sp>
        <p:nvSpPr>
          <p:cNvPr id="26" name="TextBox 34">
            <a:extLst>
              <a:ext uri="{FF2B5EF4-FFF2-40B4-BE49-F238E27FC236}">
                <a16:creationId xmlns:a16="http://schemas.microsoft.com/office/drawing/2014/main" id="{363298F7-C29A-88F9-76D2-2C3F8641A9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73007" y="5589065"/>
            <a:ext cx="29275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Агропромышленный комплекс</a:t>
            </a:r>
          </a:p>
        </p:txBody>
      </p:sp>
      <p:sp>
        <p:nvSpPr>
          <p:cNvPr id="27" name="TextBox 28">
            <a:extLst>
              <a:ext uri="{FF2B5EF4-FFF2-40B4-BE49-F238E27FC236}">
                <a16:creationId xmlns:a16="http://schemas.microsoft.com/office/drawing/2014/main" id="{9285095D-B671-5C21-609C-0B65357471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53446" y="3033419"/>
            <a:ext cx="2215662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Развитая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126F87"/>
                </a:solidFill>
                <a:latin typeface="Ubuntu" panose="020B0504030602030204" pitchFamily="34" charset="0"/>
              </a:rPr>
              <a:t>инфраструктура</a:t>
            </a:r>
          </a:p>
        </p:txBody>
      </p:sp>
      <p:pic>
        <p:nvPicPr>
          <p:cNvPr id="3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9271" y="3366001"/>
            <a:ext cx="2187135" cy="144571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 descr="C:\Users\Катя\Documents\NetSpeakerphone\Received Files\Русинова Е_ В_\a40d336d5d83ff55b676a9e36b7dc6f9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870" y="1934301"/>
            <a:ext cx="2186137" cy="1339446"/>
          </a:xfrm>
          <a:prstGeom prst="roundRect">
            <a:avLst/>
          </a:prstGeom>
          <a:noFill/>
        </p:spPr>
      </p:pic>
      <p:pic>
        <p:nvPicPr>
          <p:cNvPr id="29" name="Picture 1" descr="F:\фотки\dqCnT5wWo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645" y="745849"/>
            <a:ext cx="2051295" cy="1372883"/>
          </a:xfrm>
          <a:prstGeom prst="roundRect">
            <a:avLst/>
          </a:prstGeom>
          <a:noFill/>
        </p:spPr>
      </p:pic>
      <p:pic>
        <p:nvPicPr>
          <p:cNvPr id="32" name="Picture 5" descr="C:\Users\Катя\Documents\NetSpeakerphone\Received Files\Русинова Е_ В_\svecha-5204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0226" y="4979623"/>
            <a:ext cx="2486068" cy="1639677"/>
          </a:xfrm>
          <a:prstGeom prst="roundRect">
            <a:avLst/>
          </a:prstGeom>
          <a:noFill/>
        </p:spPr>
      </p:pic>
      <p:pic>
        <p:nvPicPr>
          <p:cNvPr id="33" name="Picture 8" descr="C:\Users\Катя\Documents\NetSpeakerphone\Received Files\Русинова Е_ В_\1647719840_47-vsegda-pomnim-com-p-verkhovoe-boloto-foto-4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4494" y="861294"/>
            <a:ext cx="2606101" cy="1652532"/>
          </a:xfrm>
          <a:prstGeom prst="roundRect">
            <a:avLst/>
          </a:prstGeom>
          <a:noFill/>
        </p:spPr>
      </p:pic>
      <p:pic>
        <p:nvPicPr>
          <p:cNvPr id="34" name="Рисунок 25">
            <a:extLst>
              <a:ext uri="{FF2B5EF4-FFF2-40B4-BE49-F238E27FC236}">
                <a16:creationId xmlns:a16="http://schemas.microsoft.com/office/drawing/2014/main" id="{85728478-AD70-4D96-B615-471AB7EBD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49" y="2785950"/>
            <a:ext cx="2519710" cy="1302906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6" descr="C:\Users\Катя\Documents\NetSpeakerphone\Received Files\Русинова Е_ В_\R980BVoTWaI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586636" y="4278290"/>
            <a:ext cx="2276026" cy="1471380"/>
          </a:xfrm>
          <a:prstGeom prst="round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EF3F0-D17A-0125-B70E-1F8ACAC71827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3999930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>
            <a:extLst>
              <a:ext uri="{FF2B5EF4-FFF2-40B4-BE49-F238E27FC236}">
                <a16:creationId xmlns:a16="http://schemas.microsoft.com/office/drawing/2014/main" id="{A707D402-51F9-455F-9F0F-795D5ACCECE4}"/>
              </a:ext>
            </a:extLst>
          </p:cNvPr>
          <p:cNvSpPr txBox="1">
            <a:spLocks/>
          </p:cNvSpPr>
          <p:nvPr/>
        </p:nvSpPr>
        <p:spPr bwMode="auto">
          <a:xfrm>
            <a:off x="161990" y="210129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Структура экономики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82C5B5-CEC1-40D0-95C4-0FFEA5C8FEC7}"/>
              </a:ext>
            </a:extLst>
          </p:cNvPr>
          <p:cNvSpPr txBox="1"/>
          <p:nvPr/>
        </p:nvSpPr>
        <p:spPr>
          <a:xfrm>
            <a:off x="161990" y="675280"/>
            <a:ext cx="114285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Объем отгруженных товаров собственного производства, выполненных работ и услуг собственными силами в </a:t>
            </a:r>
            <a:r>
              <a:rPr lang="en-US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муниципальном образовании за 2023 год –  151,1 млн. рублей, или 101,8% к 2022 году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995FEFF-81D7-D688-0284-68D08E726354}"/>
              </a:ext>
            </a:extLst>
          </p:cNvPr>
          <p:cNvSpPr txBox="1"/>
          <p:nvPr/>
        </p:nvSpPr>
        <p:spPr>
          <a:xfrm>
            <a:off x="158149" y="1260055"/>
            <a:ext cx="9361488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Объем инвестиций в основной капитал</a:t>
            </a:r>
            <a:r>
              <a:rPr lang="en-US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 –</a:t>
            </a:r>
            <a:r>
              <a:rPr lang="ru-RU" sz="1600" b="1" dirty="0">
                <a:ln w="1905"/>
                <a:solidFill>
                  <a:srgbClr val="126F87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Ubuntu" panose="020B0504030602030204" pitchFamily="34" charset="0"/>
                <a:cs typeface="Arial" panose="020B0604020202020204" pitchFamily="34" charset="0"/>
              </a:rPr>
              <a:t> 32,7 млн. рублей, или 71,2% к 2022 году</a:t>
            </a:r>
          </a:p>
        </p:txBody>
      </p:sp>
      <p:graphicFrame>
        <p:nvGraphicFramePr>
          <p:cNvPr id="12" name="Диаграмма 11">
            <a:extLst>
              <a:ext uri="{FF2B5EF4-FFF2-40B4-BE49-F238E27FC236}">
                <a16:creationId xmlns:a16="http://schemas.microsoft.com/office/drawing/2014/main" id="{8D459F27-D2C7-DB3D-57E5-B962CAFA091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4180861"/>
              </p:ext>
            </p:extLst>
          </p:nvPr>
        </p:nvGraphicFramePr>
        <p:xfrm>
          <a:off x="158149" y="1844830"/>
          <a:ext cx="6078750" cy="51128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161ACC7-FBB1-27BB-680D-EFD74CAA417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4451001"/>
              </p:ext>
            </p:extLst>
          </p:nvPr>
        </p:nvGraphicFramePr>
        <p:xfrm>
          <a:off x="5936630" y="1861728"/>
          <a:ext cx="5751418" cy="4320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84F3CA-FC2A-3582-FC60-D4E03633F0A7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194671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208861" y="13098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Ресурсная база </a:t>
            </a:r>
          </a:p>
        </p:txBody>
      </p:sp>
      <p:pic>
        <p:nvPicPr>
          <p:cNvPr id="2" name="Рисунок 1" descr="Посевы со сплошной заливкой">
            <a:extLst>
              <a:ext uri="{FF2B5EF4-FFF2-40B4-BE49-F238E27FC236}">
                <a16:creationId xmlns:a16="http://schemas.microsoft.com/office/drawing/2014/main" id="{B3440215-A692-2105-912C-B94CD2FC3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66343" y="4917873"/>
            <a:ext cx="360000" cy="360000"/>
          </a:xfrm>
          <a:prstGeom prst="rect">
            <a:avLst/>
          </a:prstGeom>
        </p:spPr>
      </p:pic>
      <p:pic>
        <p:nvPicPr>
          <p:cNvPr id="3" name="Рисунок 2" descr="Золотые слитки со сплошной заливкой">
            <a:extLst>
              <a:ext uri="{FF2B5EF4-FFF2-40B4-BE49-F238E27FC236}">
                <a16:creationId xmlns:a16="http://schemas.microsoft.com/office/drawing/2014/main" id="{4465B1CC-5A6D-FB0C-F2B6-E8D886286F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37343" y="1878089"/>
            <a:ext cx="360000" cy="360000"/>
          </a:xfrm>
          <a:prstGeom prst="rect">
            <a:avLst/>
          </a:prstGeom>
        </p:spPr>
      </p:pic>
      <p:pic>
        <p:nvPicPr>
          <p:cNvPr id="4" name="Рисунок 3" descr="Холмы со сплошной заливкой">
            <a:extLst>
              <a:ext uri="{FF2B5EF4-FFF2-40B4-BE49-F238E27FC236}">
                <a16:creationId xmlns:a16="http://schemas.microsoft.com/office/drawing/2014/main" id="{B7A80455-ED62-3FAA-E075-624C485737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35327" y="1843846"/>
            <a:ext cx="360000" cy="360000"/>
          </a:xfrm>
          <a:prstGeom prst="rect">
            <a:avLst/>
          </a:prstGeom>
        </p:spPr>
      </p:pic>
      <p:pic>
        <p:nvPicPr>
          <p:cNvPr id="5" name="Рисунок 4" descr="Сельское хозяйство со сплошной заливкой">
            <a:extLst>
              <a:ext uri="{FF2B5EF4-FFF2-40B4-BE49-F238E27FC236}">
                <a16:creationId xmlns:a16="http://schemas.microsoft.com/office/drawing/2014/main" id="{688A3F5D-9AE0-07FE-7FD9-4397E24C0F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965961" y="4693334"/>
            <a:ext cx="360000" cy="360000"/>
          </a:xfrm>
          <a:prstGeom prst="rect">
            <a:avLst/>
          </a:prstGeom>
        </p:spPr>
      </p:pic>
      <p:pic>
        <p:nvPicPr>
          <p:cNvPr id="6" name="Рисунок 5" descr="Лиственное дерево со сплошной заливкой">
            <a:extLst>
              <a:ext uri="{FF2B5EF4-FFF2-40B4-BE49-F238E27FC236}">
                <a16:creationId xmlns:a16="http://schemas.microsoft.com/office/drawing/2014/main" id="{FC8D623F-9EB9-1D95-BD77-9A23427EB4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76677" y="5706722"/>
            <a:ext cx="360000" cy="360000"/>
          </a:xfrm>
          <a:prstGeom prst="rect">
            <a:avLst/>
          </a:prstGeom>
        </p:spPr>
      </p:pic>
      <p:pic>
        <p:nvPicPr>
          <p:cNvPr id="7" name="Рисунок 6" descr="Елка со сплошной заливкой">
            <a:extLst>
              <a:ext uri="{FF2B5EF4-FFF2-40B4-BE49-F238E27FC236}">
                <a16:creationId xmlns:a16="http://schemas.microsoft.com/office/drawing/2014/main" id="{4DF4A183-740F-9DAC-D73E-6A02C4F6CA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9045" y="4884003"/>
            <a:ext cx="360000" cy="360000"/>
          </a:xfrm>
          <a:prstGeom prst="rect">
            <a:avLst/>
          </a:prstGeom>
        </p:spPr>
      </p:pic>
      <p:sp>
        <p:nvSpPr>
          <p:cNvPr id="8" name="Скругленный прямоугольник 38">
            <a:extLst>
              <a:ext uri="{FF2B5EF4-FFF2-40B4-BE49-F238E27FC236}">
                <a16:creationId xmlns:a16="http://schemas.microsoft.com/office/drawing/2014/main" id="{721F7854-5DC7-CFAB-4BE1-BF7587E866C5}"/>
              </a:ext>
            </a:extLst>
          </p:cNvPr>
          <p:cNvSpPr/>
          <p:nvPr/>
        </p:nvSpPr>
        <p:spPr>
          <a:xfrm>
            <a:off x="511884" y="1645499"/>
            <a:ext cx="4497839" cy="1626112"/>
          </a:xfrm>
          <a:prstGeom prst="roundRect">
            <a:avLst>
              <a:gd name="adj" fmla="val 13233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Скругленный прямоугольник 39">
            <a:extLst>
              <a:ext uri="{FF2B5EF4-FFF2-40B4-BE49-F238E27FC236}">
                <a16:creationId xmlns:a16="http://schemas.microsoft.com/office/drawing/2014/main" id="{0F43D167-F8F4-C0BB-A087-088DD218AA54}"/>
              </a:ext>
            </a:extLst>
          </p:cNvPr>
          <p:cNvSpPr/>
          <p:nvPr/>
        </p:nvSpPr>
        <p:spPr>
          <a:xfrm>
            <a:off x="511884" y="744760"/>
            <a:ext cx="4497839" cy="775597"/>
          </a:xfrm>
          <a:prstGeom prst="roundRect">
            <a:avLst>
              <a:gd name="adj" fmla="val 27681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КЛИМАТ</a:t>
            </a:r>
          </a:p>
        </p:txBody>
      </p:sp>
      <p:sp>
        <p:nvSpPr>
          <p:cNvPr id="11" name="Скругленный прямоугольник 16">
            <a:extLst>
              <a:ext uri="{FF2B5EF4-FFF2-40B4-BE49-F238E27FC236}">
                <a16:creationId xmlns:a16="http://schemas.microsoft.com/office/drawing/2014/main" id="{D7A4BD46-E929-6210-9BA9-78C8E14E945B}"/>
              </a:ext>
            </a:extLst>
          </p:cNvPr>
          <p:cNvSpPr/>
          <p:nvPr/>
        </p:nvSpPr>
        <p:spPr>
          <a:xfrm>
            <a:off x="511884" y="4389283"/>
            <a:ext cx="4497839" cy="2134180"/>
          </a:xfrm>
          <a:prstGeom prst="roundRect">
            <a:avLst>
              <a:gd name="adj" fmla="val 14095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6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>
            <a:extLst>
              <a:ext uri="{FF2B5EF4-FFF2-40B4-BE49-F238E27FC236}">
                <a16:creationId xmlns:a16="http://schemas.microsoft.com/office/drawing/2014/main" id="{2C36DF62-F91C-2E33-0745-2589DDFD6EF8}"/>
              </a:ext>
            </a:extLst>
          </p:cNvPr>
          <p:cNvSpPr/>
          <p:nvPr/>
        </p:nvSpPr>
        <p:spPr>
          <a:xfrm>
            <a:off x="511884" y="3487989"/>
            <a:ext cx="4497839" cy="775596"/>
          </a:xfrm>
          <a:prstGeom prst="roundRect">
            <a:avLst>
              <a:gd name="adj" fmla="val 29330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ЛЕСА И ПОЧВЫ</a:t>
            </a:r>
          </a:p>
        </p:txBody>
      </p:sp>
      <p:sp>
        <p:nvSpPr>
          <p:cNvPr id="14" name="Номер слайда 50">
            <a:extLst>
              <a:ext uri="{FF2B5EF4-FFF2-40B4-BE49-F238E27FC236}">
                <a16:creationId xmlns:a16="http://schemas.microsoft.com/office/drawing/2014/main" id="{60031787-7785-285A-6A63-65EBC9252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09981" y="6689567"/>
            <a:ext cx="727623" cy="123111"/>
          </a:xfrm>
        </p:spPr>
        <p:txBody>
          <a:bodyPr lIns="0" tIns="0" rIns="0" bIns="0" anchor="b"/>
          <a:lstStyle/>
          <a:p>
            <a:fld id="{F3749720-1430-DF46-8A1E-D768C54B98EF}" type="slidenum">
              <a:rPr lang="ru-ID" sz="800" smtClean="0">
                <a:solidFill>
                  <a:srgbClr val="126F8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ru-ID" sz="800" dirty="0">
              <a:solidFill>
                <a:srgbClr val="126F8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42">
            <a:extLst>
              <a:ext uri="{FF2B5EF4-FFF2-40B4-BE49-F238E27FC236}">
                <a16:creationId xmlns:a16="http://schemas.microsoft.com/office/drawing/2014/main" id="{FD492389-926D-AC70-136C-A7412E645BCE}"/>
              </a:ext>
            </a:extLst>
          </p:cNvPr>
          <p:cNvSpPr/>
          <p:nvPr/>
        </p:nvSpPr>
        <p:spPr>
          <a:xfrm>
            <a:off x="6815448" y="739308"/>
            <a:ext cx="4865828" cy="777842"/>
          </a:xfrm>
          <a:prstGeom prst="roundRect">
            <a:avLst>
              <a:gd name="adj" fmla="val 29330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МЕСТОРОЖДЕНИЯ И ПРОЯВЛЕНИЯ</a:t>
            </a:r>
          </a:p>
        </p:txBody>
      </p:sp>
      <p:sp>
        <p:nvSpPr>
          <p:cNvPr id="16" name="Скругленный прямоугольник 45">
            <a:extLst>
              <a:ext uri="{FF2B5EF4-FFF2-40B4-BE49-F238E27FC236}">
                <a16:creationId xmlns:a16="http://schemas.microsoft.com/office/drawing/2014/main" id="{FB4BA7E7-07D5-1F3C-B7C7-E6A269E418EF}"/>
              </a:ext>
            </a:extLst>
          </p:cNvPr>
          <p:cNvSpPr/>
          <p:nvPr/>
        </p:nvSpPr>
        <p:spPr>
          <a:xfrm>
            <a:off x="6816558" y="4397061"/>
            <a:ext cx="4868149" cy="2210334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46">
            <a:extLst>
              <a:ext uri="{FF2B5EF4-FFF2-40B4-BE49-F238E27FC236}">
                <a16:creationId xmlns:a16="http://schemas.microsoft.com/office/drawing/2014/main" id="{E094E0EF-BAC5-C72D-50AF-71DCC82F32E3}"/>
              </a:ext>
            </a:extLst>
          </p:cNvPr>
          <p:cNvSpPr/>
          <p:nvPr/>
        </p:nvSpPr>
        <p:spPr>
          <a:xfrm>
            <a:off x="6815448" y="3499705"/>
            <a:ext cx="4879805" cy="775596"/>
          </a:xfrm>
          <a:prstGeom prst="roundRect">
            <a:avLst>
              <a:gd name="adj" fmla="val 25208"/>
            </a:avLst>
          </a:prstGeom>
          <a:solidFill>
            <a:srgbClr val="126F87">
              <a:alpha val="65000"/>
            </a:srgb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Ubuntu" panose="020B0504030602030204" pitchFamily="34" charset="0"/>
                <a:cs typeface="Arial" panose="020B0604020202020204" pitchFamily="34" charset="0"/>
              </a:rPr>
              <a:t>ЗЕМЛИ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A1D41A0-37B3-240E-3649-2F978730D618}"/>
              </a:ext>
            </a:extLst>
          </p:cNvPr>
          <p:cNvSpPr txBox="1"/>
          <p:nvPr/>
        </p:nvSpPr>
        <p:spPr>
          <a:xfrm>
            <a:off x="707314" y="1773732"/>
            <a:ext cx="347494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умеренно-континентальный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5E6304F-E12D-0239-C02A-075933034FD1}"/>
              </a:ext>
            </a:extLst>
          </p:cNvPr>
          <p:cNvSpPr txBox="1"/>
          <p:nvPr/>
        </p:nvSpPr>
        <p:spPr>
          <a:xfrm>
            <a:off x="1328097" y="2205554"/>
            <a:ext cx="347494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средняя температура:</a:t>
            </a:r>
          </a:p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годовая + 17℃</a:t>
            </a:r>
          </a:p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в январе -14℃, в июле + 18℃</a:t>
            </a:r>
          </a:p>
        </p:txBody>
      </p:sp>
      <p:pic>
        <p:nvPicPr>
          <p:cNvPr id="21" name="Рисунок 20" descr="Термометр со сплошной заливкой">
            <a:extLst>
              <a:ext uri="{FF2B5EF4-FFF2-40B4-BE49-F238E27FC236}">
                <a16:creationId xmlns:a16="http://schemas.microsoft.com/office/drawing/2014/main" id="{5E2E9F1E-9FE7-9804-C654-57E9E78346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1468" y="2096874"/>
            <a:ext cx="621053" cy="74092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F699A0D-49BB-62A4-1D4A-38F667E4CC9F}"/>
              </a:ext>
            </a:extLst>
          </p:cNvPr>
          <p:cNvSpPr txBox="1"/>
          <p:nvPr/>
        </p:nvSpPr>
        <p:spPr>
          <a:xfrm>
            <a:off x="743236" y="4476330"/>
            <a:ext cx="36119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общий запас 169,5 тыс. м3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5B6C305-FAF7-FEA7-179D-53A2C4AA161D}"/>
              </a:ext>
            </a:extLst>
          </p:cNvPr>
          <p:cNvSpPr txBox="1"/>
          <p:nvPr/>
        </p:nvSpPr>
        <p:spPr>
          <a:xfrm>
            <a:off x="1015446" y="4834410"/>
            <a:ext cx="129811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хвойные породы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84,6 тыс. м3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E744D99-048E-735E-EF25-2089928A1534}"/>
              </a:ext>
            </a:extLst>
          </p:cNvPr>
          <p:cNvSpPr txBox="1"/>
          <p:nvPr/>
        </p:nvSpPr>
        <p:spPr>
          <a:xfrm>
            <a:off x="1001469" y="5697119"/>
            <a:ext cx="1298113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лиственные породы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84,9 тыс. м3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9054FF8-A73D-FC10-2931-075190FC9E94}"/>
              </a:ext>
            </a:extLst>
          </p:cNvPr>
          <p:cNvSpPr txBox="1"/>
          <p:nvPr/>
        </p:nvSpPr>
        <p:spPr>
          <a:xfrm>
            <a:off x="3503163" y="4765612"/>
            <a:ext cx="69054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почвы</a:t>
            </a:r>
            <a:endParaRPr lang="en-US" sz="1400" b="1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997924-3264-827B-3C84-3F483EC7FF4F}"/>
              </a:ext>
            </a:extLst>
          </p:cNvPr>
          <p:cNvSpPr txBox="1"/>
          <p:nvPr/>
        </p:nvSpPr>
        <p:spPr>
          <a:xfrm>
            <a:off x="7407497" y="1834514"/>
            <a:ext cx="151767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песчано-гравийные смеси и грунт для строительства автодорог</a:t>
            </a:r>
            <a:endParaRPr lang="ru-RU" sz="1200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583A12B-8253-51FD-A3BA-3FBF586ED8A2}"/>
              </a:ext>
            </a:extLst>
          </p:cNvPr>
          <p:cNvSpPr txBox="1"/>
          <p:nvPr/>
        </p:nvSpPr>
        <p:spPr>
          <a:xfrm>
            <a:off x="9487988" y="1844033"/>
            <a:ext cx="204237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200" b="1" spc="-2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месторождение формовочных песков для строительных работ и торфа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3B9599F-A6C1-27A0-BD58-5D616436E239}"/>
              </a:ext>
            </a:extLst>
          </p:cNvPr>
          <p:cNvSpPr txBox="1"/>
          <p:nvPr/>
        </p:nvSpPr>
        <p:spPr>
          <a:xfrm>
            <a:off x="7041886" y="4494997"/>
            <a:ext cx="36119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общая площадь 177,3 тыс. га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78E71C95-C4D8-3E8A-9DE9-594C740FF9E5}"/>
              </a:ext>
            </a:extLst>
          </p:cNvPr>
          <p:cNvSpPr txBox="1"/>
          <p:nvPr/>
        </p:nvSpPr>
        <p:spPr>
          <a:xfrm>
            <a:off x="7497136" y="4892798"/>
            <a:ext cx="248410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земли с/х назначения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67,64 тыс. га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0F3FC69-A9E9-CB92-1D40-F319360F688A}"/>
              </a:ext>
            </a:extLst>
          </p:cNvPr>
          <p:cNvSpPr txBox="1"/>
          <p:nvPr/>
        </p:nvSpPr>
        <p:spPr>
          <a:xfrm>
            <a:off x="7495922" y="5506042"/>
            <a:ext cx="214026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земли промышленности </a:t>
            </a:r>
          </a:p>
          <a:p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1,15 тыс. га</a:t>
            </a:r>
          </a:p>
        </p:txBody>
      </p:sp>
      <p:pic>
        <p:nvPicPr>
          <p:cNvPr id="36" name="Рисунок 35" descr="Производство со сплошной заливкой">
            <a:extLst>
              <a:ext uri="{FF2B5EF4-FFF2-40B4-BE49-F238E27FC236}">
                <a16:creationId xmlns:a16="http://schemas.microsoft.com/office/drawing/2014/main" id="{38FBE0C4-06BD-115C-294C-25D478E9230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066343" y="5497438"/>
            <a:ext cx="360000" cy="360000"/>
          </a:xfrm>
          <a:prstGeom prst="rect">
            <a:avLst/>
          </a:prstGeom>
        </p:spPr>
      </p:pic>
      <p:sp>
        <p:nvSpPr>
          <p:cNvPr id="37" name="Скругленный прямоугольник 152">
            <a:extLst>
              <a:ext uri="{FF2B5EF4-FFF2-40B4-BE49-F238E27FC236}">
                <a16:creationId xmlns:a16="http://schemas.microsoft.com/office/drawing/2014/main" id="{CD4367F8-508D-4118-58F0-2AFE1B519E1B}"/>
              </a:ext>
            </a:extLst>
          </p:cNvPr>
          <p:cNvSpPr/>
          <p:nvPr/>
        </p:nvSpPr>
        <p:spPr>
          <a:xfrm>
            <a:off x="6816558" y="1642364"/>
            <a:ext cx="4868149" cy="1643496"/>
          </a:xfrm>
          <a:prstGeom prst="roundRect">
            <a:avLst>
              <a:gd name="adj" fmla="val 13664"/>
            </a:avLst>
          </a:prstGeom>
          <a:noFill/>
          <a:ln>
            <a:solidFill>
              <a:srgbClr val="4756A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ID" sz="140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C021A43-CF4D-98ED-8A65-75A26BF5A561}"/>
              </a:ext>
            </a:extLst>
          </p:cNvPr>
          <p:cNvSpPr txBox="1"/>
          <p:nvPr/>
        </p:nvSpPr>
        <p:spPr>
          <a:xfrm>
            <a:off x="2789468" y="5148970"/>
            <a:ext cx="222835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100" b="1" kern="100" dirty="0">
                <a:solidFill>
                  <a:srgbClr val="126F87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преобладают дерново-подзолистые преимущественно суглинистые и супесчаные почвы </a:t>
            </a:r>
            <a:endParaRPr lang="ru-RU" sz="1100" kern="100" dirty="0">
              <a:solidFill>
                <a:srgbClr val="126F87"/>
              </a:solidFill>
              <a:effectLst/>
              <a:latin typeface="Ubuntu" panose="020B05040306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100" b="1" kern="100" dirty="0">
                <a:solidFill>
                  <a:srgbClr val="126F87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имеютс</a:t>
            </a:r>
            <a:r>
              <a:rPr lang="ru-RU" sz="1100" b="1" kern="100" dirty="0">
                <a:solidFill>
                  <a:srgbClr val="126F87"/>
                </a:solidFill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</a:t>
            </a:r>
            <a:r>
              <a:rPr lang="ru-RU" sz="1100" b="1" kern="100" dirty="0">
                <a:solidFill>
                  <a:srgbClr val="126F87"/>
                </a:solidFill>
                <a:effectLst/>
                <a:latin typeface="Ubuntu" panose="020B05040306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торфяно-болотные почвы</a:t>
            </a:r>
            <a:endParaRPr lang="ru-RU" sz="1400" dirty="0">
              <a:solidFill>
                <a:srgbClr val="126F87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2997924-3264-827B-3C84-3F483EC7FF4F}"/>
              </a:ext>
            </a:extLst>
          </p:cNvPr>
          <p:cNvSpPr txBox="1"/>
          <p:nvPr/>
        </p:nvSpPr>
        <p:spPr>
          <a:xfrm>
            <a:off x="7166900" y="2795831"/>
            <a:ext cx="435666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  <a:cs typeface="Arial" panose="020B0604020202020204" pitchFamily="34" charset="0"/>
              </a:rPr>
              <a:t>Запасы глин кирпично-черепичных, карбонатных пород для известковой муки </a:t>
            </a:r>
            <a:endParaRPr lang="ru-RU" sz="1200" dirty="0">
              <a:solidFill>
                <a:srgbClr val="126F87"/>
              </a:solidFill>
              <a:latin typeface="Ubuntu" panose="020B050403060203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52A9938E-351B-8CB1-D121-88B4DCFAB9F5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146680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F578B-5226-404F-86D8-C55DDE89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188913"/>
            <a:ext cx="10515600" cy="3159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solidFill>
                  <a:srgbClr val="002060"/>
                </a:solidFill>
                <a:latin typeface="Ubuntu" panose="020B0504030602030204" pitchFamily="34" charset="0"/>
              </a:rPr>
              <a:t>Транспортная доступность</a:t>
            </a:r>
          </a:p>
        </p:txBody>
      </p:sp>
      <p:pic>
        <p:nvPicPr>
          <p:cNvPr id="11" name="Picture 2" descr="F:\фотки\692hR6ysj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4497" y="705079"/>
            <a:ext cx="2945114" cy="1859701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2" name="Picture 3" descr="C:\Users\Катя\Documents\NetSpeakerphone\Received Files\Русинова Е_ В_\Свеча-администрация-района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6088" y="2754351"/>
            <a:ext cx="3010829" cy="1894768"/>
          </a:xfrm>
          <a:prstGeom prst="roundRect">
            <a:avLst/>
          </a:prstGeom>
          <a:noFill/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187703-7C87-4710-BC25-A1DEB40B35B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3558" y="4649119"/>
            <a:ext cx="2926054" cy="1840891"/>
          </a:xfrm>
          <a:prstGeom prst="roundRect">
            <a:avLst/>
          </a:prstGeom>
          <a:ln w="28575"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Прямоугольник 8">
            <a:extLst>
              <a:ext uri="{FF2B5EF4-FFF2-40B4-BE49-F238E27FC236}">
                <a16:creationId xmlns:a16="http://schemas.microsoft.com/office/drawing/2014/main" id="{A78B1AFC-DEF0-4DAF-9E41-6C26FC3D6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8222" y="958926"/>
            <a:ext cx="430212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По территории округа с запада на восток проходит линия Северной железной дороги, далее - участок Горьковской железной дороги</a:t>
            </a:r>
            <a:endParaRPr lang="ru-RU" altLang="ru-RU" sz="1800" b="1" dirty="0">
              <a:solidFill>
                <a:srgbClr val="0E2C68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3">
            <a:extLst>
              <a:ext uri="{FF2B5EF4-FFF2-40B4-BE49-F238E27FC236}">
                <a16:creationId xmlns:a16="http://schemas.microsoft.com/office/drawing/2014/main" id="{848EB01E-E357-498C-9DBD-BB228C645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5701" y="2608434"/>
            <a:ext cx="45370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Расстояние до крупных городов РФ: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г. Москва - 776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г. Пермь - 653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г. Киров - 176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г. Сыктывкар - 531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г. Казань - 409 км</a:t>
            </a:r>
          </a:p>
        </p:txBody>
      </p:sp>
      <p:sp>
        <p:nvSpPr>
          <p:cNvPr id="17" name="Прямоугольник 6">
            <a:extLst>
              <a:ext uri="{FF2B5EF4-FFF2-40B4-BE49-F238E27FC236}">
                <a16:creationId xmlns:a16="http://schemas.microsoft.com/office/drawing/2014/main" id="{78FBDC4C-0A58-490C-BC74-C1E08E258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646" y="4965930"/>
            <a:ext cx="24796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До аэропортов: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в г. Кирове – 195 км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в г. Казани – 436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 dirty="0">
                <a:solidFill>
                  <a:srgbClr val="0E2C68"/>
                </a:solidFill>
                <a:latin typeface="Times New Roman" pitchFamily="18" charset="0"/>
                <a:cs typeface="Times New Roman" pitchFamily="18" charset="0"/>
              </a:rPr>
              <a:t>в г. Перми – 668 км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600" b="1" dirty="0">
              <a:solidFill>
                <a:srgbClr val="04617B"/>
              </a:solidFill>
              <a:latin typeface="Ubuntu" panose="020B0504030602030204" pitchFamily="34" charset="0"/>
            </a:endParaRP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71835371-4B92-CB83-BD33-DD821E2285BF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Скругленный прямоугольник 79">
            <a:extLst>
              <a:ext uri="{FF2B5EF4-FFF2-40B4-BE49-F238E27FC236}">
                <a16:creationId xmlns:a16="http://schemas.microsoft.com/office/drawing/2014/main" id="{61A9C82E-41C0-4841-8418-A403AA41D4A6}"/>
              </a:ext>
            </a:extLst>
          </p:cNvPr>
          <p:cNvSpPr/>
          <p:nvPr/>
        </p:nvSpPr>
        <p:spPr>
          <a:xfrm>
            <a:off x="9347200" y="3540125"/>
            <a:ext cx="2208213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9" name="Скругленный прямоугольник 78">
            <a:extLst>
              <a:ext uri="{FF2B5EF4-FFF2-40B4-BE49-F238E27FC236}">
                <a16:creationId xmlns:a16="http://schemas.microsoft.com/office/drawing/2014/main" id="{3FA4FE8A-8DE3-4EC1-9113-E645F3A4F1D1}"/>
              </a:ext>
            </a:extLst>
          </p:cNvPr>
          <p:cNvSpPr/>
          <p:nvPr/>
        </p:nvSpPr>
        <p:spPr>
          <a:xfrm>
            <a:off x="6451600" y="3544888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8" name="Скругленный прямоугольник 77">
            <a:extLst>
              <a:ext uri="{FF2B5EF4-FFF2-40B4-BE49-F238E27FC236}">
                <a16:creationId xmlns:a16="http://schemas.microsoft.com/office/drawing/2014/main" id="{441A2C75-8259-4847-8F84-AB05AF96B1BC}"/>
              </a:ext>
            </a:extLst>
          </p:cNvPr>
          <p:cNvSpPr/>
          <p:nvPr/>
        </p:nvSpPr>
        <p:spPr>
          <a:xfrm>
            <a:off x="3554413" y="3548063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2" name="Скругленный прямоугольник 71">
            <a:extLst>
              <a:ext uri="{FF2B5EF4-FFF2-40B4-BE49-F238E27FC236}">
                <a16:creationId xmlns:a16="http://schemas.microsoft.com/office/drawing/2014/main" id="{47915FCC-8AFB-4465-9076-A3511CF0D2A2}"/>
              </a:ext>
            </a:extLst>
          </p:cNvPr>
          <p:cNvSpPr/>
          <p:nvPr/>
        </p:nvSpPr>
        <p:spPr>
          <a:xfrm>
            <a:off x="776288" y="2354263"/>
            <a:ext cx="1985962" cy="898525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26F87"/>
              </a:solidFill>
            </a:endParaRPr>
          </a:p>
        </p:txBody>
      </p:sp>
      <p:sp>
        <p:nvSpPr>
          <p:cNvPr id="71" name="Скругленный прямоугольник 70">
            <a:extLst>
              <a:ext uri="{FF2B5EF4-FFF2-40B4-BE49-F238E27FC236}">
                <a16:creationId xmlns:a16="http://schemas.microsoft.com/office/drawing/2014/main" id="{970C7CA2-DB04-46A3-84BB-FDD414A18122}"/>
              </a:ext>
            </a:extLst>
          </p:cNvPr>
          <p:cNvSpPr/>
          <p:nvPr/>
        </p:nvSpPr>
        <p:spPr>
          <a:xfrm>
            <a:off x="3665538" y="2354263"/>
            <a:ext cx="1987550" cy="898525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26F87"/>
              </a:solidFill>
            </a:endParaRPr>
          </a:p>
        </p:txBody>
      </p:sp>
      <p:sp>
        <p:nvSpPr>
          <p:cNvPr id="70" name="Скругленный прямоугольник 69">
            <a:extLst>
              <a:ext uri="{FF2B5EF4-FFF2-40B4-BE49-F238E27FC236}">
                <a16:creationId xmlns:a16="http://schemas.microsoft.com/office/drawing/2014/main" id="{4AC9C6B9-41E3-4C82-8898-F2065B85759B}"/>
              </a:ext>
            </a:extLst>
          </p:cNvPr>
          <p:cNvSpPr/>
          <p:nvPr/>
        </p:nvSpPr>
        <p:spPr>
          <a:xfrm>
            <a:off x="6488113" y="2359025"/>
            <a:ext cx="1987550" cy="898525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26F87"/>
              </a:solidFill>
            </a:endParaRPr>
          </a:p>
        </p:txBody>
      </p:sp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2C6551CD-A3CC-47C3-874A-12F16EEC2DD8}"/>
              </a:ext>
            </a:extLst>
          </p:cNvPr>
          <p:cNvSpPr txBox="1">
            <a:spLocks/>
          </p:cNvSpPr>
          <p:nvPr/>
        </p:nvSpPr>
        <p:spPr bwMode="auto">
          <a:xfrm>
            <a:off x="192088" y="187325"/>
            <a:ext cx="10515600" cy="3159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Инфраструктура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CE3C69-9800-465F-9AD8-398259C6298E}"/>
              </a:ext>
            </a:extLst>
          </p:cNvPr>
          <p:cNvSpPr txBox="1"/>
          <p:nvPr/>
        </p:nvSpPr>
        <p:spPr>
          <a:xfrm>
            <a:off x="812800" y="2595563"/>
            <a:ext cx="19494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социальная</a:t>
            </a:r>
          </a:p>
        </p:txBody>
      </p:sp>
      <p:sp>
        <p:nvSpPr>
          <p:cNvPr id="27" name="Скругленный прямоугольник 26">
            <a:extLst>
              <a:ext uri="{FF2B5EF4-FFF2-40B4-BE49-F238E27FC236}">
                <a16:creationId xmlns:a16="http://schemas.microsoft.com/office/drawing/2014/main" id="{0923CBD0-B1B1-4466-AC55-A255C72A2EC4}"/>
              </a:ext>
            </a:extLst>
          </p:cNvPr>
          <p:cNvSpPr/>
          <p:nvPr/>
        </p:nvSpPr>
        <p:spPr>
          <a:xfrm>
            <a:off x="701675" y="3541713"/>
            <a:ext cx="2101850" cy="2133600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200">
              <a:solidFill>
                <a:srgbClr val="126F87"/>
              </a:solidFill>
              <a:latin typeface="Ubuntu" panose="020B0504030602030204" pitchFamily="34" charset="0"/>
            </a:endParaRPr>
          </a:p>
        </p:txBody>
      </p:sp>
      <p:sp>
        <p:nvSpPr>
          <p:cNvPr id="7193" name="TextBox 11">
            <a:extLst>
              <a:ext uri="{FF2B5EF4-FFF2-40B4-BE49-F238E27FC236}">
                <a16:creationId xmlns:a16="http://schemas.microsoft.com/office/drawing/2014/main" id="{860D0B8A-F943-4C61-B073-CA72B27E41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592513"/>
            <a:ext cx="21177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детские сады</a:t>
            </a:r>
          </a:p>
        </p:txBody>
      </p:sp>
      <p:sp>
        <p:nvSpPr>
          <p:cNvPr id="7194" name="TextBox 10">
            <a:extLst>
              <a:ext uri="{FF2B5EF4-FFF2-40B4-BE49-F238E27FC236}">
                <a16:creationId xmlns:a16="http://schemas.microsoft.com/office/drawing/2014/main" id="{276AE288-51CA-4FD1-B3C7-1894E10823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30638"/>
            <a:ext cx="2117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школы</a:t>
            </a:r>
          </a:p>
        </p:txBody>
      </p:sp>
      <p:sp>
        <p:nvSpPr>
          <p:cNvPr id="7195" name="TextBox 9">
            <a:extLst>
              <a:ext uri="{FF2B5EF4-FFF2-40B4-BE49-F238E27FC236}">
                <a16:creationId xmlns:a16="http://schemas.microsoft.com/office/drawing/2014/main" id="{0EA4D3C3-EB95-4AA8-AB1B-F9A46595D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4078288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больницы</a:t>
            </a:r>
          </a:p>
        </p:txBody>
      </p:sp>
      <p:sp>
        <p:nvSpPr>
          <p:cNvPr id="7196" name="TextBox 12">
            <a:extLst>
              <a:ext uri="{FF2B5EF4-FFF2-40B4-BE49-F238E27FC236}">
                <a16:creationId xmlns:a16="http://schemas.microsoft.com/office/drawing/2014/main" id="{9C3D87BD-0EC7-4E87-947A-04311672F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4319588"/>
            <a:ext cx="21018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библиотеки</a:t>
            </a:r>
          </a:p>
        </p:txBody>
      </p:sp>
      <p:sp>
        <p:nvSpPr>
          <p:cNvPr id="7197" name="TextBox 15">
            <a:extLst>
              <a:ext uri="{FF2B5EF4-FFF2-40B4-BE49-F238E27FC236}">
                <a16:creationId xmlns:a16="http://schemas.microsoft.com/office/drawing/2014/main" id="{DE037279-2A15-4566-B4C2-7C0D4D074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4556125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объекты спорта</a:t>
            </a:r>
          </a:p>
        </p:txBody>
      </p:sp>
      <p:sp>
        <p:nvSpPr>
          <p:cNvPr id="7198" name="TextBox 13">
            <a:extLst>
              <a:ext uri="{FF2B5EF4-FFF2-40B4-BE49-F238E27FC236}">
                <a16:creationId xmlns:a16="http://schemas.microsoft.com/office/drawing/2014/main" id="{684C6A33-3794-46D9-8B5A-4B6ECA491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388" y="4791075"/>
            <a:ext cx="21018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учреждения культуры</a:t>
            </a:r>
          </a:p>
        </p:txBody>
      </p:sp>
      <p:sp>
        <p:nvSpPr>
          <p:cNvPr id="7199" name="TextBox 14">
            <a:extLst>
              <a:ext uri="{FF2B5EF4-FFF2-40B4-BE49-F238E27FC236}">
                <a16:creationId xmlns:a16="http://schemas.microsoft.com/office/drawing/2014/main" id="{48869CFB-B6C9-47B5-A8BF-7BFD7236E1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043488"/>
            <a:ext cx="2106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доп.</a:t>
            </a:r>
            <a:r>
              <a:rPr lang="ru-RU" altLang="ru-RU" sz="1200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образование </a:t>
            </a:r>
          </a:p>
        </p:txBody>
      </p:sp>
      <p:sp>
        <p:nvSpPr>
          <p:cNvPr id="7200" name="TextBox 16">
            <a:extLst>
              <a:ext uri="{FF2B5EF4-FFF2-40B4-BE49-F238E27FC236}">
                <a16:creationId xmlns:a16="http://schemas.microsoft.com/office/drawing/2014/main" id="{063C14CD-94A5-444C-BB7D-11A615A25E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5265738"/>
            <a:ext cx="2081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социальная поддержка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BB7E28D0-307F-4CE1-A899-EF0B235E6D47}"/>
              </a:ext>
            </a:extLst>
          </p:cNvPr>
          <p:cNvCxnSpPr>
            <a:cxnSpLocks/>
            <a:stCxn id="27" idx="0"/>
            <a:endCxn id="27" idx="0"/>
          </p:cNvCxnSpPr>
          <p:nvPr/>
        </p:nvCxnSpPr>
        <p:spPr>
          <a:xfrm>
            <a:off x="1752600" y="354171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7831EC9E-1FE2-47C4-B481-C253DDF2C33F}"/>
              </a:ext>
            </a:extLst>
          </p:cNvPr>
          <p:cNvCxnSpPr/>
          <p:nvPr/>
        </p:nvCxnSpPr>
        <p:spPr>
          <a:xfrm rot="5400000" flipH="1" flipV="1">
            <a:off x="1631156" y="3388519"/>
            <a:ext cx="246063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E912F8C-A50D-4EC6-A759-1DD2569FCB12}"/>
              </a:ext>
            </a:extLst>
          </p:cNvPr>
          <p:cNvSpPr txBox="1"/>
          <p:nvPr/>
        </p:nvSpPr>
        <p:spPr>
          <a:xfrm>
            <a:off x="3665538" y="2590800"/>
            <a:ext cx="1970087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транспортная</a:t>
            </a:r>
          </a:p>
        </p:txBody>
      </p:sp>
      <p:cxnSp>
        <p:nvCxnSpPr>
          <p:cNvPr id="48" name="Прямая соединительная линия 47">
            <a:extLst>
              <a:ext uri="{FF2B5EF4-FFF2-40B4-BE49-F238E27FC236}">
                <a16:creationId xmlns:a16="http://schemas.microsoft.com/office/drawing/2014/main" id="{39F1F964-3FE3-4113-9509-15CC29CEDFF0}"/>
              </a:ext>
            </a:extLst>
          </p:cNvPr>
          <p:cNvCxnSpPr/>
          <p:nvPr/>
        </p:nvCxnSpPr>
        <p:spPr>
          <a:xfrm rot="5400000" flipH="1" flipV="1">
            <a:off x="4515644" y="3393281"/>
            <a:ext cx="247650" cy="1588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904F34FB-00B8-466C-AB53-625C71C498B7}"/>
              </a:ext>
            </a:extLst>
          </p:cNvPr>
          <p:cNvSpPr txBox="1"/>
          <p:nvPr/>
        </p:nvSpPr>
        <p:spPr>
          <a:xfrm>
            <a:off x="6503988" y="2595563"/>
            <a:ext cx="19716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инженерная</a:t>
            </a:r>
          </a:p>
        </p:txBody>
      </p:sp>
      <p:sp>
        <p:nvSpPr>
          <p:cNvPr id="7206" name="TextBox 51">
            <a:extLst>
              <a:ext uri="{FF2B5EF4-FFF2-40B4-BE49-F238E27FC236}">
                <a16:creationId xmlns:a16="http://schemas.microsoft.com/office/drawing/2014/main" id="{02E5B9AC-DC9E-4B7B-9C88-849683197F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3818319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энергосети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E91FB134-EC84-47B8-BFE1-DCEDD98B3442}"/>
              </a:ext>
            </a:extLst>
          </p:cNvPr>
          <p:cNvCxnSpPr/>
          <p:nvPr/>
        </p:nvCxnSpPr>
        <p:spPr>
          <a:xfrm rot="5400000" flipH="1" flipV="1">
            <a:off x="7359651" y="3406775"/>
            <a:ext cx="247650" cy="3175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08" name="TextBox 53">
            <a:extLst>
              <a:ext uri="{FF2B5EF4-FFF2-40B4-BE49-F238E27FC236}">
                <a16:creationId xmlns:a16="http://schemas.microsoft.com/office/drawing/2014/main" id="{7BE51D3C-0724-422D-9840-C660F44E8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350" y="4211638"/>
            <a:ext cx="21018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водоснабжение</a:t>
            </a:r>
          </a:p>
        </p:txBody>
      </p:sp>
      <p:sp>
        <p:nvSpPr>
          <p:cNvPr id="7209" name="TextBox 54">
            <a:extLst>
              <a:ext uri="{FF2B5EF4-FFF2-40B4-BE49-F238E27FC236}">
                <a16:creationId xmlns:a16="http://schemas.microsoft.com/office/drawing/2014/main" id="{8300200C-4C1C-4BBA-87DB-23ACFED87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3188" y="4603750"/>
            <a:ext cx="2100262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теплоснабжение</a:t>
            </a:r>
          </a:p>
        </p:txBody>
      </p:sp>
      <p:sp>
        <p:nvSpPr>
          <p:cNvPr id="58" name="Скругленный прямоугольник 57">
            <a:extLst>
              <a:ext uri="{FF2B5EF4-FFF2-40B4-BE49-F238E27FC236}">
                <a16:creationId xmlns:a16="http://schemas.microsoft.com/office/drawing/2014/main" id="{DB255161-D8C1-42D8-B8D3-2BD0F2AF38A7}"/>
              </a:ext>
            </a:extLst>
          </p:cNvPr>
          <p:cNvSpPr/>
          <p:nvPr/>
        </p:nvSpPr>
        <p:spPr>
          <a:xfrm>
            <a:off x="9347200" y="2365375"/>
            <a:ext cx="2225675" cy="898525"/>
          </a:xfrm>
          <a:prstGeom prst="roundRect">
            <a:avLst>
              <a:gd name="adj" fmla="val 20176"/>
            </a:avLst>
          </a:prstGeom>
          <a:noFill/>
          <a:ln w="38100">
            <a:solidFill>
              <a:srgbClr val="0461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126F87"/>
              </a:solidFill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5F5DBE1-5832-478D-9F41-2B39DA61B941}"/>
              </a:ext>
            </a:extLst>
          </p:cNvPr>
          <p:cNvSpPr txBox="1"/>
          <p:nvPr/>
        </p:nvSpPr>
        <p:spPr>
          <a:xfrm>
            <a:off x="9266238" y="2589213"/>
            <a:ext cx="24193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126F87"/>
                </a:solidFill>
                <a:latin typeface="Ubuntu" panose="020B0504030602030204" pitchFamily="34" charset="0"/>
                <a:ea typeface="+mj-ea"/>
                <a:cs typeface="+mj-cs"/>
              </a:rPr>
              <a:t>информационная</a:t>
            </a:r>
          </a:p>
        </p:txBody>
      </p:sp>
      <p:sp>
        <p:nvSpPr>
          <p:cNvPr id="7213" name="TextBox 60">
            <a:extLst>
              <a:ext uri="{FF2B5EF4-FFF2-40B4-BE49-F238E27FC236}">
                <a16:creationId xmlns:a16="http://schemas.microsoft.com/office/drawing/2014/main" id="{D65D2D26-2B29-41BC-B774-8C05B0454D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3689350"/>
            <a:ext cx="218598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почтовая связь</a:t>
            </a:r>
          </a:p>
        </p:txBody>
      </p:sp>
      <p:cxnSp>
        <p:nvCxnSpPr>
          <p:cNvPr id="62" name="Прямая соединительная линия 61">
            <a:extLst>
              <a:ext uri="{FF2B5EF4-FFF2-40B4-BE49-F238E27FC236}">
                <a16:creationId xmlns:a16="http://schemas.microsoft.com/office/drawing/2014/main" id="{49606A7B-3E1E-44CB-9391-DEAA3F094171}"/>
              </a:ext>
            </a:extLst>
          </p:cNvPr>
          <p:cNvCxnSpPr/>
          <p:nvPr/>
        </p:nvCxnSpPr>
        <p:spPr>
          <a:xfrm rot="16200000" flipV="1">
            <a:off x="10278268" y="3396457"/>
            <a:ext cx="246063" cy="6350"/>
          </a:xfrm>
          <a:prstGeom prst="line">
            <a:avLst/>
          </a:prstGeom>
          <a:ln w="38100">
            <a:solidFill>
              <a:srgbClr val="0461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15" name="TextBox 62">
            <a:extLst>
              <a:ext uri="{FF2B5EF4-FFF2-40B4-BE49-F238E27FC236}">
                <a16:creationId xmlns:a16="http://schemas.microsoft.com/office/drawing/2014/main" id="{925F25A9-2140-4589-9A0B-BF72842AC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4025" y="4062413"/>
            <a:ext cx="22098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телефон</a:t>
            </a:r>
          </a:p>
        </p:txBody>
      </p:sp>
      <p:sp>
        <p:nvSpPr>
          <p:cNvPr id="7216" name="TextBox 63">
            <a:extLst>
              <a:ext uri="{FF2B5EF4-FFF2-40B4-BE49-F238E27FC236}">
                <a16:creationId xmlns:a16="http://schemas.microsoft.com/office/drawing/2014/main" id="{29708449-AD3B-4D8C-880B-BA4253C4A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5613" y="4467225"/>
            <a:ext cx="22082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сотовая связь</a:t>
            </a:r>
          </a:p>
        </p:txBody>
      </p:sp>
      <p:sp>
        <p:nvSpPr>
          <p:cNvPr id="7217" name="TextBox 64">
            <a:extLst>
              <a:ext uri="{FF2B5EF4-FFF2-40B4-BE49-F238E27FC236}">
                <a16:creationId xmlns:a16="http://schemas.microsoft.com/office/drawing/2014/main" id="{95B1F070-4DE0-4299-AB04-CDC31978A3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9425" y="4856163"/>
            <a:ext cx="21859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интернет</a:t>
            </a:r>
          </a:p>
        </p:txBody>
      </p:sp>
      <p:sp>
        <p:nvSpPr>
          <p:cNvPr id="7218" name="TextBox 65">
            <a:extLst>
              <a:ext uri="{FF2B5EF4-FFF2-40B4-BE49-F238E27FC236}">
                <a16:creationId xmlns:a16="http://schemas.microsoft.com/office/drawing/2014/main" id="{03C5EC59-3BA9-4052-B8EA-3BA5F07E5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7838" y="5197475"/>
            <a:ext cx="21875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СМИ</a:t>
            </a:r>
          </a:p>
        </p:txBody>
      </p:sp>
      <p:sp>
        <p:nvSpPr>
          <p:cNvPr id="7219" name="TextBox 66">
            <a:extLst>
              <a:ext uri="{FF2B5EF4-FFF2-40B4-BE49-F238E27FC236}">
                <a16:creationId xmlns:a16="http://schemas.microsoft.com/office/drawing/2014/main" id="{7F3DB049-9569-482D-AA0D-29F0F218D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4998147"/>
            <a:ext cx="210343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водоотведение</a:t>
            </a:r>
          </a:p>
        </p:txBody>
      </p:sp>
      <p:sp>
        <p:nvSpPr>
          <p:cNvPr id="7220" name="TextBox 80">
            <a:extLst>
              <a:ext uri="{FF2B5EF4-FFF2-40B4-BE49-F238E27FC236}">
                <a16:creationId xmlns:a16="http://schemas.microsoft.com/office/drawing/2014/main" id="{E3933434-5C8B-4FA4-A995-EE1710711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9813" y="4164013"/>
            <a:ext cx="208438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железнодорожная линия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126F87"/>
              </a:solidFill>
              <a:latin typeface="Ubuntu" panose="020B0504030602030204" pitchFamily="34" charset="0"/>
              <a:sym typeface="PFBeauSansPro-Regular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федеральная трасса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126F87"/>
                </a:solidFill>
                <a:latin typeface="Ubuntu" panose="020B0504030602030204" pitchFamily="34" charset="0"/>
                <a:sym typeface="PFBeauSansPro-Regular"/>
              </a:rPr>
              <a:t>Р-243 «Кострома-Шарья-Киров-Пермь»</a:t>
            </a:r>
          </a:p>
        </p:txBody>
      </p:sp>
      <p:cxnSp>
        <p:nvCxnSpPr>
          <p:cNvPr id="77" name="Прямая соединительная линия 76">
            <a:extLst>
              <a:ext uri="{FF2B5EF4-FFF2-40B4-BE49-F238E27FC236}">
                <a16:creationId xmlns:a16="http://schemas.microsoft.com/office/drawing/2014/main" id="{94A44219-C0BA-47BA-8BAD-88F4C227CEB5}"/>
              </a:ext>
            </a:extLst>
          </p:cNvPr>
          <p:cNvCxnSpPr/>
          <p:nvPr/>
        </p:nvCxnSpPr>
        <p:spPr>
          <a:xfrm flipV="1">
            <a:off x="-9525" y="213518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>
            <a:extLst>
              <a:ext uri="{FF2B5EF4-FFF2-40B4-BE49-F238E27FC236}">
                <a16:creationId xmlns:a16="http://schemas.microsoft.com/office/drawing/2014/main" id="{228984E0-F8DC-49C9-943B-1B2E38F5C669}"/>
              </a:ext>
            </a:extLst>
          </p:cNvPr>
          <p:cNvCxnSpPr/>
          <p:nvPr/>
        </p:nvCxnSpPr>
        <p:spPr>
          <a:xfrm flipV="1">
            <a:off x="-14288" y="5827713"/>
            <a:ext cx="12192001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24" name="Рисунок 7196">
            <a:extLst>
              <a:ext uri="{FF2B5EF4-FFF2-40B4-BE49-F238E27FC236}">
                <a16:creationId xmlns:a16="http://schemas.microsoft.com/office/drawing/2014/main" id="{B465D697-CEF8-4675-A372-B437F43D06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04025"/>
            <a:ext cx="12231688" cy="12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6C41739-D13D-4C6D-A986-25A09AE60606}"/>
              </a:ext>
            </a:extLst>
          </p:cNvPr>
          <p:cNvCxnSpPr>
            <a:cxnSpLocks/>
          </p:cNvCxnSpPr>
          <p:nvPr/>
        </p:nvCxnSpPr>
        <p:spPr>
          <a:xfrm flipV="1">
            <a:off x="0" y="935038"/>
            <a:ext cx="12192000" cy="44450"/>
          </a:xfrm>
          <a:prstGeom prst="line">
            <a:avLst/>
          </a:prstGeom>
          <a:ln w="76200">
            <a:solidFill>
              <a:srgbClr val="126F8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Picture 1" descr="F:\фотки\XxZa3Qquy2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5418"/>
            <a:ext cx="1972019" cy="1244906"/>
          </a:xfrm>
          <a:prstGeom prst="rect">
            <a:avLst/>
          </a:prstGeom>
          <a:noFill/>
        </p:spPr>
      </p:pic>
      <p:pic>
        <p:nvPicPr>
          <p:cNvPr id="61" name="Picture 4" descr="C:\Users\Катя\Documents\NetSpeakerphone\Received Files\Русинова Е_ В_\KZ0ZegpLW2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31623" y="947451"/>
            <a:ext cx="1762699" cy="1200838"/>
          </a:xfrm>
          <a:prstGeom prst="rect">
            <a:avLst/>
          </a:prstGeom>
          <a:noFill/>
        </p:spPr>
      </p:pic>
      <p:pic>
        <p:nvPicPr>
          <p:cNvPr id="63" name="Picture 6" descr="F:\фотки\dqCnT5wWoN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67868" y="947451"/>
            <a:ext cx="1785482" cy="1222871"/>
          </a:xfrm>
          <a:prstGeom prst="rect">
            <a:avLst/>
          </a:prstGeom>
          <a:noFill/>
        </p:spPr>
      </p:pic>
      <p:pic>
        <p:nvPicPr>
          <p:cNvPr id="64" name="Picture 4" descr="C:\Users\Катя\Documents\NetSpeakerphone\Received Files\Русинова Е_ В_\a40d336d5d83ff55b676a9e36b7dc6f9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09282" y="936434"/>
            <a:ext cx="1652874" cy="1200838"/>
          </a:xfrm>
          <a:prstGeom prst="rect">
            <a:avLst/>
          </a:prstGeom>
          <a:noFill/>
        </p:spPr>
      </p:pic>
      <p:pic>
        <p:nvPicPr>
          <p:cNvPr id="65" name="Рисунок 25">
            <a:extLst>
              <a:ext uri="{FF2B5EF4-FFF2-40B4-BE49-F238E27FC236}">
                <a16:creationId xmlns:a16="http://schemas.microsoft.com/office/drawing/2014/main" id="{85728478-AD70-4D96-B615-471AB7EBD8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4512" y="925417"/>
            <a:ext cx="1673225" cy="1266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Рисунок 24">
            <a:extLst>
              <a:ext uri="{FF2B5EF4-FFF2-40B4-BE49-F238E27FC236}">
                <a16:creationId xmlns:a16="http://schemas.microsoft.com/office/drawing/2014/main" id="{14B1AEA5-3A2A-4AB9-9632-F16E1AEC3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9" r="22165"/>
          <a:stretch>
            <a:fillRect/>
          </a:stretch>
        </p:blipFill>
        <p:spPr bwMode="auto">
          <a:xfrm>
            <a:off x="8733545" y="922338"/>
            <a:ext cx="1827213" cy="121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Рисунок 7175">
            <a:extLst>
              <a:ext uri="{FF2B5EF4-FFF2-40B4-BE49-F238E27FC236}">
                <a16:creationId xmlns:a16="http://schemas.microsoft.com/office/drawing/2014/main" id="{D34C31AB-A1B0-4AB4-99F8-C7170F9894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775" y="957454"/>
            <a:ext cx="1673225" cy="1185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Picture 2" descr="F:\фотки\cPZFztZ_s-o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5866439"/>
            <a:ext cx="1872867" cy="991561"/>
          </a:xfrm>
          <a:prstGeom prst="rect">
            <a:avLst/>
          </a:prstGeom>
          <a:noFill/>
        </p:spPr>
      </p:pic>
      <p:pic>
        <p:nvPicPr>
          <p:cNvPr id="73" name="Picture 3" descr="C:\Users\Катя\Documents\NetSpeakerphone\Received Files\Русинова Е_ В_\svecha-520478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72868" y="5871990"/>
            <a:ext cx="1844223" cy="986010"/>
          </a:xfrm>
          <a:prstGeom prst="rect">
            <a:avLst/>
          </a:prstGeom>
          <a:noFill/>
        </p:spPr>
      </p:pic>
      <p:pic>
        <p:nvPicPr>
          <p:cNvPr id="74" name="Picture 5" descr="C:\Users\Катя\Documents\NetSpeakerphone\Received Files\Русинова Е_ В_\8lHaMEqfEAQ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90650" y="5894024"/>
            <a:ext cx="2016087" cy="963976"/>
          </a:xfrm>
          <a:prstGeom prst="rect">
            <a:avLst/>
          </a:prstGeom>
          <a:noFill/>
        </p:spPr>
      </p:pic>
      <p:pic>
        <p:nvPicPr>
          <p:cNvPr id="75" name="Picture 7" descr="D:\старый комп\местные инициативы\2020 год\ОТЧЕТЫ\ФОТО ДО И ПОСЛЕ\Заявка 013-мр, ремонт кровли, окна здания МБС, пгт Свеча\после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696943" y="5883006"/>
            <a:ext cx="2154409" cy="974993"/>
          </a:xfrm>
          <a:prstGeom prst="rect">
            <a:avLst/>
          </a:prstGeom>
          <a:noFill/>
        </p:spPr>
      </p:pic>
      <p:pic>
        <p:nvPicPr>
          <p:cNvPr id="76" name="Picture 8" descr="C:\Users\Катя\Documents\NetSpeakerphone\Received Files\Русинова Е_ В_\IQ126RZZwqs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852885" y="5883006"/>
            <a:ext cx="2260599" cy="974993"/>
          </a:xfrm>
          <a:prstGeom prst="rect">
            <a:avLst/>
          </a:prstGeom>
          <a:noFill/>
        </p:spPr>
      </p:pic>
      <p:pic>
        <p:nvPicPr>
          <p:cNvPr id="82" name="Picture 9" descr="C:\Users\Катя\Documents\NetSpeakerphone\Received Files\Русинова Е_ В_\8vtAbZS9TX0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0102467" y="5871990"/>
            <a:ext cx="2089533" cy="986010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57189C-4531-27D5-E585-30092ECD626F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331826" y="10323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Кадровый потенциал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5F78B5E-F3EB-5C04-1085-3BE5831DC624}"/>
              </a:ext>
            </a:extLst>
          </p:cNvPr>
          <p:cNvSpPr/>
          <p:nvPr/>
        </p:nvSpPr>
        <p:spPr>
          <a:xfrm>
            <a:off x="249199" y="634163"/>
            <a:ext cx="642637" cy="643801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DA67ED8C-9D7B-C059-FF38-5F504235CB58}"/>
              </a:ext>
            </a:extLst>
          </p:cNvPr>
          <p:cNvSpPr/>
          <p:nvPr/>
        </p:nvSpPr>
        <p:spPr>
          <a:xfrm>
            <a:off x="1172859" y="711755"/>
            <a:ext cx="5794530" cy="559779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дошкольных образовательных организаций</a:t>
            </a:r>
          </a:p>
        </p:txBody>
      </p:sp>
      <p:sp>
        <p:nvSpPr>
          <p:cNvPr id="18" name="Полилиния: фигура 17">
            <a:extLst>
              <a:ext uri="{FF2B5EF4-FFF2-40B4-BE49-F238E27FC236}">
                <a16:creationId xmlns:a16="http://schemas.microsoft.com/office/drawing/2014/main" id="{27A799B3-DCE8-22DC-503F-C0F5FCD46103}"/>
              </a:ext>
            </a:extLst>
          </p:cNvPr>
          <p:cNvSpPr/>
          <p:nvPr/>
        </p:nvSpPr>
        <p:spPr>
          <a:xfrm>
            <a:off x="242943" y="1998894"/>
            <a:ext cx="672975" cy="676263"/>
          </a:xfrm>
          <a:custGeom>
            <a:avLst/>
            <a:gdLst>
              <a:gd name="connsiteX0" fmla="*/ 0 w 594660"/>
              <a:gd name="connsiteY0" fmla="*/ 278554 h 557107"/>
              <a:gd name="connsiteX1" fmla="*/ 139277 w 594660"/>
              <a:gd name="connsiteY1" fmla="*/ 0 h 557107"/>
              <a:gd name="connsiteX2" fmla="*/ 455383 w 594660"/>
              <a:gd name="connsiteY2" fmla="*/ 0 h 557107"/>
              <a:gd name="connsiteX3" fmla="*/ 594660 w 594660"/>
              <a:gd name="connsiteY3" fmla="*/ 278554 h 557107"/>
              <a:gd name="connsiteX4" fmla="*/ 455383 w 594660"/>
              <a:gd name="connsiteY4" fmla="*/ 557107 h 557107"/>
              <a:gd name="connsiteX5" fmla="*/ 139277 w 594660"/>
              <a:gd name="connsiteY5" fmla="*/ 557107 h 557107"/>
              <a:gd name="connsiteX6" fmla="*/ 0 w 594660"/>
              <a:gd name="connsiteY6" fmla="*/ 278554 h 557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4660" h="557107">
                <a:moveTo>
                  <a:pt x="297329" y="0"/>
                </a:moveTo>
                <a:lnTo>
                  <a:pt x="594659" y="130482"/>
                </a:lnTo>
                <a:lnTo>
                  <a:pt x="594659" y="426625"/>
                </a:lnTo>
                <a:lnTo>
                  <a:pt x="297329" y="557107"/>
                </a:lnTo>
                <a:lnTo>
                  <a:pt x="1" y="426625"/>
                </a:lnTo>
                <a:lnTo>
                  <a:pt x="1" y="130482"/>
                </a:lnTo>
                <a:lnTo>
                  <a:pt x="29732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13333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13333"/>
            </a:schemeClr>
          </a:effectRef>
          <a:fontRef idx="minor">
            <a:schemeClr val="lt1"/>
          </a:fontRef>
        </p:style>
        <p:txBody>
          <a:bodyPr spcFirstLastPara="0" vert="horz" wrap="square" lIns="102619" tIns="108682" rIns="102620" bIns="108681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dirty="0">
                <a:solidFill>
                  <a:schemeClr val="bg1"/>
                </a:solidFill>
              </a:rPr>
              <a:t>2</a:t>
            </a:r>
            <a:endParaRPr lang="ru-RU" sz="2000" b="1" kern="1200" dirty="0">
              <a:solidFill>
                <a:schemeClr val="bg1"/>
              </a:solidFill>
            </a:endParaRPr>
          </a:p>
        </p:txBody>
      </p:sp>
      <p:sp>
        <p:nvSpPr>
          <p:cNvPr id="23" name="Полилиния: фигура 22">
            <a:extLst>
              <a:ext uri="{FF2B5EF4-FFF2-40B4-BE49-F238E27FC236}">
                <a16:creationId xmlns:a16="http://schemas.microsoft.com/office/drawing/2014/main" id="{05C5BF48-7F8D-BB14-82CD-B0101BC75761}"/>
              </a:ext>
            </a:extLst>
          </p:cNvPr>
          <p:cNvSpPr/>
          <p:nvPr/>
        </p:nvSpPr>
        <p:spPr>
          <a:xfrm>
            <a:off x="1172858" y="1400801"/>
            <a:ext cx="5812499" cy="535589"/>
          </a:xfrm>
          <a:custGeom>
            <a:avLst/>
            <a:gdLst>
              <a:gd name="connsiteX0" fmla="*/ 165637 w 993802"/>
              <a:gd name="connsiteY0" fmla="*/ 0 h 4647430"/>
              <a:gd name="connsiteX1" fmla="*/ 828165 w 993802"/>
              <a:gd name="connsiteY1" fmla="*/ 0 h 4647430"/>
              <a:gd name="connsiteX2" fmla="*/ 993802 w 993802"/>
              <a:gd name="connsiteY2" fmla="*/ 165637 h 4647430"/>
              <a:gd name="connsiteX3" fmla="*/ 993802 w 993802"/>
              <a:gd name="connsiteY3" fmla="*/ 4647430 h 4647430"/>
              <a:gd name="connsiteX4" fmla="*/ 993802 w 993802"/>
              <a:gd name="connsiteY4" fmla="*/ 4647430 h 4647430"/>
              <a:gd name="connsiteX5" fmla="*/ 0 w 993802"/>
              <a:gd name="connsiteY5" fmla="*/ 4647430 h 4647430"/>
              <a:gd name="connsiteX6" fmla="*/ 0 w 993802"/>
              <a:gd name="connsiteY6" fmla="*/ 4647430 h 4647430"/>
              <a:gd name="connsiteX7" fmla="*/ 0 w 993802"/>
              <a:gd name="connsiteY7" fmla="*/ 165637 h 4647430"/>
              <a:gd name="connsiteX8" fmla="*/ 165637 w 993802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3802" h="4647430">
                <a:moveTo>
                  <a:pt x="993802" y="774587"/>
                </a:moveTo>
                <a:lnTo>
                  <a:pt x="993802" y="3872843"/>
                </a:lnTo>
                <a:cubicBezTo>
                  <a:pt x="993802" y="4300636"/>
                  <a:pt x="977944" y="4647430"/>
                  <a:pt x="958382" y="4647430"/>
                </a:cubicBezTo>
                <a:lnTo>
                  <a:pt x="0" y="4647430"/>
                </a:lnTo>
                <a:lnTo>
                  <a:pt x="0" y="4647430"/>
                </a:lnTo>
                <a:lnTo>
                  <a:pt x="0" y="0"/>
                </a:lnTo>
                <a:lnTo>
                  <a:pt x="0" y="0"/>
                </a:lnTo>
                <a:lnTo>
                  <a:pt x="958382" y="0"/>
                </a:lnTo>
                <a:cubicBezTo>
                  <a:pt x="977944" y="0"/>
                  <a:pt x="993802" y="346794"/>
                  <a:pt x="993802" y="77458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13333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8672" rIns="58672" bIns="58674" numCol="1" spcCol="1270" anchor="ctr" anchorCtr="0">
            <a:noAutofit/>
          </a:bodyPr>
          <a:lstStyle/>
          <a:p>
            <a:pPr marL="0" lvl="1" indent="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общеобразовательных организаций</a:t>
            </a:r>
          </a:p>
        </p:txBody>
      </p:sp>
      <p:sp>
        <p:nvSpPr>
          <p:cNvPr id="24" name="Полилиния: фигура 23">
            <a:extLst>
              <a:ext uri="{FF2B5EF4-FFF2-40B4-BE49-F238E27FC236}">
                <a16:creationId xmlns:a16="http://schemas.microsoft.com/office/drawing/2014/main" id="{C0CF1DCF-ADAB-7ACE-2554-CAFED73AC089}"/>
              </a:ext>
            </a:extLst>
          </p:cNvPr>
          <p:cNvSpPr/>
          <p:nvPr/>
        </p:nvSpPr>
        <p:spPr>
          <a:xfrm>
            <a:off x="252465" y="2693782"/>
            <a:ext cx="674996" cy="686236"/>
          </a:xfrm>
          <a:custGeom>
            <a:avLst/>
            <a:gdLst>
              <a:gd name="connsiteX0" fmla="*/ 0 w 618190"/>
              <a:gd name="connsiteY0" fmla="*/ 321690 h 643379"/>
              <a:gd name="connsiteX1" fmla="*/ 154548 w 618190"/>
              <a:gd name="connsiteY1" fmla="*/ 0 h 643379"/>
              <a:gd name="connsiteX2" fmla="*/ 463643 w 618190"/>
              <a:gd name="connsiteY2" fmla="*/ 0 h 643379"/>
              <a:gd name="connsiteX3" fmla="*/ 618190 w 618190"/>
              <a:gd name="connsiteY3" fmla="*/ 321690 h 643379"/>
              <a:gd name="connsiteX4" fmla="*/ 463643 w 618190"/>
              <a:gd name="connsiteY4" fmla="*/ 643379 h 643379"/>
              <a:gd name="connsiteX5" fmla="*/ 154548 w 618190"/>
              <a:gd name="connsiteY5" fmla="*/ 643379 h 643379"/>
              <a:gd name="connsiteX6" fmla="*/ 0 w 618190"/>
              <a:gd name="connsiteY6" fmla="*/ 321690 h 643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190" h="643379">
                <a:moveTo>
                  <a:pt x="309095" y="1"/>
                </a:moveTo>
                <a:lnTo>
                  <a:pt x="618190" y="160846"/>
                </a:lnTo>
                <a:lnTo>
                  <a:pt x="618190" y="482535"/>
                </a:lnTo>
                <a:lnTo>
                  <a:pt x="309095" y="643378"/>
                </a:lnTo>
                <a:lnTo>
                  <a:pt x="0" y="482535"/>
                </a:lnTo>
                <a:lnTo>
                  <a:pt x="0" y="160846"/>
                </a:lnTo>
                <a:lnTo>
                  <a:pt x="309095" y="1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-26667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-26667"/>
            </a:schemeClr>
          </a:effectRef>
          <a:fontRef idx="minor">
            <a:schemeClr val="lt1"/>
          </a:fontRef>
        </p:style>
        <p:txBody>
          <a:bodyPr spcFirstLastPara="0" vert="horz" wrap="square" lIns="119931" tIns="115732" rIns="119930" bIns="115733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172859" y="2043194"/>
            <a:ext cx="5794530" cy="536295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учреждений дополнительного образования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8B64126-D01D-46F4-9B50-D11C4594EFB8}"/>
              </a:ext>
            </a:extLst>
          </p:cNvPr>
          <p:cNvGrpSpPr/>
          <p:nvPr/>
        </p:nvGrpSpPr>
        <p:grpSpPr>
          <a:xfrm>
            <a:off x="234029" y="1330421"/>
            <a:ext cx="672975" cy="667973"/>
            <a:chOff x="1" y="532683"/>
            <a:chExt cx="461518" cy="488049"/>
          </a:xfr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>
                  <a:solidFill>
                    <a:schemeClr val="bg1"/>
                  </a:solidFill>
                </a:rPr>
                <a:t>2</a:t>
              </a:r>
              <a:endParaRPr lang="ru-RU" sz="2000" b="1" kern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34" name="TextBox 33">
            <a:extLst>
              <a:ext uri="{FF2B5EF4-FFF2-40B4-BE49-F238E27FC236}">
                <a16:creationId xmlns:a16="http://schemas.microsoft.com/office/drawing/2014/main" id="{05DF7C06-0BE7-46CB-B7DC-192221E6AAE8}"/>
              </a:ext>
            </a:extLst>
          </p:cNvPr>
          <p:cNvSpPr txBox="1"/>
          <p:nvPr/>
        </p:nvSpPr>
        <p:spPr>
          <a:xfrm>
            <a:off x="9908305" y="3006870"/>
            <a:ext cx="2565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Старше трудоспособного возраста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86A5A9C-5DE9-4309-944A-AC85BA7E72DF}"/>
              </a:ext>
            </a:extLst>
          </p:cNvPr>
          <p:cNvSpPr txBox="1"/>
          <p:nvPr/>
        </p:nvSpPr>
        <p:spPr>
          <a:xfrm>
            <a:off x="9620364" y="1027111"/>
            <a:ext cx="2228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Моложе </a:t>
            </a:r>
          </a:p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трудоспособного возраста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50A9BFB-7216-40BD-87E6-9AB27CEDD6EC}"/>
              </a:ext>
            </a:extLst>
          </p:cNvPr>
          <p:cNvSpPr txBox="1"/>
          <p:nvPr/>
        </p:nvSpPr>
        <p:spPr>
          <a:xfrm>
            <a:off x="7601833" y="2454217"/>
            <a:ext cx="1561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Трудоспособного </a:t>
            </a:r>
          </a:p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126F87"/>
                </a:solidFill>
                <a:latin typeface="Ubuntu" panose="020B0504030602030204" pitchFamily="34" charset="0"/>
              </a:rPr>
              <a:t>возраста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D9BF26F-BC1E-4E2C-8714-8F43DFAC559C}"/>
              </a:ext>
            </a:extLst>
          </p:cNvPr>
          <p:cNvSpPr txBox="1"/>
          <p:nvPr/>
        </p:nvSpPr>
        <p:spPr>
          <a:xfrm>
            <a:off x="8111213" y="682061"/>
            <a:ext cx="3044423" cy="2862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Соотношение возрастных групп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9094E3C2-6193-476B-8F11-C1E92DFA2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2350" y="2486387"/>
            <a:ext cx="739942" cy="5832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" name="Picture 12" descr="https://kartinkin.net/uploads/posts/2022-03/1647356392_42-kartinkin-net-p-multyashnie-kartinki-dlya-prezentatsii-43.png">
            <a:extLst>
              <a:ext uri="{FF2B5EF4-FFF2-40B4-BE49-F238E27FC236}">
                <a16:creationId xmlns:a16="http://schemas.microsoft.com/office/drawing/2014/main" id="{3441DD61-30C4-4AAC-B4AF-4938CBB22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261" y="958368"/>
            <a:ext cx="420120" cy="271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8" descr="https://cdn.fishki.net/upload/post/2020/06/17/3346977/b5f55c243941fbb7847b9c66e0109d8a.jpg">
            <a:extLst>
              <a:ext uri="{FF2B5EF4-FFF2-40B4-BE49-F238E27FC236}">
                <a16:creationId xmlns:a16="http://schemas.microsoft.com/office/drawing/2014/main" id="{2FE474F6-2DFA-4F7B-BEC1-D847D6C506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617" y="1825422"/>
            <a:ext cx="996079" cy="531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8" name="Диаграмма 37">
            <a:extLst>
              <a:ext uri="{FF2B5EF4-FFF2-40B4-BE49-F238E27FC236}">
                <a16:creationId xmlns:a16="http://schemas.microsoft.com/office/drawing/2014/main" id="{9DD1FFB3-3BB4-E9CD-E43F-ECFD72C428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4600628"/>
              </p:ext>
            </p:extLst>
          </p:nvPr>
        </p:nvGraphicFramePr>
        <p:xfrm>
          <a:off x="8179115" y="1288302"/>
          <a:ext cx="3425912" cy="2094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1" name="Схема 40">
            <a:extLst>
              <a:ext uri="{FF2B5EF4-FFF2-40B4-BE49-F238E27FC236}">
                <a16:creationId xmlns:a16="http://schemas.microsoft.com/office/drawing/2014/main" id="{92064E8E-9C55-8E15-99AA-7138D368E5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49406494"/>
              </p:ext>
            </p:extLst>
          </p:nvPr>
        </p:nvGraphicFramePr>
        <p:xfrm>
          <a:off x="7350798" y="4239256"/>
          <a:ext cx="4740587" cy="2703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3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172858" y="2742346"/>
            <a:ext cx="5794530" cy="582007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0" lvl="1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филиал КОГПОБУ «Кировский</a:t>
            </a:r>
            <a:r>
              <a:rPr lang="ru-RU" sz="1400" b="1" dirty="0">
                <a:solidFill>
                  <a:srgbClr val="126F87"/>
                </a:solidFill>
                <a:latin typeface="Ubuntu" panose="020B0504030602030204" pitchFamily="34" charset="0"/>
              </a:rPr>
              <a:t> </a:t>
            </a: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сельскохозяйственный техникум»</a:t>
            </a:r>
          </a:p>
        </p:txBody>
      </p:sp>
      <p:pic>
        <p:nvPicPr>
          <p:cNvPr id="44" name="Picture 4" descr="Детская школа искусств пгт. Свеча. Подробная информация: расписание, фото,  адрес и т. д. на официальном сайте Культура.РФ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0676" y="3536414"/>
            <a:ext cx="2770874" cy="1399142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45" name="Picture 5" descr="C:\Users\0C18~1\AppData\Local\Temp\Rar$DIa4708.3498\Мира (5)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10589" y="3503073"/>
            <a:ext cx="2991386" cy="1410158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46" name="Picture 2" descr="КОГОБУ Средняя школа пгт Свеча, общеобразовательная школа, ул. Тотмянина,  10, п. г. т. Свеча — Яндекс Карты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40675" y="5091952"/>
            <a:ext cx="2770875" cy="1547506"/>
          </a:xfrm>
          <a:prstGeom prst="round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7" name="Picture 6" descr="C:\Users\Катя\Documents\NetSpeakerphone\Received Files\Русинова Е_ В_\foto_d_sada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710589" y="5133083"/>
            <a:ext cx="2991386" cy="1465244"/>
          </a:xfrm>
          <a:prstGeom prst="roundRect">
            <a:avLst/>
          </a:prstGeom>
          <a:noFill/>
          <a:ln>
            <a:noFill/>
          </a:ln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B44B7-420A-3820-C0D1-861EE1FECE1F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Заголовок 1">
            <a:extLst>
              <a:ext uri="{FF2B5EF4-FFF2-40B4-BE49-F238E27FC236}">
                <a16:creationId xmlns:a16="http://schemas.microsoft.com/office/drawing/2014/main" id="{440651AF-A8BB-4505-9766-207E75396D23}"/>
              </a:ext>
            </a:extLst>
          </p:cNvPr>
          <p:cNvSpPr txBox="1">
            <a:spLocks/>
          </p:cNvSpPr>
          <p:nvPr/>
        </p:nvSpPr>
        <p:spPr bwMode="auto">
          <a:xfrm>
            <a:off x="428625" y="188913"/>
            <a:ext cx="10515600" cy="31591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nstantia" panose="02030602050306030303" pitchFamily="18" charset="0"/>
              </a:defRPr>
            </a:lvl9pPr>
          </a:lstStyle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ru-RU" altLang="ru-RU" sz="3200" dirty="0">
                <a:solidFill>
                  <a:srgbClr val="002060"/>
                </a:solidFill>
                <a:latin typeface="Ubuntu" panose="020B0504030602030204" pitchFamily="34" charset="0"/>
                <a:ea typeface="+mj-ea"/>
                <a:cs typeface="+mj-cs"/>
              </a:rPr>
              <a:t>Социальная инфраструктура</a:t>
            </a:r>
          </a:p>
        </p:txBody>
      </p:sp>
      <p:sp>
        <p:nvSpPr>
          <p:cNvPr id="7" name="Полилиния: фигура 6">
            <a:extLst>
              <a:ext uri="{FF2B5EF4-FFF2-40B4-BE49-F238E27FC236}">
                <a16:creationId xmlns:a16="http://schemas.microsoft.com/office/drawing/2014/main" id="{95F78B5E-F3EB-5C04-1085-3BE5831DC624}"/>
              </a:ext>
            </a:extLst>
          </p:cNvPr>
          <p:cNvSpPr/>
          <p:nvPr/>
        </p:nvSpPr>
        <p:spPr>
          <a:xfrm>
            <a:off x="491844" y="866339"/>
            <a:ext cx="612536" cy="643801"/>
          </a:xfrm>
          <a:custGeom>
            <a:avLst/>
            <a:gdLst>
              <a:gd name="connsiteX0" fmla="*/ 0 w 643800"/>
              <a:gd name="connsiteY0" fmla="*/ 306268 h 612535"/>
              <a:gd name="connsiteX1" fmla="*/ 153134 w 643800"/>
              <a:gd name="connsiteY1" fmla="*/ 0 h 612535"/>
              <a:gd name="connsiteX2" fmla="*/ 490666 w 643800"/>
              <a:gd name="connsiteY2" fmla="*/ 0 h 612535"/>
              <a:gd name="connsiteX3" fmla="*/ 643800 w 643800"/>
              <a:gd name="connsiteY3" fmla="*/ 306268 h 612535"/>
              <a:gd name="connsiteX4" fmla="*/ 490666 w 643800"/>
              <a:gd name="connsiteY4" fmla="*/ 612535 h 612535"/>
              <a:gd name="connsiteX5" fmla="*/ 153134 w 643800"/>
              <a:gd name="connsiteY5" fmla="*/ 612535 h 612535"/>
              <a:gd name="connsiteX6" fmla="*/ 0 w 643800"/>
              <a:gd name="connsiteY6" fmla="*/ 306268 h 612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3800" h="612535">
                <a:moveTo>
                  <a:pt x="321899" y="0"/>
                </a:moveTo>
                <a:lnTo>
                  <a:pt x="643799" y="145698"/>
                </a:lnTo>
                <a:lnTo>
                  <a:pt x="643799" y="466837"/>
                </a:lnTo>
                <a:lnTo>
                  <a:pt x="321899" y="612535"/>
                </a:lnTo>
                <a:lnTo>
                  <a:pt x="1" y="466837"/>
                </a:lnTo>
                <a:lnTo>
                  <a:pt x="1" y="145698"/>
                </a:lnTo>
                <a:lnTo>
                  <a:pt x="321899" y="0"/>
                </a:lnTo>
                <a:close/>
              </a:path>
            </a:pathLst>
          </a:custGeo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3">
            <a:schemeClr val="accen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310" tIns="117396" rIns="112311" bIns="117395" numCol="1" spcCol="1270" anchor="ctr" anchorCtr="0">
            <a:noAutofit/>
          </a:bodyPr>
          <a:lstStyle/>
          <a:p>
            <a:pPr marL="0" lvl="0" indent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ru-RU" sz="2000" b="1" kern="12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DA67ED8C-9D7B-C059-FF38-5F504235CB58}"/>
              </a:ext>
            </a:extLst>
          </p:cNvPr>
          <p:cNvSpPr/>
          <p:nvPr/>
        </p:nvSpPr>
        <p:spPr>
          <a:xfrm>
            <a:off x="1265713" y="950361"/>
            <a:ext cx="4871742" cy="643801"/>
          </a:xfrm>
          <a:custGeom>
            <a:avLst/>
            <a:gdLst>
              <a:gd name="connsiteX0" fmla="*/ 93298 w 559779"/>
              <a:gd name="connsiteY0" fmla="*/ 0 h 4551507"/>
              <a:gd name="connsiteX1" fmla="*/ 466481 w 559779"/>
              <a:gd name="connsiteY1" fmla="*/ 0 h 4551507"/>
              <a:gd name="connsiteX2" fmla="*/ 559779 w 559779"/>
              <a:gd name="connsiteY2" fmla="*/ 93298 h 4551507"/>
              <a:gd name="connsiteX3" fmla="*/ 559779 w 559779"/>
              <a:gd name="connsiteY3" fmla="*/ 4551507 h 4551507"/>
              <a:gd name="connsiteX4" fmla="*/ 559779 w 559779"/>
              <a:gd name="connsiteY4" fmla="*/ 4551507 h 4551507"/>
              <a:gd name="connsiteX5" fmla="*/ 0 w 559779"/>
              <a:gd name="connsiteY5" fmla="*/ 4551507 h 4551507"/>
              <a:gd name="connsiteX6" fmla="*/ 0 w 559779"/>
              <a:gd name="connsiteY6" fmla="*/ 4551507 h 4551507"/>
              <a:gd name="connsiteX7" fmla="*/ 0 w 559779"/>
              <a:gd name="connsiteY7" fmla="*/ 93298 h 4551507"/>
              <a:gd name="connsiteX8" fmla="*/ 93298 w 559779"/>
              <a:gd name="connsiteY8" fmla="*/ 0 h 455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9779" h="4551507">
                <a:moveTo>
                  <a:pt x="559779" y="758597"/>
                </a:moveTo>
                <a:lnTo>
                  <a:pt x="559779" y="3792910"/>
                </a:lnTo>
                <a:cubicBezTo>
                  <a:pt x="559779" y="4211871"/>
                  <a:pt x="554642" y="4551507"/>
                  <a:pt x="548305" y="4551507"/>
                </a:cubicBezTo>
                <a:lnTo>
                  <a:pt x="0" y="4551507"/>
                </a:lnTo>
                <a:lnTo>
                  <a:pt x="0" y="4551507"/>
                </a:lnTo>
                <a:lnTo>
                  <a:pt x="0" y="0"/>
                </a:lnTo>
                <a:lnTo>
                  <a:pt x="0" y="0"/>
                </a:lnTo>
                <a:lnTo>
                  <a:pt x="548305" y="0"/>
                </a:lnTo>
                <a:cubicBezTo>
                  <a:pt x="554642" y="0"/>
                  <a:pt x="559779" y="339636"/>
                  <a:pt x="559779" y="758597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2" tIns="37486" rIns="37486" bIns="37486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Учреждения здравоохранения</a:t>
            </a:r>
          </a:p>
          <a:p>
            <a:pPr marL="0" lvl="1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kern="1200" dirty="0">
                <a:solidFill>
                  <a:srgbClr val="126F87"/>
                </a:solidFill>
                <a:latin typeface="Ubuntu" panose="020B0504030602030204" pitchFamily="34" charset="0"/>
              </a:rPr>
              <a:t>КОГБУЗ «Свечинская центральная районная больница»</a:t>
            </a:r>
          </a:p>
        </p:txBody>
      </p:sp>
      <p:sp>
        <p:nvSpPr>
          <p:cNvPr id="25" name="Полилиния: фигура 24">
            <a:extLst>
              <a:ext uri="{FF2B5EF4-FFF2-40B4-BE49-F238E27FC236}">
                <a16:creationId xmlns:a16="http://schemas.microsoft.com/office/drawing/2014/main" id="{51274555-1A84-2DA8-F03F-A7BB67FE4095}"/>
              </a:ext>
            </a:extLst>
          </p:cNvPr>
          <p:cNvSpPr/>
          <p:nvPr/>
        </p:nvSpPr>
        <p:spPr>
          <a:xfrm>
            <a:off x="1265713" y="1955676"/>
            <a:ext cx="4871742" cy="667973"/>
          </a:xfrm>
          <a:custGeom>
            <a:avLst/>
            <a:gdLst>
              <a:gd name="connsiteX0" fmla="*/ 168918 w 1013489"/>
              <a:gd name="connsiteY0" fmla="*/ 0 h 4647430"/>
              <a:gd name="connsiteX1" fmla="*/ 844571 w 1013489"/>
              <a:gd name="connsiteY1" fmla="*/ 0 h 4647430"/>
              <a:gd name="connsiteX2" fmla="*/ 1013489 w 1013489"/>
              <a:gd name="connsiteY2" fmla="*/ 168918 h 4647430"/>
              <a:gd name="connsiteX3" fmla="*/ 1013489 w 1013489"/>
              <a:gd name="connsiteY3" fmla="*/ 4647430 h 4647430"/>
              <a:gd name="connsiteX4" fmla="*/ 1013489 w 1013489"/>
              <a:gd name="connsiteY4" fmla="*/ 4647430 h 4647430"/>
              <a:gd name="connsiteX5" fmla="*/ 0 w 1013489"/>
              <a:gd name="connsiteY5" fmla="*/ 4647430 h 4647430"/>
              <a:gd name="connsiteX6" fmla="*/ 0 w 1013489"/>
              <a:gd name="connsiteY6" fmla="*/ 4647430 h 4647430"/>
              <a:gd name="connsiteX7" fmla="*/ 0 w 1013489"/>
              <a:gd name="connsiteY7" fmla="*/ 168918 h 4647430"/>
              <a:gd name="connsiteX8" fmla="*/ 168918 w 1013489"/>
              <a:gd name="connsiteY8" fmla="*/ 0 h 4647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13489" h="4647430">
                <a:moveTo>
                  <a:pt x="1013489" y="774588"/>
                </a:moveTo>
                <a:lnTo>
                  <a:pt x="1013489" y="3872842"/>
                </a:lnTo>
                <a:cubicBezTo>
                  <a:pt x="1013489" y="4300635"/>
                  <a:pt x="996997" y="4647428"/>
                  <a:pt x="976652" y="4647428"/>
                </a:cubicBezTo>
                <a:lnTo>
                  <a:pt x="0" y="4647428"/>
                </a:lnTo>
                <a:lnTo>
                  <a:pt x="0" y="4647428"/>
                </a:lnTo>
                <a:lnTo>
                  <a:pt x="0" y="2"/>
                </a:lnTo>
                <a:lnTo>
                  <a:pt x="0" y="2"/>
                </a:lnTo>
                <a:lnTo>
                  <a:pt x="976652" y="2"/>
                </a:lnTo>
                <a:cubicBezTo>
                  <a:pt x="996997" y="2"/>
                  <a:pt x="1013489" y="346795"/>
                  <a:pt x="1013489" y="774588"/>
                </a:cubicBezTo>
                <a:close/>
              </a:path>
            </a:pathLst>
          </a:custGeom>
          <a:scene3d>
            <a:camera prst="orthographicFront"/>
            <a:lightRig rig="threePt" dir="t">
              <a:rot lat="0" lon="0" rev="7500000"/>
            </a:lightRig>
          </a:scene3d>
          <a:sp3d extrusionH="190500" prstMaterial="dkEdge">
            <a:bevelT w="135400" h="16350" prst="relaxedInset"/>
            <a:contourClr>
              <a:schemeClr val="bg1"/>
            </a:contourClr>
          </a:sp3d>
        </p:spPr>
        <p:style>
          <a:lnRef idx="1">
            <a:schemeClr val="accent1">
              <a:alpha val="90000"/>
              <a:hueOff val="0"/>
              <a:satOff val="0"/>
              <a:lumOff val="0"/>
              <a:alphaOff val="-26667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2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3793" tIns="59634" rIns="59634" bIns="59635" numCol="1" spcCol="1270" anchor="ctr" anchorCtr="0">
            <a:noAutofit/>
          </a:bodyPr>
          <a:lstStyle/>
          <a:p>
            <a:pPr marL="171450" lvl="1" indent="-171450" algn="l" defTabSz="7112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ru-RU" sz="1400" b="1" kern="1200" dirty="0">
                <a:solidFill>
                  <a:srgbClr val="126F87"/>
                </a:solidFill>
                <a:latin typeface="Ubuntu" panose="020B0504030602030204" pitchFamily="34" charset="0"/>
              </a:rPr>
              <a:t>Учреждения культуры с филиалами</a:t>
            </a:r>
          </a:p>
          <a:p>
            <a:pPr marL="171450" lvl="1" indent="-171450" defTabSz="711200">
              <a:lnSpc>
                <a:spcPct val="90000"/>
              </a:lnSpc>
              <a:spcAft>
                <a:spcPct val="15000"/>
              </a:spcAft>
            </a:pPr>
            <a:r>
              <a:rPr lang="ru-RU" sz="1400" dirty="0">
                <a:solidFill>
                  <a:srgbClr val="126F87"/>
                </a:solidFill>
                <a:latin typeface="Ubuntu" panose="020B0504030602030204" pitchFamily="34" charset="0"/>
              </a:rPr>
              <a:t>Центр культуры и досуга пгт Свеча</a:t>
            </a:r>
          </a:p>
        </p:txBody>
      </p:sp>
      <p:grpSp>
        <p:nvGrpSpPr>
          <p:cNvPr id="19" name="Группа 18">
            <a:extLst>
              <a:ext uri="{FF2B5EF4-FFF2-40B4-BE49-F238E27FC236}">
                <a16:creationId xmlns:a16="http://schemas.microsoft.com/office/drawing/2014/main" id="{58B64126-D01D-46F4-9B50-D11C4594EFB8}"/>
              </a:ext>
            </a:extLst>
          </p:cNvPr>
          <p:cNvGrpSpPr/>
          <p:nvPr/>
        </p:nvGrpSpPr>
        <p:grpSpPr>
          <a:xfrm>
            <a:off x="491845" y="1865072"/>
            <a:ext cx="641453" cy="667973"/>
            <a:chOff x="1" y="532683"/>
            <a:chExt cx="461518" cy="488049"/>
          </a:xfrm>
          <a:solidFill>
            <a:srgbClr val="126F87"/>
          </a:solidFill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20" name="Шестиугольник 19">
              <a:extLst>
                <a:ext uri="{FF2B5EF4-FFF2-40B4-BE49-F238E27FC236}">
                  <a16:creationId xmlns:a16="http://schemas.microsoft.com/office/drawing/2014/main" id="{6A280965-74FA-4C53-AE06-EE79C9E68CB4}"/>
                </a:ext>
              </a:extLst>
            </p:cNvPr>
            <p:cNvSpPr/>
            <p:nvPr/>
          </p:nvSpPr>
          <p:spPr>
            <a:xfrm rot="5400000">
              <a:off x="-13265" y="545949"/>
              <a:ext cx="488049" cy="461518"/>
            </a:xfrm>
            <a:prstGeom prst="hexagon">
              <a:avLst/>
            </a:prstGeom>
            <a:grpFill/>
            <a:sp3d prstMaterial="plastic">
              <a:bevelT w="127000" h="25400" prst="relaxedInset"/>
            </a:sp3d>
          </p:spPr>
          <p:style>
            <a:lnRef idx="0">
              <a:schemeClr val="accent1">
                <a:alpha val="90000"/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Шестиугольник 4">
              <a:extLst>
                <a:ext uri="{FF2B5EF4-FFF2-40B4-BE49-F238E27FC236}">
                  <a16:creationId xmlns:a16="http://schemas.microsoft.com/office/drawing/2014/main" id="{3231DC90-F65F-4954-9A45-9D74661975AF}"/>
                </a:ext>
              </a:extLst>
            </p:cNvPr>
            <p:cNvSpPr txBox="1"/>
            <p:nvPr/>
          </p:nvSpPr>
          <p:spPr>
            <a:xfrm>
              <a:off x="74829" y="611815"/>
              <a:ext cx="311860" cy="329787"/>
            </a:xfrm>
            <a:prstGeom prst="rect">
              <a:avLst/>
            </a:prstGeom>
            <a:grpFill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700" tIns="12700" rIns="12700" bIns="127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ru-RU" sz="2000" b="1" dirty="0">
                  <a:solidFill>
                    <a:schemeClr val="bg1"/>
                  </a:solidFill>
                </a:rPr>
                <a:t>2</a:t>
              </a:r>
              <a:endParaRPr lang="ru-RU" sz="2000" b="1" kern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26" name="Picture 2" descr="https://sun9-79.userapi.com/impg/3x1rw66CqnEL9amkbuENfoWjC2A8W13gSbUBiA/x6P6YQ5_rWA.jpg?size=1280x576&amp;quality=96&amp;sign=9ad2a7d817c0ae61fdd1758d1791adee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41" y="922185"/>
            <a:ext cx="5061353" cy="2189005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vechabiblio.ru/wp-content/uploads/2016/11/j-nONWRn31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77" y="3782320"/>
            <a:ext cx="4964048" cy="2473514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un9-80.userapi.com/impg/nOC4q1ohtv66owRwDp_uqsAOccDzcSCip9Ohhw/nW_R9dYIIVM.jpg?size=1242x644&amp;quality=95&amp;sign=41e20091de66df9368d2ef02010e9b18&amp;type=alb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441" y="3782320"/>
            <a:ext cx="5061353" cy="251669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8FB588-A2C1-792C-FDD2-1BDA80C1B924}"/>
              </a:ext>
            </a:extLst>
          </p:cNvPr>
          <p:cNvSpPr txBox="1">
            <a:spLocks/>
          </p:cNvSpPr>
          <p:nvPr/>
        </p:nvSpPr>
        <p:spPr>
          <a:xfrm>
            <a:off x="8177844" y="63189"/>
            <a:ext cx="4014156" cy="50916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sz="1800" dirty="0">
                <a:solidFill>
                  <a:srgbClr val="126F87"/>
                </a:solidFill>
                <a:latin typeface="Ubuntu" panose="020B0504030602030204" pitchFamily="34" charset="0"/>
              </a:rPr>
              <a:t>Свечинский муниципальный округ</a:t>
            </a:r>
          </a:p>
        </p:txBody>
      </p:sp>
    </p:spTree>
    <p:extLst>
      <p:ext uri="{BB962C8B-B14F-4D97-AF65-F5344CB8AC3E}">
        <p14:creationId xmlns:p14="http://schemas.microsoft.com/office/powerpoint/2010/main" val="36761177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10773</TotalTime>
  <Words>1839</Words>
  <Application>Microsoft Office PowerPoint</Application>
  <PresentationFormat>Широкоэкранный</PresentationFormat>
  <Paragraphs>335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1" baseType="lpstr">
      <vt:lpstr>Arial</vt:lpstr>
      <vt:lpstr>Calibri</vt:lpstr>
      <vt:lpstr>Calibri Light</vt:lpstr>
      <vt:lpstr>Century Gothic</vt:lpstr>
      <vt:lpstr>Constantia</vt:lpstr>
      <vt:lpstr>Open Sans</vt:lpstr>
      <vt:lpstr>PFBeauSansPro-Regular</vt:lpstr>
      <vt:lpstr>Times New Roman</vt:lpstr>
      <vt:lpstr>Ubuntu</vt:lpstr>
      <vt:lpstr>Univers</vt:lpstr>
      <vt:lpstr>Wingdings</vt:lpstr>
      <vt:lpstr>Тема Office</vt:lpstr>
      <vt:lpstr>Инвестиционная привлекательность</vt:lpstr>
      <vt:lpstr>Географическое описание</vt:lpstr>
      <vt:lpstr>Презентация PowerPoint</vt:lpstr>
      <vt:lpstr>Презентация PowerPoint</vt:lpstr>
      <vt:lpstr>Презентация PowerPoint</vt:lpstr>
      <vt:lpstr>Транспортная доступность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Инвестиционный потенциал</dc:title>
  <dc:creator>User</dc:creator>
  <cp:lastModifiedBy>user</cp:lastModifiedBy>
  <cp:revision>1058</cp:revision>
  <cp:lastPrinted>2024-05-06T07:24:22Z</cp:lastPrinted>
  <dcterms:created xsi:type="dcterms:W3CDTF">2020-03-31T07:44:03Z</dcterms:created>
  <dcterms:modified xsi:type="dcterms:W3CDTF">2024-05-20T11:15:50Z</dcterms:modified>
</cp:coreProperties>
</file>